
<file path=[Content_Types].xml><?xml version="1.0" encoding="utf-8"?>
<Types xmlns="http://schemas.openxmlformats.org/package/2006/content-types">
  <Default Extension="vml" ContentType="application/vnd.openxmlformats-officedocument.vmlDrawing"/>
  <Default Extension="xlsx" ContentType="application/vnd.openxmlformats-officedocument.spreadsheetml.sheet"/>
  <Default Extension="bin" ContentType="application/vnd.openxmlformats-officedocument.oleObject"/>
  <Default Extension="jpeg" ContentType="image/jpeg"/>
  <Default Extension="png" ContentType="image/png"/>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olors1.xml" ContentType="application/vnd.ms-office.chartcolorstyle+xml"/>
  <Override PartName="/ppt/charts/colors2.xml" ContentType="application/vnd.ms-office.chartcolorstyle+xml"/>
  <Override PartName="/ppt/charts/colors3.xml" ContentType="application/vnd.ms-office.chartcolorstyle+xml"/>
  <Override PartName="/ppt/charts/colors4.xml" ContentType="application/vnd.ms-office.chartcolorstyle+xml"/>
  <Override PartName="/ppt/charts/style1.xml" ContentType="application/vnd.ms-office.chartstyle+xml"/>
  <Override PartName="/ppt/charts/style2.xml" ContentType="application/vnd.ms-office.chartstyle+xml"/>
  <Override PartName="/ppt/charts/style3.xml" ContentType="application/vnd.ms-office.chartstyle+xml"/>
  <Override PartName="/ppt/charts/style4.xml" ContentType="application/vnd.ms-office.chartstyle+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5"/>
  </p:notesMasterIdLst>
  <p:handoutMasterIdLst>
    <p:handoutMasterId r:id="rId110"/>
  </p:handoutMasterIdLst>
  <p:sldIdLst>
    <p:sldId id="1154" r:id="rId3"/>
    <p:sldId id="256" r:id="rId4"/>
    <p:sldId id="1251" r:id="rId6"/>
    <p:sldId id="740" r:id="rId7"/>
    <p:sldId id="756" r:id="rId8"/>
    <p:sldId id="1265" r:id="rId9"/>
    <p:sldId id="1266" r:id="rId10"/>
    <p:sldId id="1267" r:id="rId11"/>
    <p:sldId id="1268" r:id="rId12"/>
    <p:sldId id="1269" r:id="rId13"/>
    <p:sldId id="1252" r:id="rId14"/>
    <p:sldId id="1253" r:id="rId15"/>
    <p:sldId id="1254" r:id="rId16"/>
    <p:sldId id="1255" r:id="rId17"/>
    <p:sldId id="1256" r:id="rId18"/>
    <p:sldId id="1257" r:id="rId19"/>
    <p:sldId id="1258" r:id="rId20"/>
    <p:sldId id="1259" r:id="rId21"/>
    <p:sldId id="1260" r:id="rId22"/>
    <p:sldId id="1261" r:id="rId23"/>
    <p:sldId id="1262" r:id="rId24"/>
    <p:sldId id="1263" r:id="rId25"/>
    <p:sldId id="1264" r:id="rId26"/>
    <p:sldId id="1270" r:id="rId27"/>
    <p:sldId id="1271" r:id="rId28"/>
    <p:sldId id="1272" r:id="rId29"/>
    <p:sldId id="1273" r:id="rId30"/>
    <p:sldId id="1274" r:id="rId31"/>
    <p:sldId id="1275" r:id="rId32"/>
    <p:sldId id="1276" r:id="rId33"/>
    <p:sldId id="1277" r:id="rId34"/>
    <p:sldId id="1278" r:id="rId35"/>
    <p:sldId id="1279" r:id="rId36"/>
    <p:sldId id="1280" r:id="rId37"/>
    <p:sldId id="1281" r:id="rId38"/>
    <p:sldId id="1282" r:id="rId39"/>
    <p:sldId id="1283" r:id="rId40"/>
    <p:sldId id="1284" r:id="rId41"/>
    <p:sldId id="1285" r:id="rId42"/>
    <p:sldId id="1287" r:id="rId43"/>
    <p:sldId id="1286" r:id="rId44"/>
    <p:sldId id="1289" r:id="rId45"/>
    <p:sldId id="1290" r:id="rId46"/>
    <p:sldId id="1291" r:id="rId47"/>
    <p:sldId id="1292" r:id="rId48"/>
    <p:sldId id="1288" r:id="rId49"/>
    <p:sldId id="1294" r:id="rId50"/>
    <p:sldId id="1295" r:id="rId51"/>
    <p:sldId id="1296" r:id="rId52"/>
    <p:sldId id="1297" r:id="rId53"/>
    <p:sldId id="1298" r:id="rId54"/>
    <p:sldId id="1299" r:id="rId55"/>
    <p:sldId id="1300" r:id="rId56"/>
    <p:sldId id="1301" r:id="rId57"/>
    <p:sldId id="1302" r:id="rId58"/>
    <p:sldId id="1303" r:id="rId59"/>
    <p:sldId id="1304" r:id="rId60"/>
    <p:sldId id="1305" r:id="rId61"/>
    <p:sldId id="1392" r:id="rId62"/>
    <p:sldId id="1293" r:id="rId63"/>
    <p:sldId id="1306" r:id="rId64"/>
    <p:sldId id="1307" r:id="rId65"/>
    <p:sldId id="1310" r:id="rId66"/>
    <p:sldId id="1311" r:id="rId67"/>
    <p:sldId id="1313" r:id="rId68"/>
    <p:sldId id="1391" r:id="rId69"/>
    <p:sldId id="1390" r:id="rId70"/>
    <p:sldId id="1343" r:id="rId71"/>
    <p:sldId id="1344" r:id="rId72"/>
    <p:sldId id="1345" r:id="rId73"/>
    <p:sldId id="1346" r:id="rId74"/>
    <p:sldId id="1347" r:id="rId75"/>
    <p:sldId id="1354" r:id="rId76"/>
    <p:sldId id="1348" r:id="rId77"/>
    <p:sldId id="1355" r:id="rId78"/>
    <p:sldId id="1351" r:id="rId79"/>
    <p:sldId id="1353" r:id="rId80"/>
    <p:sldId id="1349" r:id="rId81"/>
    <p:sldId id="1350" r:id="rId82"/>
    <p:sldId id="1317" r:id="rId83"/>
    <p:sldId id="1318" r:id="rId84"/>
    <p:sldId id="1319" r:id="rId85"/>
    <p:sldId id="1320" r:id="rId86"/>
    <p:sldId id="1321" r:id="rId87"/>
    <p:sldId id="1322" r:id="rId88"/>
    <p:sldId id="1323" r:id="rId89"/>
    <p:sldId id="1324" r:id="rId90"/>
    <p:sldId id="1325" r:id="rId91"/>
    <p:sldId id="1326" r:id="rId92"/>
    <p:sldId id="1327" r:id="rId93"/>
    <p:sldId id="1328" r:id="rId94"/>
    <p:sldId id="1329" r:id="rId95"/>
    <p:sldId id="1330" r:id="rId96"/>
    <p:sldId id="1331" r:id="rId97"/>
    <p:sldId id="1332" r:id="rId98"/>
    <p:sldId id="1333" r:id="rId99"/>
    <p:sldId id="1334" r:id="rId100"/>
    <p:sldId id="1335" r:id="rId101"/>
    <p:sldId id="1336" r:id="rId102"/>
    <p:sldId id="1337" r:id="rId103"/>
    <p:sldId id="1338" r:id="rId104"/>
    <p:sldId id="1339" r:id="rId105"/>
    <p:sldId id="1340" r:id="rId106"/>
    <p:sldId id="1341" r:id="rId107"/>
    <p:sldId id="1342" r:id="rId108"/>
    <p:sldId id="1250" r:id="rId109"/>
  </p:sldIdLst>
  <p:sldSz cx="12192000" cy="6858000"/>
  <p:notesSz cx="6858000" cy="9144000"/>
  <p:embeddedFontLst>
    <p:embeddedFont>
      <p:font typeface="Calibri" panose="020F0502020204030204"/>
      <p:regular r:id="rId114"/>
      <p:bold r:id="rId115"/>
      <p:italic r:id="rId116"/>
      <p:boldItalic r:id="rId117"/>
    </p:embeddedFont>
    <p:embeddedFont>
      <p:font typeface="微软雅黑" panose="020B0503020204020204" charset="-122"/>
      <p:regular r:id="rId118"/>
    </p:embeddedFont>
    <p:embeddedFont>
      <p:font typeface="方正兰亭刊黑_GBK" panose="02010600030101010101" pitchFamily="2" charset="-122"/>
      <p:regular r:id="rId119"/>
    </p:embeddedFont>
    <p:embeddedFont>
      <p:font typeface="黑体" panose="02010609060101010101" charset="-122"/>
      <p:regular r:id="rId120"/>
    </p:embeddedFont>
  </p:embeddedFontLst>
  <p:defaultTex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Calibri" panose="020F0502020204030204"/>
        <a:ea typeface="Calibri" panose="020F0502020204030204"/>
        <a:cs typeface="Calibri" panose="020F0502020204030204"/>
        <a:sym typeface="Calibri" panose="020F0502020204030204"/>
      </a:defRPr>
    </a:lvl1pPr>
    <a:lvl2pPr marL="0" marR="0" indent="4572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Calibri" panose="020F0502020204030204"/>
        <a:ea typeface="Calibri" panose="020F0502020204030204"/>
        <a:cs typeface="Calibri" panose="020F0502020204030204"/>
        <a:sym typeface="Calibri" panose="020F0502020204030204"/>
      </a:defRPr>
    </a:lvl2pPr>
    <a:lvl3pPr marL="0" marR="0" indent="9144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Calibri" panose="020F0502020204030204"/>
        <a:ea typeface="Calibri" panose="020F0502020204030204"/>
        <a:cs typeface="Calibri" panose="020F0502020204030204"/>
        <a:sym typeface="Calibri" panose="020F0502020204030204"/>
      </a:defRPr>
    </a:lvl3pPr>
    <a:lvl4pPr marL="0" marR="0" indent="13716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Calibri" panose="020F0502020204030204"/>
        <a:ea typeface="Calibri" panose="020F0502020204030204"/>
        <a:cs typeface="Calibri" panose="020F0502020204030204"/>
        <a:sym typeface="Calibri" panose="020F0502020204030204"/>
      </a:defRPr>
    </a:lvl4pPr>
    <a:lvl5pPr marL="0" marR="0" indent="18288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Calibri" panose="020F0502020204030204"/>
        <a:ea typeface="Calibri" panose="020F0502020204030204"/>
        <a:cs typeface="Calibri" panose="020F0502020204030204"/>
        <a:sym typeface="Calibri" panose="020F0502020204030204"/>
      </a:defRPr>
    </a:lvl5pPr>
    <a:lvl6pPr marL="0" marR="0" indent="22860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Calibri" panose="020F0502020204030204"/>
        <a:ea typeface="Calibri" panose="020F0502020204030204"/>
        <a:cs typeface="Calibri" panose="020F0502020204030204"/>
        <a:sym typeface="Calibri" panose="020F0502020204030204"/>
      </a:defRPr>
    </a:lvl6pPr>
    <a:lvl7pPr marL="0" marR="0" indent="27432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Calibri" panose="020F0502020204030204"/>
        <a:ea typeface="Calibri" panose="020F0502020204030204"/>
        <a:cs typeface="Calibri" panose="020F0502020204030204"/>
        <a:sym typeface="Calibri" panose="020F0502020204030204"/>
      </a:defRPr>
    </a:lvl7pPr>
    <a:lvl8pPr marL="0" marR="0" indent="32004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Calibri" panose="020F0502020204030204"/>
        <a:ea typeface="Calibri" panose="020F0502020204030204"/>
        <a:cs typeface="Calibri" panose="020F0502020204030204"/>
        <a:sym typeface="Calibri" panose="020F0502020204030204"/>
      </a:defRPr>
    </a:lvl8pPr>
    <a:lvl9pPr marL="0" marR="0" indent="36576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Calibri" panose="020F0502020204030204"/>
        <a:ea typeface="Calibri" panose="020F0502020204030204"/>
        <a:cs typeface="Calibri" panose="020F0502020204030204"/>
        <a:sym typeface="Calibri" panose="020F0502020204030204"/>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940675A-B579-460E-94D1-54222C63F5DA}">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823" autoAdjust="0"/>
    <p:restoredTop sz="96379" autoAdjust="0"/>
  </p:normalViewPr>
  <p:slideViewPr>
    <p:cSldViewPr snapToGrid="0" snapToObjects="1">
      <p:cViewPr varScale="1">
        <p:scale>
          <a:sx n="114" d="100"/>
          <a:sy n="114" d="100"/>
        </p:scale>
        <p:origin x="366" y="108"/>
      </p:cViewPr>
      <p:guideLst>
        <p:guide orient="horz" pos="2122"/>
        <p:guide pos="3804"/>
      </p:guideLst>
    </p:cSldViewPr>
  </p:slideViewPr>
  <p:notesTextViewPr>
    <p:cViewPr>
      <p:scale>
        <a:sx n="1" d="1"/>
        <a:sy n="1" d="1"/>
      </p:scale>
      <p:origin x="0" y="0"/>
    </p:cViewPr>
  </p:notesTextViewPr>
  <p:sorterViewPr>
    <p:cViewPr>
      <p:scale>
        <a:sx n="100" d="100"/>
        <a:sy n="100" d="100"/>
      </p:scale>
      <p:origin x="0" y="0"/>
    </p:cViewPr>
  </p:sorterViewPr>
  <p:notesViewPr>
    <p:cSldViewPr snapToGrid="0" snapToObjects="1">
      <p:cViewPr varScale="1">
        <p:scale>
          <a:sx n="87" d="100"/>
          <a:sy n="87" d="100"/>
        </p:scale>
        <p:origin x="3840" y="90"/>
      </p:cViewPr>
      <p:guideLst/>
    </p:cSldViewPr>
  </p:notes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6.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6.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notesMaster" Target="notesMasters/notesMaster1.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0" Type="http://schemas.openxmlformats.org/officeDocument/2006/relationships/font" Target="fonts/font7.fntdata"/><Relationship Id="rId12" Type="http://schemas.openxmlformats.org/officeDocument/2006/relationships/slide" Target="slides/slide9.xml"/><Relationship Id="rId119" Type="http://schemas.openxmlformats.org/officeDocument/2006/relationships/font" Target="fonts/font6.fntdata"/><Relationship Id="rId118" Type="http://schemas.openxmlformats.org/officeDocument/2006/relationships/font" Target="fonts/font5.fntdata"/><Relationship Id="rId117" Type="http://schemas.openxmlformats.org/officeDocument/2006/relationships/font" Target="fonts/font4.fntdata"/><Relationship Id="rId116" Type="http://schemas.openxmlformats.org/officeDocument/2006/relationships/font" Target="fonts/font3.fntdata"/><Relationship Id="rId115" Type="http://schemas.openxmlformats.org/officeDocument/2006/relationships/font" Target="fonts/font2.fntdata"/><Relationship Id="rId114" Type="http://schemas.openxmlformats.org/officeDocument/2006/relationships/font" Target="fonts/font1.fntdata"/><Relationship Id="rId113" Type="http://schemas.openxmlformats.org/officeDocument/2006/relationships/tableStyles" Target="tableStyles.xml"/><Relationship Id="rId112" Type="http://schemas.openxmlformats.org/officeDocument/2006/relationships/viewProps" Target="viewProps.xml"/><Relationship Id="rId111" Type="http://schemas.openxmlformats.org/officeDocument/2006/relationships/presProps" Target="presProps.xml"/><Relationship Id="rId110" Type="http://schemas.openxmlformats.org/officeDocument/2006/relationships/handoutMaster" Target="handoutMasters/handoutMaster1.xml"/><Relationship Id="rId11" Type="http://schemas.openxmlformats.org/officeDocument/2006/relationships/slide" Target="slides/slide8.xml"/><Relationship Id="rId109" Type="http://schemas.openxmlformats.org/officeDocument/2006/relationships/slide" Target="slides/slide106.xml"/><Relationship Id="rId108" Type="http://schemas.openxmlformats.org/officeDocument/2006/relationships/slide" Target="slides/slide105.xml"/><Relationship Id="rId107" Type="http://schemas.openxmlformats.org/officeDocument/2006/relationships/slide" Target="slides/slide104.xml"/><Relationship Id="rId106" Type="http://schemas.openxmlformats.org/officeDocument/2006/relationships/slide" Target="slides/slide103.xml"/><Relationship Id="rId105" Type="http://schemas.openxmlformats.org/officeDocument/2006/relationships/slide" Target="slides/slide102.xml"/><Relationship Id="rId104" Type="http://schemas.openxmlformats.org/officeDocument/2006/relationships/slide" Target="slides/slide101.xml"/><Relationship Id="rId103" Type="http://schemas.openxmlformats.org/officeDocument/2006/relationships/slide" Target="slides/slide100.xml"/><Relationship Id="rId102" Type="http://schemas.openxmlformats.org/officeDocument/2006/relationships/slide" Target="slides/slide99.xml"/><Relationship Id="rId101" Type="http://schemas.openxmlformats.org/officeDocument/2006/relationships/slide" Target="slides/slide98.xml"/><Relationship Id="rId100" Type="http://schemas.openxmlformats.org/officeDocument/2006/relationships/slide" Target="slides/slide97.xml"/><Relationship Id="rId10" Type="http://schemas.openxmlformats.org/officeDocument/2006/relationships/slide" Target="slides/slide7.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package" Target="../embeddings/Workbook1.xlsx"/></Relationships>
</file>

<file path=ppt/charts/_rels/chart2.xml.rels><?xml version="1.0" encoding="UTF-8" standalone="yes"?>
<Relationships xmlns="http://schemas.openxmlformats.org/package/2006/relationships"><Relationship Id="rId3" Type="http://schemas.microsoft.com/office/2011/relationships/chartColorStyle" Target="colors2.xml"/><Relationship Id="rId2" Type="http://schemas.microsoft.com/office/2011/relationships/chartStyle" Target="style2.xml"/><Relationship Id="rId1" Type="http://schemas.openxmlformats.org/officeDocument/2006/relationships/package" Target="../embeddings/Workbook2.xlsx"/></Relationships>
</file>

<file path=ppt/charts/_rels/chart3.xml.rels><?xml version="1.0" encoding="UTF-8" standalone="yes"?>
<Relationships xmlns="http://schemas.openxmlformats.org/package/2006/relationships"><Relationship Id="rId3" Type="http://schemas.microsoft.com/office/2011/relationships/chartColorStyle" Target="colors3.xml"/><Relationship Id="rId2" Type="http://schemas.microsoft.com/office/2011/relationships/chartStyle" Target="style3.xml"/><Relationship Id="rId1" Type="http://schemas.openxmlformats.org/officeDocument/2006/relationships/package" Target="../embeddings/Workbook3.xlsx"/></Relationships>
</file>

<file path=ppt/charts/_rels/chart4.xml.rels><?xml version="1.0" encoding="UTF-8" standalone="yes"?>
<Relationships xmlns="http://schemas.openxmlformats.org/package/2006/relationships"><Relationship Id="rId3" Type="http://schemas.microsoft.com/office/2011/relationships/chartColorStyle" Target="colors4.xml"/><Relationship Id="rId2" Type="http://schemas.microsoft.com/office/2011/relationships/chartStyle" Target="style4.xml"/><Relationship Id="rId1" Type="http://schemas.openxmlformats.org/officeDocument/2006/relationships/package" Target="../embeddings/Workbook4.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2130" b="1" i="0" u="none" strike="noStrike" kern="1200" cap="all" spc="120" normalizeH="0" baseline="0">
                <a:solidFill>
                  <a:schemeClr val="tx1">
                    <a:lumMod val="65000"/>
                    <a:lumOff val="35000"/>
                  </a:schemeClr>
                </a:solidFill>
                <a:latin typeface="+mn-lt"/>
                <a:ea typeface="+mn-ea"/>
                <a:cs typeface="+mn-cs"/>
              </a:defRPr>
            </a:pPr>
            <a:r>
              <a:rPr lang="en-US" dirty="0"/>
              <a:t>FM</a:t>
            </a:r>
            <a:r>
              <a:rPr lang="zh-CN" dirty="0"/>
              <a:t>模型和</a:t>
            </a:r>
            <a:r>
              <a:rPr lang="en-US" dirty="0" err="1"/>
              <a:t>LR</a:t>
            </a:r>
            <a:r>
              <a:rPr lang="zh-CN" dirty="0"/>
              <a:t>模型的</a:t>
            </a:r>
            <a:r>
              <a:rPr lang="en-US" dirty="0" err="1"/>
              <a:t>RMSE</a:t>
            </a:r>
            <a:r>
              <a:rPr lang="zh-CN" altLang="en-US" dirty="0"/>
              <a:t>比较</a:t>
            </a:r>
            <a:endParaRPr lang="zh-CN" dirty="0"/>
          </a:p>
        </c:rich>
      </c:tx>
      <c:layout/>
      <c:overlay val="0"/>
      <c:spPr>
        <a:noFill/>
        <a:ln>
          <a:noFill/>
        </a:ln>
        <a:effectLst/>
      </c:spPr>
    </c:title>
    <c:autoTitleDeleted val="0"/>
    <c:plotArea>
      <c:layout/>
      <c:lineChart>
        <c:grouping val="standard"/>
        <c:varyColors val="0"/>
        <c:ser>
          <c:idx val="0"/>
          <c:order val="0"/>
          <c:tx>
            <c:strRef>
              <c:f>Sheet1!$B$1</c:f>
              <c:strCache>
                <c:ptCount val="1"/>
                <c:pt idx="0">
                  <c:v>FM</c:v>
                </c:pt>
              </c:strCache>
            </c:strRef>
          </c:tx>
          <c:spPr>
            <a:ln w="22225" cap="rnd">
              <a:solidFill>
                <a:schemeClr val="accent1"/>
              </a:solidFill>
              <a:round/>
            </a:ln>
            <a:effectLst/>
          </c:spPr>
          <c:marker>
            <c:symbol val="diamond"/>
            <c:size val="6"/>
            <c:spPr>
              <a:solidFill>
                <a:schemeClr val="accent1"/>
              </a:solidFill>
              <a:ln w="9525">
                <a:solidFill>
                  <a:schemeClr val="accent1"/>
                </a:solidFill>
                <a:round/>
              </a:ln>
              <a:effectLst/>
            </c:spPr>
          </c:marker>
          <c:dLbls>
            <c:spPr>
              <a:noFill/>
              <a:ln>
                <a:noFill/>
              </a:ln>
              <a:effectLst/>
            </c:spPr>
            <c:txPr>
              <a:bodyPr rot="0" spcFirstLastPara="1" vertOverflow="ellipsis" vert="horz" wrap="square" lIns="38100" tIns="19050" rIns="38100" bIns="19050" anchor="ctr" anchorCtr="1">
                <a:spAutoFit/>
              </a:bodyPr>
              <a:lstStyle/>
              <a:p>
                <a:pPr>
                  <a:defRPr lang="zh-CN" sz="1195" b="0" i="0" u="none" strike="noStrike" kern="1200" baseline="0">
                    <a:solidFill>
                      <a:schemeClr val="tx1">
                        <a:lumMod val="50000"/>
                        <a:lumOff val="50000"/>
                      </a:schemeClr>
                    </a:solidFill>
                    <a:latin typeface="+mn-lt"/>
                    <a:ea typeface="+mn-ea"/>
                    <a:cs typeface="+mn-cs"/>
                  </a:defRPr>
                </a:pPr>
              </a:p>
            </c:txPr>
            <c:dLblPos val="t"/>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tx1">
                          <a:lumMod val="35000"/>
                          <a:lumOff val="65000"/>
                        </a:schemeClr>
                      </a:solidFill>
                    </a:ln>
                    <a:effectLst/>
                  </c:spPr>
                </c15:leaderLines>
              </c:ext>
            </c:extLst>
          </c:dLbls>
          <c:cat>
            <c:strRef>
              <c:f>Sheet1!$A$2:$A$5</c:f>
              <c:strCache>
                <c:ptCount val="4"/>
                <c:pt idx="0">
                  <c:v>k = 15</c:v>
                </c:pt>
                <c:pt idx="1">
                  <c:v>k = 20</c:v>
                </c:pt>
                <c:pt idx="2">
                  <c:v>k = 25</c:v>
                </c:pt>
                <c:pt idx="3">
                  <c:v>k = 30</c:v>
                </c:pt>
              </c:strCache>
            </c:strRef>
          </c:cat>
          <c:val>
            <c:numRef>
              <c:f>Sheet1!$B$2:$B$5</c:f>
              <c:numCache>
                <c:formatCode>General</c:formatCode>
                <c:ptCount val="4"/>
                <c:pt idx="0">
                  <c:v>0.1521</c:v>
                </c:pt>
                <c:pt idx="1">
                  <c:v>0.151</c:v>
                </c:pt>
                <c:pt idx="2">
                  <c:v>0.148</c:v>
                </c:pt>
                <c:pt idx="3">
                  <c:v>0.1523</c:v>
                </c:pt>
              </c:numCache>
            </c:numRef>
          </c:val>
          <c:smooth val="0"/>
        </c:ser>
        <c:ser>
          <c:idx val="1"/>
          <c:order val="1"/>
          <c:tx>
            <c:strRef>
              <c:f>Sheet1!$C$1</c:f>
              <c:strCache>
                <c:ptCount val="1"/>
                <c:pt idx="0">
                  <c:v>LR</c:v>
                </c:pt>
              </c:strCache>
            </c:strRef>
          </c:tx>
          <c:spPr>
            <a:ln w="22225" cap="rnd">
              <a:solidFill>
                <a:schemeClr val="accent2"/>
              </a:solidFill>
              <a:round/>
            </a:ln>
            <a:effectLst/>
          </c:spPr>
          <c:marker>
            <c:symbol val="square"/>
            <c:size val="6"/>
            <c:spPr>
              <a:solidFill>
                <a:schemeClr val="accent2"/>
              </a:solidFill>
              <a:ln w="9525">
                <a:solidFill>
                  <a:schemeClr val="accent2"/>
                </a:solidFill>
                <a:round/>
              </a:ln>
              <a:effectLst/>
            </c:spPr>
          </c:marker>
          <c:dLbls>
            <c:spPr>
              <a:noFill/>
              <a:ln>
                <a:noFill/>
              </a:ln>
              <a:effectLst/>
            </c:spPr>
            <c:txPr>
              <a:bodyPr rot="0" spcFirstLastPara="1" vertOverflow="ellipsis" vert="horz" wrap="square" lIns="38100" tIns="19050" rIns="38100" bIns="19050" anchor="ctr" anchorCtr="1">
                <a:spAutoFit/>
              </a:bodyPr>
              <a:lstStyle/>
              <a:p>
                <a:pPr>
                  <a:defRPr lang="zh-CN" sz="1195" b="0" i="0" u="none" strike="noStrike" kern="1200" baseline="0">
                    <a:solidFill>
                      <a:schemeClr val="tx1">
                        <a:lumMod val="50000"/>
                        <a:lumOff val="50000"/>
                      </a:schemeClr>
                    </a:solidFill>
                    <a:latin typeface="+mn-lt"/>
                    <a:ea typeface="+mn-ea"/>
                    <a:cs typeface="+mn-cs"/>
                  </a:defRPr>
                </a:pPr>
              </a:p>
            </c:txPr>
            <c:dLblPos val="t"/>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tx1">
                          <a:lumMod val="35000"/>
                          <a:lumOff val="65000"/>
                        </a:schemeClr>
                      </a:solidFill>
                    </a:ln>
                    <a:effectLst/>
                  </c:spPr>
                </c15:leaderLines>
              </c:ext>
            </c:extLst>
          </c:dLbls>
          <c:cat>
            <c:strRef>
              <c:f>Sheet1!$A$2:$A$5</c:f>
              <c:strCache>
                <c:ptCount val="4"/>
                <c:pt idx="0">
                  <c:v>k = 15</c:v>
                </c:pt>
                <c:pt idx="1">
                  <c:v>k = 20</c:v>
                </c:pt>
                <c:pt idx="2">
                  <c:v>k = 25</c:v>
                </c:pt>
                <c:pt idx="3">
                  <c:v>k = 30</c:v>
                </c:pt>
              </c:strCache>
            </c:strRef>
          </c:cat>
          <c:val>
            <c:numRef>
              <c:f>Sheet1!$C$2:$C$5</c:f>
              <c:numCache>
                <c:formatCode>General</c:formatCode>
                <c:ptCount val="4"/>
                <c:pt idx="0">
                  <c:v>0.2425</c:v>
                </c:pt>
                <c:pt idx="1">
                  <c:v>0.2425</c:v>
                </c:pt>
                <c:pt idx="2">
                  <c:v>0.2425</c:v>
                </c:pt>
                <c:pt idx="3">
                  <c:v>0.2425</c:v>
                </c:pt>
              </c:numCache>
            </c:numRef>
          </c:val>
          <c:smooth val="0"/>
        </c:ser>
        <c:ser>
          <c:idx val="2"/>
          <c:order val="2"/>
          <c:tx>
            <c:strRef>
              <c:f>Sheet1!$D$1</c:f>
              <c:strCache>
                <c:ptCount val="1"/>
                <c:pt idx="0">
                  <c:v/>
                </c:pt>
              </c:strCache>
            </c:strRef>
          </c:tx>
          <c:spPr>
            <a:ln w="22225" cap="rnd">
              <a:solidFill>
                <a:schemeClr val="accent3"/>
              </a:solidFill>
              <a:round/>
            </a:ln>
            <a:effectLst/>
          </c:spPr>
          <c:marker>
            <c:symbol val="triangle"/>
            <c:size val="6"/>
            <c:spPr>
              <a:solidFill>
                <a:schemeClr val="accent3"/>
              </a:solidFill>
              <a:ln w="9525">
                <a:solidFill>
                  <a:schemeClr val="accent3"/>
                </a:solidFill>
                <a:round/>
              </a:ln>
              <a:effectLst/>
            </c:spPr>
          </c:marker>
          <c:dLbls>
            <c:spPr>
              <a:noFill/>
              <a:ln>
                <a:noFill/>
              </a:ln>
              <a:effectLst/>
            </c:spPr>
            <c:txPr>
              <a:bodyPr rot="0" spcFirstLastPara="1" vertOverflow="ellipsis" vert="horz" wrap="square" lIns="38100" tIns="19050" rIns="38100" bIns="19050" anchor="ctr" anchorCtr="1">
                <a:spAutoFit/>
              </a:bodyPr>
              <a:lstStyle/>
              <a:p>
                <a:pPr>
                  <a:defRPr lang="zh-CN" sz="1195" b="0" i="0" u="none" strike="noStrike" kern="1200" baseline="0">
                    <a:solidFill>
                      <a:schemeClr val="tx1">
                        <a:lumMod val="50000"/>
                        <a:lumOff val="50000"/>
                      </a:schemeClr>
                    </a:solidFill>
                    <a:latin typeface="+mn-lt"/>
                    <a:ea typeface="+mn-ea"/>
                    <a:cs typeface="+mn-cs"/>
                  </a:defRPr>
                </a:pPr>
              </a:p>
            </c:txPr>
            <c:dLblPos val="t"/>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tx1">
                          <a:lumMod val="35000"/>
                          <a:lumOff val="65000"/>
                        </a:schemeClr>
                      </a:solidFill>
                    </a:ln>
                    <a:effectLst/>
                  </c:spPr>
                </c15:leaderLines>
              </c:ext>
            </c:extLst>
          </c:dLbls>
          <c:cat>
            <c:strRef>
              <c:f>Sheet1!$A$2:$A$5</c:f>
              <c:strCache>
                <c:ptCount val="4"/>
                <c:pt idx="0">
                  <c:v>k = 15</c:v>
                </c:pt>
                <c:pt idx="1">
                  <c:v>k = 20</c:v>
                </c:pt>
                <c:pt idx="2">
                  <c:v>k = 25</c:v>
                </c:pt>
                <c:pt idx="3">
                  <c:v>k = 30</c:v>
                </c:pt>
              </c:strCache>
            </c:strRef>
          </c:cat>
          <c:val>
            <c:numRef>
              <c:f>Sheet1!$D$2:$D$5</c:f>
              <c:numCache>
                <c:formatCode>General</c:formatCode>
                <c:ptCount val="4"/>
              </c:numCache>
            </c:numRef>
          </c:val>
          <c:smooth val="0"/>
        </c:ser>
        <c:dLbls>
          <c:showLegendKey val="0"/>
          <c:showVal val="1"/>
          <c:showCatName val="0"/>
          <c:showSerName val="0"/>
          <c:showPercent val="0"/>
          <c:showBubbleSize val="0"/>
        </c:dLbls>
        <c:marker val="1"/>
        <c:smooth val="0"/>
        <c:axId val="647447168"/>
        <c:axId val="647448256"/>
      </c:lineChart>
      <c:catAx>
        <c:axId val="647447168"/>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1065" b="0" i="0" u="none" strike="noStrike" kern="1200" cap="all" spc="120" normalizeH="0" baseline="0">
                <a:solidFill>
                  <a:schemeClr val="tx1">
                    <a:lumMod val="65000"/>
                    <a:lumOff val="35000"/>
                  </a:schemeClr>
                </a:solidFill>
                <a:latin typeface="+mn-lt"/>
                <a:ea typeface="+mn-ea"/>
                <a:cs typeface="+mn-cs"/>
              </a:defRPr>
            </a:pPr>
          </a:p>
        </c:txPr>
        <c:crossAx val="647448256"/>
        <c:crosses val="autoZero"/>
        <c:auto val="1"/>
        <c:lblAlgn val="ctr"/>
        <c:lblOffset val="100"/>
        <c:noMultiLvlLbl val="0"/>
      </c:catAx>
      <c:valAx>
        <c:axId val="647448256"/>
        <c:scaling>
          <c:orientation val="minMax"/>
        </c:scaling>
        <c:delete val="0"/>
        <c:axPos val="l"/>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p>
        </c:txPr>
        <c:crossAx val="647447168"/>
        <c:crosses val="autoZero"/>
        <c:crossBetween val="between"/>
      </c:valAx>
      <c:spPr>
        <a:noFill/>
        <a:ln>
          <a:noFill/>
        </a:ln>
        <a:effectLst/>
      </c:spPr>
    </c:plotArea>
    <c:legend>
      <c:legendPos val="t"/>
      <c:layout/>
      <c:overlay val="0"/>
      <c:spPr>
        <a:noFill/>
        <a:ln>
          <a:noFill/>
        </a:ln>
        <a:effectLst/>
      </c:spPr>
      <c:txPr>
        <a:bodyPr rot="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p>
      </c:txPr>
    </c:legend>
    <c:plotVisOnly val="1"/>
    <c:dispBlanksAs val="gap"/>
    <c:showDLblsOverMax val="0"/>
  </c:chart>
  <c:spPr>
    <a:noFill/>
    <a:ln w="9525" cap="flat" cmpd="sng" algn="ctr">
      <a:noFill/>
      <a:round/>
    </a:ln>
    <a:effectLst/>
  </c:spPr>
  <c:txPr>
    <a:bodyPr/>
    <a:lstStyle/>
    <a:p>
      <a:pPr>
        <a:defRPr lang="zh-CN"/>
      </a:pPr>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2130" b="1" i="0" u="none" strike="noStrike" kern="1200" cap="all" spc="120" normalizeH="0" baseline="0">
                <a:solidFill>
                  <a:schemeClr val="tx1">
                    <a:lumMod val="65000"/>
                    <a:lumOff val="35000"/>
                  </a:schemeClr>
                </a:solidFill>
                <a:latin typeface="+mn-lt"/>
                <a:ea typeface="+mn-ea"/>
                <a:cs typeface="+mn-cs"/>
              </a:defRPr>
            </a:pPr>
            <a:r>
              <a:rPr lang="en-US" dirty="0"/>
              <a:t>FM</a:t>
            </a:r>
            <a:r>
              <a:rPr lang="zh-CN" dirty="0"/>
              <a:t>模型和</a:t>
            </a:r>
            <a:r>
              <a:rPr lang="en-US" dirty="0" err="1"/>
              <a:t>LR</a:t>
            </a:r>
            <a:r>
              <a:rPr lang="zh-CN" dirty="0"/>
              <a:t>模型的</a:t>
            </a:r>
            <a:r>
              <a:rPr lang="en-US" altLang="zh-CN" dirty="0"/>
              <a:t>ACC</a:t>
            </a:r>
            <a:r>
              <a:rPr lang="zh-CN" altLang="en-US" dirty="0"/>
              <a:t>比较</a:t>
            </a:r>
            <a:endParaRPr lang="zh-CN" dirty="0"/>
          </a:p>
        </c:rich>
      </c:tx>
      <c:layout/>
      <c:overlay val="0"/>
      <c:spPr>
        <a:noFill/>
        <a:ln>
          <a:noFill/>
        </a:ln>
        <a:effectLst/>
      </c:spPr>
    </c:title>
    <c:autoTitleDeleted val="0"/>
    <c:plotArea>
      <c:layout/>
      <c:lineChart>
        <c:grouping val="standard"/>
        <c:varyColors val="0"/>
        <c:ser>
          <c:idx val="0"/>
          <c:order val="0"/>
          <c:tx>
            <c:strRef>
              <c:f>Sheet1!$B$1</c:f>
              <c:strCache>
                <c:ptCount val="1"/>
                <c:pt idx="0">
                  <c:v>FM</c:v>
                </c:pt>
              </c:strCache>
            </c:strRef>
          </c:tx>
          <c:spPr>
            <a:ln w="22225" cap="rnd">
              <a:solidFill>
                <a:schemeClr val="accent1"/>
              </a:solidFill>
              <a:round/>
            </a:ln>
            <a:effectLst/>
          </c:spPr>
          <c:marker>
            <c:symbol val="diamond"/>
            <c:size val="6"/>
            <c:spPr>
              <a:solidFill>
                <a:schemeClr val="accent1"/>
              </a:solidFill>
              <a:ln w="9525">
                <a:solidFill>
                  <a:schemeClr val="accent1"/>
                </a:solidFill>
                <a:round/>
              </a:ln>
              <a:effectLst/>
            </c:spPr>
          </c:marker>
          <c:dLbls>
            <c:spPr>
              <a:noFill/>
              <a:ln>
                <a:noFill/>
              </a:ln>
              <a:effectLst/>
            </c:spPr>
            <c:txPr>
              <a:bodyPr rot="0" spcFirstLastPara="1" vertOverflow="ellipsis" vert="horz" wrap="square" lIns="38100" tIns="19050" rIns="38100" bIns="19050" anchor="ctr" anchorCtr="1">
                <a:spAutoFit/>
              </a:bodyPr>
              <a:lstStyle/>
              <a:p>
                <a:pPr>
                  <a:defRPr lang="zh-CN" sz="1195" b="0" i="0" u="none" strike="noStrike" kern="1200" baseline="0">
                    <a:solidFill>
                      <a:schemeClr val="tx1">
                        <a:lumMod val="50000"/>
                        <a:lumOff val="50000"/>
                      </a:schemeClr>
                    </a:solidFill>
                    <a:latin typeface="+mn-lt"/>
                    <a:ea typeface="+mn-ea"/>
                    <a:cs typeface="+mn-cs"/>
                  </a:defRPr>
                </a:pPr>
              </a:p>
            </c:txPr>
            <c:dLblPos val="t"/>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tx1">
                          <a:lumMod val="35000"/>
                          <a:lumOff val="65000"/>
                        </a:schemeClr>
                      </a:solidFill>
                    </a:ln>
                    <a:effectLst/>
                  </c:spPr>
                </c15:leaderLines>
              </c:ext>
            </c:extLst>
          </c:dLbls>
          <c:cat>
            <c:strRef>
              <c:f>Sheet1!$A$2:$A$5</c:f>
              <c:strCache>
                <c:ptCount val="4"/>
                <c:pt idx="0">
                  <c:v>k = 15</c:v>
                </c:pt>
                <c:pt idx="1">
                  <c:v>k = 20</c:v>
                </c:pt>
                <c:pt idx="2">
                  <c:v>k = 25</c:v>
                </c:pt>
                <c:pt idx="3">
                  <c:v>k = 30</c:v>
                </c:pt>
              </c:strCache>
            </c:strRef>
          </c:cat>
          <c:val>
            <c:numRef>
              <c:f>Sheet1!$B$2:$B$5</c:f>
              <c:numCache>
                <c:formatCode>General</c:formatCode>
                <c:ptCount val="4"/>
                <c:pt idx="0">
                  <c:v>0.7827</c:v>
                </c:pt>
                <c:pt idx="1">
                  <c:v>0.7865</c:v>
                </c:pt>
                <c:pt idx="2">
                  <c:v>0.79</c:v>
                </c:pt>
                <c:pt idx="3">
                  <c:v>0.7827</c:v>
                </c:pt>
              </c:numCache>
            </c:numRef>
          </c:val>
          <c:smooth val="0"/>
        </c:ser>
        <c:ser>
          <c:idx val="1"/>
          <c:order val="1"/>
          <c:tx>
            <c:strRef>
              <c:f>Sheet1!$C$1</c:f>
              <c:strCache>
                <c:ptCount val="1"/>
                <c:pt idx="0">
                  <c:v>LR</c:v>
                </c:pt>
              </c:strCache>
            </c:strRef>
          </c:tx>
          <c:spPr>
            <a:ln w="22225" cap="rnd">
              <a:solidFill>
                <a:schemeClr val="accent2"/>
              </a:solidFill>
              <a:round/>
            </a:ln>
            <a:effectLst/>
          </c:spPr>
          <c:marker>
            <c:symbol val="square"/>
            <c:size val="6"/>
            <c:spPr>
              <a:solidFill>
                <a:schemeClr val="accent2"/>
              </a:solidFill>
              <a:ln w="9525">
                <a:solidFill>
                  <a:schemeClr val="accent2"/>
                </a:solidFill>
                <a:round/>
              </a:ln>
              <a:effectLst/>
            </c:spPr>
          </c:marker>
          <c:dLbls>
            <c:spPr>
              <a:noFill/>
              <a:ln>
                <a:noFill/>
              </a:ln>
              <a:effectLst/>
            </c:spPr>
            <c:txPr>
              <a:bodyPr rot="0" spcFirstLastPara="1" vertOverflow="ellipsis" vert="horz" wrap="square" lIns="38100" tIns="19050" rIns="38100" bIns="19050" anchor="ctr" anchorCtr="1">
                <a:spAutoFit/>
              </a:bodyPr>
              <a:lstStyle/>
              <a:p>
                <a:pPr>
                  <a:defRPr lang="zh-CN" sz="1195" b="0" i="0" u="none" strike="noStrike" kern="1200" baseline="0">
                    <a:solidFill>
                      <a:schemeClr val="tx1">
                        <a:lumMod val="50000"/>
                        <a:lumOff val="50000"/>
                      </a:schemeClr>
                    </a:solidFill>
                    <a:latin typeface="+mn-lt"/>
                    <a:ea typeface="+mn-ea"/>
                    <a:cs typeface="+mn-cs"/>
                  </a:defRPr>
                </a:pPr>
              </a:p>
            </c:txPr>
            <c:dLblPos val="t"/>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tx1">
                          <a:lumMod val="35000"/>
                          <a:lumOff val="65000"/>
                        </a:schemeClr>
                      </a:solidFill>
                    </a:ln>
                    <a:effectLst/>
                  </c:spPr>
                </c15:leaderLines>
              </c:ext>
            </c:extLst>
          </c:dLbls>
          <c:cat>
            <c:strRef>
              <c:f>Sheet1!$A$2:$A$5</c:f>
              <c:strCache>
                <c:ptCount val="4"/>
                <c:pt idx="0">
                  <c:v>k = 15</c:v>
                </c:pt>
                <c:pt idx="1">
                  <c:v>k = 20</c:v>
                </c:pt>
                <c:pt idx="2">
                  <c:v>k = 25</c:v>
                </c:pt>
                <c:pt idx="3">
                  <c:v>k = 30</c:v>
                </c:pt>
              </c:strCache>
            </c:strRef>
          </c:cat>
          <c:val>
            <c:numRef>
              <c:f>Sheet1!$C$2:$C$5</c:f>
              <c:numCache>
                <c:formatCode>General</c:formatCode>
                <c:ptCount val="4"/>
                <c:pt idx="0">
                  <c:v>0.6779</c:v>
                </c:pt>
                <c:pt idx="1">
                  <c:v>0.6779</c:v>
                </c:pt>
                <c:pt idx="2">
                  <c:v>0.6779</c:v>
                </c:pt>
                <c:pt idx="3">
                  <c:v>0.6779</c:v>
                </c:pt>
              </c:numCache>
            </c:numRef>
          </c:val>
          <c:smooth val="0"/>
        </c:ser>
        <c:dLbls>
          <c:showLegendKey val="0"/>
          <c:showVal val="1"/>
          <c:showCatName val="0"/>
          <c:showSerName val="0"/>
          <c:showPercent val="0"/>
          <c:showBubbleSize val="0"/>
        </c:dLbls>
        <c:marker val="1"/>
        <c:smooth val="0"/>
        <c:axId val="647437376"/>
        <c:axId val="647439008"/>
      </c:lineChart>
      <c:catAx>
        <c:axId val="647437376"/>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1065" b="0" i="0" u="none" strike="noStrike" kern="1200" cap="all" spc="120" normalizeH="0" baseline="0">
                <a:solidFill>
                  <a:schemeClr val="tx1">
                    <a:lumMod val="65000"/>
                    <a:lumOff val="35000"/>
                  </a:schemeClr>
                </a:solidFill>
                <a:latin typeface="+mn-lt"/>
                <a:ea typeface="+mn-ea"/>
                <a:cs typeface="+mn-cs"/>
              </a:defRPr>
            </a:pPr>
          </a:p>
        </c:txPr>
        <c:crossAx val="647439008"/>
        <c:crosses val="autoZero"/>
        <c:auto val="1"/>
        <c:lblAlgn val="ctr"/>
        <c:lblOffset val="100"/>
        <c:noMultiLvlLbl val="0"/>
      </c:catAx>
      <c:valAx>
        <c:axId val="647439008"/>
        <c:scaling>
          <c:orientation val="minMax"/>
        </c:scaling>
        <c:delete val="0"/>
        <c:axPos val="l"/>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p>
        </c:txPr>
        <c:crossAx val="647437376"/>
        <c:crosses val="autoZero"/>
        <c:crossBetween val="between"/>
      </c:valAx>
      <c:spPr>
        <a:noFill/>
        <a:ln>
          <a:noFill/>
        </a:ln>
        <a:effectLst/>
      </c:spPr>
    </c:plotArea>
    <c:legend>
      <c:legendPos val="t"/>
      <c:layout/>
      <c:overlay val="0"/>
      <c:spPr>
        <a:noFill/>
        <a:ln>
          <a:noFill/>
        </a:ln>
        <a:effectLst/>
      </c:spPr>
      <c:txPr>
        <a:bodyPr rot="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p>
      </c:txPr>
    </c:legend>
    <c:plotVisOnly val="1"/>
    <c:dispBlanksAs val="gap"/>
    <c:showDLblsOverMax val="0"/>
  </c:chart>
  <c:spPr>
    <a:noFill/>
    <a:ln w="9525" cap="flat" cmpd="sng" algn="ctr">
      <a:noFill/>
      <a:round/>
    </a:ln>
    <a:effectLst/>
  </c:spPr>
  <c:txPr>
    <a:bodyPr/>
    <a:lstStyle/>
    <a:p>
      <a:pPr>
        <a:defRPr lang="zh-CN"/>
      </a:pPr>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860" b="0" i="0" u="none" strike="noStrike" kern="1200" spc="0" baseline="0">
                <a:solidFill>
                  <a:schemeClr val="tx1">
                    <a:lumMod val="65000"/>
                    <a:lumOff val="35000"/>
                  </a:schemeClr>
                </a:solidFill>
                <a:latin typeface="+mn-lt"/>
                <a:ea typeface="+mn-ea"/>
                <a:cs typeface="+mn-cs"/>
              </a:defRPr>
            </a:pPr>
            <a:r>
              <a:rPr lang="en-US" altLang="zh-CN" sz="1400" dirty="0" err="1"/>
              <a:t>GBDT+LR</a:t>
            </a:r>
            <a:r>
              <a:rPr lang="zh-CN" altLang="en-US" sz="1400" dirty="0"/>
              <a:t>模型和</a:t>
            </a:r>
            <a:r>
              <a:rPr lang="en-US" altLang="zh-CN" sz="1400" dirty="0" err="1"/>
              <a:t>GBDT</a:t>
            </a:r>
            <a:r>
              <a:rPr lang="zh-CN" altLang="en-US" sz="1400" dirty="0"/>
              <a:t>模型和</a:t>
            </a:r>
            <a:r>
              <a:rPr lang="en-US" altLang="zh-CN" sz="1400" dirty="0" err="1"/>
              <a:t>LR</a:t>
            </a:r>
            <a:r>
              <a:rPr lang="zh-CN" altLang="en-US" sz="1400" dirty="0"/>
              <a:t>模型的</a:t>
            </a:r>
            <a:r>
              <a:rPr lang="en-US" altLang="zh-CN" sz="1400" dirty="0" err="1"/>
              <a:t>RMSE</a:t>
            </a:r>
            <a:r>
              <a:rPr lang="zh-CN" altLang="en-US" sz="1400" dirty="0"/>
              <a:t>比较</a:t>
            </a:r>
            <a:endParaRPr lang="zh-CN" altLang="en-US" sz="1400" dirty="0"/>
          </a:p>
        </c:rich>
      </c:tx>
      <c:layout/>
      <c:overlay val="0"/>
      <c:spPr>
        <a:noFill/>
        <a:ln>
          <a:noFill/>
        </a:ln>
        <a:effectLst/>
      </c:spPr>
    </c:title>
    <c:autoTitleDeleted val="0"/>
    <c:plotArea>
      <c:layout/>
      <c:lineChart>
        <c:grouping val="standard"/>
        <c:varyColors val="0"/>
        <c:ser>
          <c:idx val="0"/>
          <c:order val="0"/>
          <c:tx>
            <c:strRef>
              <c:f>Sheet1!$B$1</c:f>
              <c:strCache>
                <c:ptCount val="1"/>
                <c:pt idx="0">
                  <c:v>GBDT+LR</c:v>
                </c:pt>
              </c:strCache>
            </c:strRef>
          </c:tx>
          <c:spPr>
            <a:ln w="28575" cap="rnd">
              <a:solidFill>
                <a:schemeClr val="accent6"/>
              </a:solidFill>
              <a:round/>
            </a:ln>
            <a:effectLst/>
          </c:spPr>
          <c:marker>
            <c:symbol val="circle"/>
            <c:size val="5"/>
            <c:spPr>
              <a:solidFill>
                <a:schemeClr val="accent6"/>
              </a:solidFill>
              <a:ln w="9525">
                <a:solidFill>
                  <a:schemeClr val="accent6"/>
                </a:solidFill>
              </a:ln>
              <a:effectLst/>
            </c:spPr>
          </c:marker>
          <c:dLbls>
            <c:spPr>
              <a:noFill/>
              <a:ln>
                <a:noFill/>
              </a:ln>
              <a:effectLst/>
            </c:spPr>
            <c:txPr>
              <a:bodyPr rot="0" spcFirstLastPara="1" vertOverflow="ellipsis" vert="horz" wrap="square" lIns="38100" tIns="19050" rIns="38100" bIns="19050" anchor="ctr" anchorCtr="1">
                <a:spAutoFit/>
              </a:bodyPr>
              <a:lstStyle/>
              <a:p>
                <a:pPr>
                  <a:defRPr lang="zh-CN" sz="1195" b="0" i="0" u="none" strike="noStrike" kern="1200" baseline="0">
                    <a:solidFill>
                      <a:schemeClr val="tx1">
                        <a:lumMod val="75000"/>
                        <a:lumOff val="25000"/>
                      </a:schemeClr>
                    </a:solidFill>
                    <a:latin typeface="+mn-lt"/>
                    <a:ea typeface="+mn-ea"/>
                    <a:cs typeface="+mn-cs"/>
                  </a:defRPr>
                </a:pPr>
              </a:p>
            </c:txPr>
            <c:dLblPos val="t"/>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lr=0.01 n=100</c:v>
                </c:pt>
                <c:pt idx="1">
                  <c:v>lr=0.01 n=200</c:v>
                </c:pt>
                <c:pt idx="2">
                  <c:v>lr=0.05 n=100</c:v>
                </c:pt>
                <c:pt idx="3">
                  <c:v>lr=0.05 n=200</c:v>
                </c:pt>
              </c:strCache>
            </c:strRef>
          </c:cat>
          <c:val>
            <c:numRef>
              <c:f>Sheet1!$B$2:$B$5</c:f>
              <c:numCache>
                <c:formatCode>General</c:formatCode>
                <c:ptCount val="4"/>
                <c:pt idx="0">
                  <c:v>0.3604</c:v>
                </c:pt>
                <c:pt idx="1">
                  <c:v>0.3583</c:v>
                </c:pt>
                <c:pt idx="2">
                  <c:v>0.3665</c:v>
                </c:pt>
                <c:pt idx="3">
                  <c:v>0.3616</c:v>
                </c:pt>
              </c:numCache>
            </c:numRef>
          </c:val>
          <c:smooth val="0"/>
        </c:ser>
        <c:ser>
          <c:idx val="1"/>
          <c:order val="1"/>
          <c:tx>
            <c:strRef>
              <c:f>Sheet1!$C$1</c:f>
              <c:strCache>
                <c:ptCount val="1"/>
                <c:pt idx="0">
                  <c:v>GBDT</c:v>
                </c:pt>
              </c:strCache>
            </c:strRef>
          </c:tx>
          <c:spPr>
            <a:ln w="28575" cap="rnd">
              <a:solidFill>
                <a:schemeClr val="accent5"/>
              </a:solidFill>
              <a:round/>
            </a:ln>
            <a:effectLst/>
          </c:spPr>
          <c:marker>
            <c:symbol val="circle"/>
            <c:size val="5"/>
            <c:spPr>
              <a:solidFill>
                <a:schemeClr val="accent5"/>
              </a:solidFill>
              <a:ln w="9525">
                <a:solidFill>
                  <a:schemeClr val="accent5"/>
                </a:solidFill>
              </a:ln>
              <a:effectLst/>
            </c:spPr>
          </c:marker>
          <c:dLbls>
            <c:spPr>
              <a:noFill/>
              <a:ln>
                <a:noFill/>
              </a:ln>
              <a:effectLst/>
            </c:spPr>
            <c:txPr>
              <a:bodyPr rot="0" spcFirstLastPara="1" vertOverflow="ellipsis" vert="horz" wrap="square" lIns="38100" tIns="19050" rIns="38100" bIns="19050" anchor="ctr" anchorCtr="1">
                <a:spAutoFit/>
              </a:bodyPr>
              <a:lstStyle/>
              <a:p>
                <a:pPr>
                  <a:defRPr lang="zh-CN" sz="1195" b="0" i="0" u="none" strike="noStrike" kern="1200" baseline="0">
                    <a:solidFill>
                      <a:schemeClr val="tx1">
                        <a:lumMod val="75000"/>
                        <a:lumOff val="25000"/>
                      </a:schemeClr>
                    </a:solidFill>
                    <a:latin typeface="+mn-lt"/>
                    <a:ea typeface="+mn-ea"/>
                    <a:cs typeface="+mn-cs"/>
                  </a:defRPr>
                </a:pPr>
              </a:p>
            </c:txPr>
            <c:dLblPos val="t"/>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lr=0.01 n=100</c:v>
                </c:pt>
                <c:pt idx="1">
                  <c:v>lr=0.01 n=200</c:v>
                </c:pt>
                <c:pt idx="2">
                  <c:v>lr=0.05 n=100</c:v>
                </c:pt>
                <c:pt idx="3">
                  <c:v>lr=0.05 n=200</c:v>
                </c:pt>
              </c:strCache>
            </c:strRef>
          </c:cat>
          <c:val>
            <c:numRef>
              <c:f>Sheet1!$C$2:$C$5</c:f>
              <c:numCache>
                <c:formatCode>General</c:formatCode>
                <c:ptCount val="4"/>
                <c:pt idx="0">
                  <c:v>0.3859</c:v>
                </c:pt>
                <c:pt idx="1">
                  <c:v>0.368</c:v>
                </c:pt>
                <c:pt idx="2">
                  <c:v>0.3608</c:v>
                </c:pt>
                <c:pt idx="3">
                  <c:v>0.3636</c:v>
                </c:pt>
              </c:numCache>
            </c:numRef>
          </c:val>
          <c:smooth val="0"/>
        </c:ser>
        <c:ser>
          <c:idx val="2"/>
          <c:order val="2"/>
          <c:tx>
            <c:strRef>
              <c:f>Sheet1!$D$1</c:f>
              <c:strCache>
                <c:ptCount val="1"/>
                <c:pt idx="0">
                  <c:v>LR</c:v>
                </c:pt>
              </c:strCache>
            </c:strRef>
          </c:tx>
          <c:spPr>
            <a:ln w="28575" cap="rnd">
              <a:solidFill>
                <a:schemeClr val="accent4"/>
              </a:solidFill>
              <a:round/>
            </a:ln>
            <a:effectLst/>
          </c:spPr>
          <c:marker>
            <c:symbol val="circle"/>
            <c:size val="5"/>
            <c:spPr>
              <a:solidFill>
                <a:schemeClr val="accent4"/>
              </a:solidFill>
              <a:ln w="9525">
                <a:solidFill>
                  <a:schemeClr val="accent4"/>
                </a:solidFill>
              </a:ln>
              <a:effectLst/>
            </c:spPr>
          </c:marker>
          <c:dLbls>
            <c:spPr>
              <a:noFill/>
              <a:ln>
                <a:noFill/>
              </a:ln>
              <a:effectLst/>
            </c:spPr>
            <c:txPr>
              <a:bodyPr rot="0" spcFirstLastPara="1" vertOverflow="ellipsis" vert="horz" wrap="square" lIns="38100" tIns="19050" rIns="38100" bIns="19050" anchor="ctr" anchorCtr="1">
                <a:spAutoFit/>
              </a:bodyPr>
              <a:lstStyle/>
              <a:p>
                <a:pPr>
                  <a:defRPr lang="zh-CN" sz="1195" b="0" i="0" u="none" strike="noStrike" kern="1200" baseline="0">
                    <a:solidFill>
                      <a:schemeClr val="tx1">
                        <a:lumMod val="75000"/>
                        <a:lumOff val="25000"/>
                      </a:schemeClr>
                    </a:solidFill>
                    <a:latin typeface="+mn-lt"/>
                    <a:ea typeface="+mn-ea"/>
                    <a:cs typeface="+mn-cs"/>
                  </a:defRPr>
                </a:pPr>
              </a:p>
            </c:txPr>
            <c:dLblPos val="t"/>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lr=0.01 n=100</c:v>
                </c:pt>
                <c:pt idx="1">
                  <c:v>lr=0.01 n=200</c:v>
                </c:pt>
                <c:pt idx="2">
                  <c:v>lr=0.05 n=100</c:v>
                </c:pt>
                <c:pt idx="3">
                  <c:v>lr=0.05 n=200</c:v>
                </c:pt>
              </c:strCache>
            </c:strRef>
          </c:cat>
          <c:val>
            <c:numRef>
              <c:f>Sheet1!$D$2:$D$5</c:f>
              <c:numCache>
                <c:formatCode>General</c:formatCode>
                <c:ptCount val="4"/>
                <c:pt idx="0">
                  <c:v>0.38</c:v>
                </c:pt>
                <c:pt idx="1">
                  <c:v>0.38</c:v>
                </c:pt>
                <c:pt idx="2">
                  <c:v>0.38</c:v>
                </c:pt>
                <c:pt idx="3">
                  <c:v>0.38</c:v>
                </c:pt>
              </c:numCache>
            </c:numRef>
          </c:val>
          <c:smooth val="0"/>
        </c:ser>
        <c:dLbls>
          <c:showLegendKey val="0"/>
          <c:showVal val="1"/>
          <c:showCatName val="0"/>
          <c:showSerName val="0"/>
          <c:showPercent val="0"/>
          <c:showBubbleSize val="0"/>
        </c:dLbls>
        <c:marker val="1"/>
        <c:smooth val="0"/>
        <c:axId val="647440096"/>
        <c:axId val="783640048"/>
      </c:lineChart>
      <c:catAx>
        <c:axId val="64744009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p>
        </c:txPr>
        <c:crossAx val="783640048"/>
        <c:crosses val="autoZero"/>
        <c:auto val="1"/>
        <c:lblAlgn val="ctr"/>
        <c:lblOffset val="100"/>
        <c:noMultiLvlLbl val="0"/>
      </c:catAx>
      <c:valAx>
        <c:axId val="78364004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p>
        </c:txPr>
        <c:crossAx val="647440096"/>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p>
      </c:txPr>
    </c:legend>
    <c:plotVisOnly val="1"/>
    <c:dispBlanksAs val="gap"/>
    <c:showDLblsOverMax val="0"/>
  </c:chart>
  <c:spPr>
    <a:noFill/>
    <a:ln>
      <a:noFill/>
    </a:ln>
    <a:effectLst/>
  </c:spPr>
  <c:txPr>
    <a:bodyPr/>
    <a:lstStyle/>
    <a:p>
      <a:pPr>
        <a:defRPr lang="zh-CN"/>
      </a:pPr>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860" b="0" i="0" u="none" strike="noStrike" kern="1200" spc="0" baseline="0">
                <a:solidFill>
                  <a:schemeClr val="tx1">
                    <a:lumMod val="65000"/>
                    <a:lumOff val="35000"/>
                  </a:schemeClr>
                </a:solidFill>
                <a:latin typeface="+mn-lt"/>
                <a:ea typeface="+mn-ea"/>
                <a:cs typeface="+mn-cs"/>
              </a:defRPr>
            </a:pPr>
            <a:r>
              <a:rPr lang="en-US" altLang="zh-CN" sz="1400" dirty="0" err="1"/>
              <a:t>GBDT+LR</a:t>
            </a:r>
            <a:r>
              <a:rPr lang="zh-CN" altLang="en-US" sz="1400" dirty="0"/>
              <a:t>模型和</a:t>
            </a:r>
            <a:r>
              <a:rPr lang="en-US" altLang="zh-CN" sz="1400" dirty="0" err="1"/>
              <a:t>GBDT</a:t>
            </a:r>
            <a:r>
              <a:rPr lang="zh-CN" altLang="en-US" sz="1400" dirty="0"/>
              <a:t>模型和</a:t>
            </a:r>
            <a:r>
              <a:rPr lang="en-US" altLang="zh-CN" sz="1400" dirty="0" err="1"/>
              <a:t>LR</a:t>
            </a:r>
            <a:r>
              <a:rPr lang="zh-CN" altLang="en-US" sz="1400" dirty="0"/>
              <a:t>模型的</a:t>
            </a:r>
            <a:r>
              <a:rPr lang="en-US" altLang="zh-CN" sz="1400" dirty="0" err="1"/>
              <a:t>logloss</a:t>
            </a:r>
            <a:r>
              <a:rPr lang="zh-CN" altLang="en-US" sz="1400" dirty="0"/>
              <a:t>比较</a:t>
            </a:r>
            <a:endParaRPr lang="zh-CN" altLang="en-US" sz="1400" dirty="0"/>
          </a:p>
        </c:rich>
      </c:tx>
      <c:layout/>
      <c:overlay val="0"/>
      <c:spPr>
        <a:noFill/>
        <a:ln>
          <a:noFill/>
        </a:ln>
        <a:effectLst/>
      </c:spPr>
    </c:title>
    <c:autoTitleDeleted val="0"/>
    <c:plotArea>
      <c:layout/>
      <c:lineChart>
        <c:grouping val="standard"/>
        <c:varyColors val="0"/>
        <c:ser>
          <c:idx val="0"/>
          <c:order val="0"/>
          <c:tx>
            <c:strRef>
              <c:f>Sheet1!$B$1</c:f>
              <c:strCache>
                <c:ptCount val="1"/>
                <c:pt idx="0">
                  <c:v>GBDT+LR</c:v>
                </c:pt>
              </c:strCache>
            </c:strRef>
          </c:tx>
          <c:spPr>
            <a:ln w="28575" cap="rnd">
              <a:solidFill>
                <a:schemeClr val="accent6"/>
              </a:solidFill>
              <a:round/>
            </a:ln>
            <a:effectLst/>
          </c:spPr>
          <c:marker>
            <c:symbol val="circle"/>
            <c:size val="5"/>
            <c:spPr>
              <a:solidFill>
                <a:schemeClr val="accent6"/>
              </a:solidFill>
              <a:ln w="9525">
                <a:solidFill>
                  <a:schemeClr val="accent6"/>
                </a:solidFill>
              </a:ln>
              <a:effectLst/>
            </c:spPr>
          </c:marker>
          <c:dLbls>
            <c:spPr>
              <a:noFill/>
              <a:ln>
                <a:noFill/>
              </a:ln>
              <a:effectLst/>
            </c:spPr>
            <c:txPr>
              <a:bodyPr rot="0" spcFirstLastPara="1" vertOverflow="ellipsis" vert="horz" wrap="square" lIns="38100" tIns="19050" rIns="38100" bIns="19050" anchor="ctr" anchorCtr="1">
                <a:spAutoFit/>
              </a:bodyPr>
              <a:lstStyle/>
              <a:p>
                <a:pPr>
                  <a:defRPr lang="zh-CN" sz="1195" b="0" i="0" u="none" strike="noStrike" kern="1200" baseline="0">
                    <a:solidFill>
                      <a:schemeClr val="tx1">
                        <a:lumMod val="75000"/>
                        <a:lumOff val="25000"/>
                      </a:schemeClr>
                    </a:solidFill>
                    <a:latin typeface="+mn-lt"/>
                    <a:ea typeface="+mn-ea"/>
                    <a:cs typeface="+mn-cs"/>
                  </a:defRPr>
                </a:pPr>
              </a:p>
            </c:txPr>
            <c:dLblPos val="t"/>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lr=0.01 n=100</c:v>
                </c:pt>
                <c:pt idx="1">
                  <c:v>lr=0.01 n=200</c:v>
                </c:pt>
                <c:pt idx="2">
                  <c:v>lr=0.05 n=100</c:v>
                </c:pt>
                <c:pt idx="3">
                  <c:v>lr=0.05 n=200</c:v>
                </c:pt>
              </c:strCache>
            </c:strRef>
          </c:cat>
          <c:val>
            <c:numRef>
              <c:f>Sheet1!$B$2:$B$5</c:f>
              <c:numCache>
                <c:formatCode>General</c:formatCode>
                <c:ptCount val="4"/>
                <c:pt idx="0">
                  <c:v>0.1162</c:v>
                </c:pt>
                <c:pt idx="1">
                  <c:v>0.1164</c:v>
                </c:pt>
                <c:pt idx="2">
                  <c:v>0.1175</c:v>
                </c:pt>
                <c:pt idx="3">
                  <c:v>0.1166</c:v>
                </c:pt>
              </c:numCache>
            </c:numRef>
          </c:val>
          <c:smooth val="0"/>
        </c:ser>
        <c:ser>
          <c:idx val="1"/>
          <c:order val="1"/>
          <c:tx>
            <c:strRef>
              <c:f>Sheet1!$C$1</c:f>
              <c:strCache>
                <c:ptCount val="1"/>
                <c:pt idx="0">
                  <c:v>GBDT</c:v>
                </c:pt>
              </c:strCache>
            </c:strRef>
          </c:tx>
          <c:spPr>
            <a:ln w="28575" cap="rnd">
              <a:solidFill>
                <a:schemeClr val="accent5"/>
              </a:solidFill>
              <a:round/>
            </a:ln>
            <a:effectLst/>
          </c:spPr>
          <c:marker>
            <c:symbol val="circle"/>
            <c:size val="5"/>
            <c:spPr>
              <a:solidFill>
                <a:schemeClr val="accent5"/>
              </a:solidFill>
              <a:ln w="9525">
                <a:solidFill>
                  <a:schemeClr val="accent5"/>
                </a:solidFill>
              </a:ln>
              <a:effectLst/>
            </c:spPr>
          </c:marker>
          <c:dLbls>
            <c:spPr>
              <a:noFill/>
              <a:ln>
                <a:noFill/>
              </a:ln>
              <a:effectLst/>
            </c:spPr>
            <c:txPr>
              <a:bodyPr rot="0" spcFirstLastPara="1" vertOverflow="ellipsis" vert="horz" wrap="square" lIns="38100" tIns="19050" rIns="38100" bIns="19050" anchor="ctr" anchorCtr="1">
                <a:spAutoFit/>
              </a:bodyPr>
              <a:lstStyle/>
              <a:p>
                <a:pPr>
                  <a:defRPr lang="zh-CN" sz="1195" b="0" i="0" u="none" strike="noStrike" kern="1200" baseline="0">
                    <a:solidFill>
                      <a:schemeClr val="tx1">
                        <a:lumMod val="75000"/>
                        <a:lumOff val="25000"/>
                      </a:schemeClr>
                    </a:solidFill>
                    <a:latin typeface="+mn-lt"/>
                    <a:ea typeface="+mn-ea"/>
                    <a:cs typeface="+mn-cs"/>
                  </a:defRPr>
                </a:pPr>
              </a:p>
            </c:txPr>
            <c:dLblPos val="t"/>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lr=0.01 n=100</c:v>
                </c:pt>
                <c:pt idx="1">
                  <c:v>lr=0.01 n=200</c:v>
                </c:pt>
                <c:pt idx="2">
                  <c:v>lr=0.05 n=100</c:v>
                </c:pt>
                <c:pt idx="3">
                  <c:v>lr=0.05 n=200</c:v>
                </c:pt>
              </c:strCache>
            </c:strRef>
          </c:cat>
          <c:val>
            <c:numRef>
              <c:f>Sheet1!$C$2:$C$5</c:f>
              <c:numCache>
                <c:formatCode>General</c:formatCode>
                <c:ptCount val="4"/>
                <c:pt idx="0">
                  <c:v>0.1211</c:v>
                </c:pt>
                <c:pt idx="1">
                  <c:v>0.1178</c:v>
                </c:pt>
                <c:pt idx="2">
                  <c:v>0.1177</c:v>
                </c:pt>
                <c:pt idx="3">
                  <c:v>0.1193</c:v>
                </c:pt>
              </c:numCache>
            </c:numRef>
          </c:val>
          <c:smooth val="0"/>
        </c:ser>
        <c:ser>
          <c:idx val="2"/>
          <c:order val="2"/>
          <c:tx>
            <c:strRef>
              <c:f>Sheet1!$D$1</c:f>
              <c:strCache>
                <c:ptCount val="1"/>
                <c:pt idx="0">
                  <c:v>LR</c:v>
                </c:pt>
              </c:strCache>
            </c:strRef>
          </c:tx>
          <c:spPr>
            <a:ln w="28575" cap="rnd">
              <a:solidFill>
                <a:schemeClr val="accent4"/>
              </a:solidFill>
              <a:round/>
            </a:ln>
            <a:effectLst/>
          </c:spPr>
          <c:marker>
            <c:symbol val="circle"/>
            <c:size val="5"/>
            <c:spPr>
              <a:solidFill>
                <a:schemeClr val="accent4"/>
              </a:solidFill>
              <a:ln w="9525">
                <a:solidFill>
                  <a:schemeClr val="accent4"/>
                </a:solidFill>
              </a:ln>
              <a:effectLst/>
            </c:spPr>
          </c:marker>
          <c:dLbls>
            <c:spPr>
              <a:noFill/>
              <a:ln>
                <a:noFill/>
              </a:ln>
              <a:effectLst/>
            </c:spPr>
            <c:txPr>
              <a:bodyPr rot="0" spcFirstLastPara="1" vertOverflow="ellipsis" vert="horz" wrap="square" lIns="38100" tIns="19050" rIns="38100" bIns="19050" anchor="ctr" anchorCtr="1">
                <a:spAutoFit/>
              </a:bodyPr>
              <a:lstStyle/>
              <a:p>
                <a:pPr>
                  <a:defRPr lang="zh-CN" sz="1195" b="0" i="0" u="none" strike="noStrike" kern="1200" baseline="0">
                    <a:solidFill>
                      <a:schemeClr val="tx1">
                        <a:lumMod val="75000"/>
                        <a:lumOff val="25000"/>
                      </a:schemeClr>
                    </a:solidFill>
                    <a:latin typeface="+mn-lt"/>
                    <a:ea typeface="+mn-ea"/>
                    <a:cs typeface="+mn-cs"/>
                  </a:defRPr>
                </a:pPr>
              </a:p>
            </c:txPr>
            <c:dLblPos val="t"/>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lr=0.01 n=100</c:v>
                </c:pt>
                <c:pt idx="1">
                  <c:v>lr=0.01 n=200</c:v>
                </c:pt>
                <c:pt idx="2">
                  <c:v>lr=0.05 n=100</c:v>
                </c:pt>
                <c:pt idx="3">
                  <c:v>lr=0.05 n=200</c:v>
                </c:pt>
              </c:strCache>
            </c:strRef>
          </c:cat>
          <c:val>
            <c:numRef>
              <c:f>Sheet1!$D$2:$D$5</c:f>
              <c:numCache>
                <c:formatCode>General</c:formatCode>
                <c:ptCount val="4"/>
                <c:pt idx="0">
                  <c:v>0.1223</c:v>
                </c:pt>
                <c:pt idx="1">
                  <c:v>0.1223</c:v>
                </c:pt>
                <c:pt idx="2">
                  <c:v>0.1223</c:v>
                </c:pt>
                <c:pt idx="3">
                  <c:v>0.1223</c:v>
                </c:pt>
              </c:numCache>
            </c:numRef>
          </c:val>
          <c:smooth val="0"/>
        </c:ser>
        <c:dLbls>
          <c:showLegendKey val="0"/>
          <c:showVal val="1"/>
          <c:showCatName val="0"/>
          <c:showSerName val="0"/>
          <c:showPercent val="0"/>
          <c:showBubbleSize val="0"/>
        </c:dLbls>
        <c:marker val="1"/>
        <c:smooth val="0"/>
        <c:axId val="783650384"/>
        <c:axId val="231835728"/>
      </c:lineChart>
      <c:catAx>
        <c:axId val="78365038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p>
        </c:txPr>
        <c:crossAx val="231835728"/>
        <c:crosses val="autoZero"/>
        <c:auto val="1"/>
        <c:lblAlgn val="ctr"/>
        <c:lblOffset val="100"/>
        <c:noMultiLvlLbl val="0"/>
      </c:catAx>
      <c:valAx>
        <c:axId val="23183572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p>
        </c:txPr>
        <c:crossAx val="783650384"/>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p>
      </c:txPr>
    </c:legend>
    <c:plotVisOnly val="1"/>
    <c:dispBlanksAs val="gap"/>
    <c:showDLblsOverMax val="0"/>
  </c:chart>
  <c:spPr>
    <a:noFill/>
    <a:ln>
      <a:noFill/>
    </a:ln>
    <a:effectLst/>
  </c:spPr>
  <c:txPr>
    <a:bodyPr/>
    <a:lstStyle/>
    <a:p>
      <a:pPr>
        <a:defRPr lang="zh-CN"/>
      </a:pPr>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39">
  <cs:axisTitle>
    <cs:lnRef idx="0"/>
    <cs:fillRef idx="0"/>
    <cs:effectRef idx="0"/>
    <cs:fontRef idx="minor">
      <a:schemeClr val="tx1">
        <a:lumMod val="65000"/>
        <a:lumOff val="35000"/>
      </a:schemeClr>
    </cs:fontRef>
    <cs:defRPr sz="1195"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5"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5" kern="1200"/>
  </cs:chartArea>
  <cs:dataLabel>
    <cs:lnRef idx="0"/>
    <cs:fillRef idx="0"/>
    <cs:effectRef idx="0"/>
    <cs:fontRef idx="minor">
      <a:schemeClr val="tx1">
        <a:lumMod val="50000"/>
        <a:lumOff val="50000"/>
      </a:schemeClr>
    </cs:fontRef>
    <cs:defRPr sz="1195" b="0" i="0" u="none" strike="noStrike" kern="1200" baseline="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5"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30"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5"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5"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39">
  <cs:axisTitle>
    <cs:lnRef idx="0"/>
    <cs:fillRef idx="0"/>
    <cs:effectRef idx="0"/>
    <cs:fontRef idx="minor">
      <a:schemeClr val="tx1">
        <a:lumMod val="65000"/>
        <a:lumOff val="35000"/>
      </a:schemeClr>
    </cs:fontRef>
    <cs:defRPr sz="1195"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5"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5" kern="1200"/>
  </cs:chartArea>
  <cs:dataLabel>
    <cs:lnRef idx="0"/>
    <cs:fillRef idx="0"/>
    <cs:effectRef idx="0"/>
    <cs:fontRef idx="minor">
      <a:schemeClr val="tx1">
        <a:lumMod val="50000"/>
        <a:lumOff val="50000"/>
      </a:schemeClr>
    </cs:fontRef>
    <cs:defRPr sz="1195" b="0" i="0" u="none" strike="noStrike" kern="1200" baseline="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5"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30"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5"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5" kern="1200"/>
  </cs:valueAxis>
  <cs:wall>
    <cs:lnRef idx="0"/>
    <cs:fillRef idx="0"/>
    <cs:effectRef idx="0"/>
    <cs:fontRef idx="minor">
      <a:schemeClr val="dk1"/>
    </cs:fontRef>
  </cs:wall>
</cs:chartStyle>
</file>

<file path=ppt/charts/style3.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52.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en-US" altLang="zh-CN"/>
              <a:t>1111</a:t>
            </a:r>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6ADC98D-650C-4426-A9FC-69A3AB5800F9}"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en-US" altLang="zh-CN"/>
              <a:t>1111</a:t>
            </a:r>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820ACD6-471C-465B-B453-648E5805FF15}" type="slidenum">
              <a:rPr lang="zh-CN" altLang="en-US" smtClean="0"/>
            </a:fld>
            <a:endParaRPr lang="zh-CN" altLang="en-US"/>
          </a:p>
        </p:txBody>
      </p:sp>
    </p:spTree>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0" name="Shape 110"/>
          <p:cNvSpPr>
            <a:spLocks noGrp="1" noRot="1" noChangeAspect="1"/>
          </p:cNvSpPr>
          <p:nvPr>
            <p:ph type="sldImg"/>
          </p:nvPr>
        </p:nvSpPr>
        <p:spPr>
          <a:xfrm>
            <a:off x="1143000" y="685800"/>
            <a:ext cx="4572000" cy="3429000"/>
          </a:xfrm>
          <a:prstGeom prst="rect">
            <a:avLst/>
          </a:prstGeom>
        </p:spPr>
        <p:txBody>
          <a:bodyPr/>
          <a:lstStyle/>
          <a:p/>
        </p:txBody>
      </p:sp>
      <p:sp>
        <p:nvSpPr>
          <p:cNvPr id="111" name="Shape 111"/>
          <p:cNvSpPr>
            <a:spLocks noGrp="1"/>
          </p:cNvSpPr>
          <p:nvPr>
            <p:ph type="body" sz="quarter" idx="1"/>
          </p:nvPr>
        </p:nvSpPr>
        <p:spPr>
          <a:xfrm>
            <a:off x="914400" y="4343400"/>
            <a:ext cx="5029200" cy="4114800"/>
          </a:xfrm>
          <a:prstGeom prst="rect">
            <a:avLst/>
          </a:prstGeom>
        </p:spPr>
        <p:txBody>
          <a:bodyPr/>
          <a:lstStyle/>
          <a:p/>
        </p:txBody>
      </p:sp>
    </p:spTree>
  </p:cSld>
  <p:clrMap bg1="lt1" tx1="dk1" bg2="lt2" tx2="dk2" accent1="accent1" accent2="accent2" accent3="accent3" accent4="accent4" accent5="accent5" accent6="accent6" hlink="hlink" folHlink="folHlink"/>
  <p:hf dt="0"/>
  <p:notesStyle>
    <a:lvl1pPr latinLnBrk="0">
      <a:defRPr sz="1200">
        <a:latin typeface="+mj-lt"/>
        <a:ea typeface="+mj-ea"/>
        <a:cs typeface="+mj-cs"/>
        <a:sym typeface="等线" panose="02010600030101010101" charset="-122"/>
      </a:defRPr>
    </a:lvl1pPr>
    <a:lvl2pPr indent="228600" latinLnBrk="0">
      <a:defRPr sz="1200">
        <a:latin typeface="+mj-lt"/>
        <a:ea typeface="+mj-ea"/>
        <a:cs typeface="+mj-cs"/>
        <a:sym typeface="等线" panose="02010600030101010101" charset="-122"/>
      </a:defRPr>
    </a:lvl2pPr>
    <a:lvl3pPr indent="457200" latinLnBrk="0">
      <a:defRPr sz="1200">
        <a:latin typeface="+mj-lt"/>
        <a:ea typeface="+mj-ea"/>
        <a:cs typeface="+mj-cs"/>
        <a:sym typeface="等线" panose="02010600030101010101" charset="-122"/>
      </a:defRPr>
    </a:lvl3pPr>
    <a:lvl4pPr indent="685800" latinLnBrk="0">
      <a:defRPr sz="1200">
        <a:latin typeface="+mj-lt"/>
        <a:ea typeface="+mj-ea"/>
        <a:cs typeface="+mj-cs"/>
        <a:sym typeface="等线" panose="02010600030101010101" charset="-122"/>
      </a:defRPr>
    </a:lvl4pPr>
    <a:lvl5pPr indent="914400" latinLnBrk="0">
      <a:defRPr sz="1200">
        <a:latin typeface="+mj-lt"/>
        <a:ea typeface="+mj-ea"/>
        <a:cs typeface="+mj-cs"/>
        <a:sym typeface="等线" panose="02010600030101010101" charset="-122"/>
      </a:defRPr>
    </a:lvl5pPr>
    <a:lvl6pPr indent="1143000" latinLnBrk="0">
      <a:defRPr sz="1200">
        <a:latin typeface="+mj-lt"/>
        <a:ea typeface="+mj-ea"/>
        <a:cs typeface="+mj-cs"/>
        <a:sym typeface="等线" panose="02010600030101010101" charset="-122"/>
      </a:defRPr>
    </a:lvl6pPr>
    <a:lvl7pPr indent="1371600" latinLnBrk="0">
      <a:defRPr sz="1200">
        <a:latin typeface="+mj-lt"/>
        <a:ea typeface="+mj-ea"/>
        <a:cs typeface="+mj-cs"/>
        <a:sym typeface="等线" panose="02010600030101010101" charset="-122"/>
      </a:defRPr>
    </a:lvl7pPr>
    <a:lvl8pPr indent="1600200" latinLnBrk="0">
      <a:defRPr sz="1200">
        <a:latin typeface="+mj-lt"/>
        <a:ea typeface="+mj-ea"/>
        <a:cs typeface="+mj-cs"/>
        <a:sym typeface="等线" panose="02010600030101010101" charset="-122"/>
      </a:defRPr>
    </a:lvl8pPr>
    <a:lvl9pPr indent="1828800" latinLnBrk="0">
      <a:defRPr sz="1200">
        <a:latin typeface="+mj-lt"/>
        <a:ea typeface="+mj-ea"/>
        <a:cs typeface="+mj-cs"/>
        <a:sym typeface="等线" panose="02010600030101010101" charset="-122"/>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reserve="1">
  <p:cSld name="标题和内容">
    <p:spTree>
      <p:nvGrpSpPr>
        <p:cNvPr id="1" name=""/>
        <p:cNvGrpSpPr/>
        <p:nvPr/>
      </p:nvGrpSpPr>
      <p:grpSpPr>
        <a:xfrm>
          <a:off x="0" y="0"/>
          <a:ext cx="0" cy="0"/>
          <a:chOff x="0" y="0"/>
          <a:chExt cx="0" cy="0"/>
        </a:xfrm>
      </p:grpSpPr>
      <p:sp>
        <p:nvSpPr>
          <p:cNvPr id="22" name="标题文本"/>
          <p:cNvSpPr txBox="1">
            <a:spLocks noGrp="1"/>
          </p:cNvSpPr>
          <p:nvPr>
            <p:ph type="title" hasCustomPrompt="1"/>
          </p:nvPr>
        </p:nvSpPr>
        <p:spPr>
          <a:xfrm>
            <a:off x="962527" y="176378"/>
            <a:ext cx="7603960" cy="786149"/>
          </a:xfrm>
          <a:prstGeom prst="rect">
            <a:avLst/>
          </a:prstGeom>
        </p:spPr>
        <p:txBody>
          <a:bodyPr/>
          <a:lstStyle>
            <a:lvl1pPr algn="l">
              <a:defRPr b="1">
                <a:latin typeface="+mj-ea"/>
                <a:ea typeface="+mj-ea"/>
              </a:defRPr>
            </a:lvl1pPr>
          </a:lstStyle>
          <a:p>
            <a:r>
              <a:rPr dirty="0" err="1"/>
              <a:t>标题文本</a:t>
            </a:r>
            <a:endParaRPr dirty="0"/>
          </a:p>
        </p:txBody>
      </p:sp>
      <p:sp>
        <p:nvSpPr>
          <p:cNvPr id="23" name="正文级别 1…"/>
          <p:cNvSpPr txBox="1">
            <a:spLocks noGrp="1"/>
          </p:cNvSpPr>
          <p:nvPr>
            <p:ph type="body" idx="1" hasCustomPrompt="1"/>
          </p:nvPr>
        </p:nvSpPr>
        <p:spPr>
          <a:xfrm>
            <a:off x="609600" y="1155033"/>
            <a:ext cx="10972800" cy="4686147"/>
          </a:xfrm>
          <a:prstGeom prst="rect">
            <a:avLst/>
          </a:prstGeom>
        </p:spPr>
        <p:txBody>
          <a:bodyPr>
            <a:normAutofit/>
          </a:bodyPr>
          <a:lstStyle>
            <a:lvl1pPr marL="257175" marR="0" indent="-257175" algn="l" defTabSz="914400" rtl="0" latinLnBrk="0">
              <a:lnSpc>
                <a:spcPct val="100000"/>
              </a:lnSpc>
              <a:spcBef>
                <a:spcPts val="400"/>
              </a:spcBef>
              <a:spcAft>
                <a:spcPts val="0"/>
              </a:spcAft>
              <a:buClrTx/>
              <a:buSzPct val="100000"/>
              <a:buFont typeface="Arial" panose="020B0604020202020204"/>
              <a:buChar char="•"/>
              <a:defRPr sz="2000" b="0" i="0" u="none" strike="noStrike" cap="none" spc="0" baseline="0" dirty="0" smtClean="0">
                <a:solidFill>
                  <a:srgbClr val="000000"/>
                </a:solidFill>
                <a:uFillTx/>
                <a:latin typeface="黑体" panose="02010609060101010101" charset="-122"/>
                <a:ea typeface="黑体" panose="02010609060101010101" charset="-122"/>
                <a:cs typeface="黑体" panose="02010609060101010101" charset="-122"/>
                <a:sym typeface="宋体" panose="02010600030101010101" pitchFamily="2" charset="-122"/>
              </a:defRPr>
            </a:lvl1pPr>
            <a:lvl2pPr marL="610870" marR="0" indent="0" algn="l" defTabSz="914400" rtl="0" latinLnBrk="0">
              <a:lnSpc>
                <a:spcPct val="100000"/>
              </a:lnSpc>
              <a:spcBef>
                <a:spcPts val="400"/>
              </a:spcBef>
              <a:spcAft>
                <a:spcPts val="0"/>
              </a:spcAft>
              <a:buClrTx/>
              <a:buSzPct val="100000"/>
              <a:buFont typeface="Arial" panose="020B0604020202020204"/>
              <a:defRPr sz="1800" b="0" i="0" u="none" strike="noStrike" cap="none" spc="0" baseline="0" dirty="0">
                <a:solidFill>
                  <a:srgbClr val="000000"/>
                </a:solidFill>
                <a:uFillTx/>
                <a:latin typeface="黑体" panose="02010609060101010101" charset="-122"/>
                <a:ea typeface="黑体" panose="02010609060101010101" charset="-122"/>
                <a:cs typeface="黑体" panose="02010609060101010101" charset="-122"/>
                <a:sym typeface="宋体" panose="02010600030101010101" pitchFamily="2" charset="-122"/>
              </a:defRPr>
            </a:lvl2pPr>
            <a:lvl3pPr marL="930910" marR="0" indent="-245110" algn="l" defTabSz="914400" rtl="0" latinLnBrk="0">
              <a:lnSpc>
                <a:spcPct val="100000"/>
              </a:lnSpc>
              <a:spcBef>
                <a:spcPts val="400"/>
              </a:spcBef>
              <a:spcAft>
                <a:spcPts val="0"/>
              </a:spcAft>
              <a:buClrTx/>
              <a:buSzPct val="100000"/>
              <a:buFont typeface="Arial" panose="020B0604020202020204"/>
              <a:defRPr sz="1600" b="0" i="0" u="none" strike="noStrike" cap="none" spc="0" baseline="0" dirty="0">
                <a:solidFill>
                  <a:srgbClr val="000000"/>
                </a:solidFill>
                <a:uFillTx/>
                <a:latin typeface="黑体" panose="02010609060101010101" charset="-122"/>
                <a:ea typeface="黑体" panose="02010609060101010101" charset="-122"/>
                <a:cs typeface="黑体" panose="02010609060101010101" charset="-122"/>
                <a:sym typeface="宋体" panose="02010600030101010101" pitchFamily="2" charset="-122"/>
              </a:defRPr>
            </a:lvl3pPr>
            <a:lvl4pPr marL="1273810" marR="0" indent="-245110" algn="l" defTabSz="914400" rtl="0" latinLnBrk="0">
              <a:lnSpc>
                <a:spcPct val="100000"/>
              </a:lnSpc>
              <a:spcBef>
                <a:spcPts val="400"/>
              </a:spcBef>
              <a:spcAft>
                <a:spcPts val="0"/>
              </a:spcAft>
              <a:buClrTx/>
              <a:buSzPct val="100000"/>
              <a:buFont typeface="Arial" panose="020B0604020202020204"/>
              <a:defRPr sz="1400" b="0" i="0" u="none" strike="noStrike" cap="none" spc="0" baseline="0" dirty="0">
                <a:solidFill>
                  <a:srgbClr val="000000"/>
                </a:solidFill>
                <a:uFillTx/>
                <a:latin typeface="黑体" panose="02010609060101010101" charset="-122"/>
                <a:ea typeface="黑体" panose="02010609060101010101" charset="-122"/>
                <a:cs typeface="黑体" panose="02010609060101010101" charset="-122"/>
                <a:sym typeface="宋体" panose="02010600030101010101" pitchFamily="2" charset="-122"/>
              </a:defRPr>
            </a:lvl4pPr>
            <a:lvl5pPr marL="1616710" marR="0" indent="-245110" algn="l" defTabSz="914400" rtl="0" latinLnBrk="0">
              <a:lnSpc>
                <a:spcPct val="100000"/>
              </a:lnSpc>
              <a:spcBef>
                <a:spcPts val="400"/>
              </a:spcBef>
              <a:spcAft>
                <a:spcPts val="0"/>
              </a:spcAft>
              <a:buClrTx/>
              <a:buSzPct val="100000"/>
              <a:buFont typeface="Arial" panose="020B0604020202020204"/>
              <a:defRPr sz="1400" b="0" i="0" u="none" strike="noStrike" cap="none" spc="0" baseline="0" dirty="0">
                <a:solidFill>
                  <a:srgbClr val="000000"/>
                </a:solidFill>
                <a:uFillTx/>
                <a:latin typeface="黑体" panose="02010609060101010101" charset="-122"/>
                <a:ea typeface="黑体" panose="02010609060101010101" charset="-122"/>
                <a:cs typeface="黑体" panose="02010609060101010101" charset="-122"/>
                <a:sym typeface="宋体" panose="02010600030101010101" pitchFamily="2" charset="-122"/>
              </a:defRPr>
            </a:lvl5pPr>
          </a:lstStyle>
          <a:p>
            <a:r>
              <a:rPr dirty="0" err="1"/>
              <a:t>正文级别</a:t>
            </a:r>
            <a:r>
              <a:rPr dirty="0"/>
              <a:t> 1</a:t>
            </a:r>
            <a:endParaRPr dirty="0"/>
          </a:p>
          <a:p>
            <a:pPr lvl="1"/>
            <a:r>
              <a:rPr lang="en-US" altLang="zh-CN" dirty="0"/>
              <a:t> </a:t>
            </a:r>
            <a:r>
              <a:rPr dirty="0" err="1"/>
              <a:t>正文级别</a:t>
            </a:r>
            <a:r>
              <a:rPr dirty="0"/>
              <a:t> 2</a:t>
            </a:r>
            <a:endParaRPr dirty="0"/>
          </a:p>
          <a:p>
            <a:pPr lvl="2"/>
            <a:r>
              <a:rPr dirty="0" err="1"/>
              <a:t>正文级别</a:t>
            </a:r>
            <a:r>
              <a:rPr dirty="0"/>
              <a:t> 3</a:t>
            </a:r>
            <a:endParaRPr dirty="0"/>
          </a:p>
          <a:p>
            <a:pPr lvl="3"/>
            <a:r>
              <a:rPr lang="zh-CN" altLang="en-US" dirty="0"/>
              <a:t>正文级别 </a:t>
            </a:r>
            <a:r>
              <a:rPr lang="en-US" altLang="zh-CN" dirty="0"/>
              <a:t>4</a:t>
            </a:r>
            <a:endParaRPr dirty="0"/>
          </a:p>
          <a:p>
            <a:pPr lvl="4"/>
            <a:r>
              <a:rPr dirty="0" err="1"/>
              <a:t>正文级别</a:t>
            </a:r>
            <a:r>
              <a:rPr dirty="0"/>
              <a:t> 5</a:t>
            </a:r>
            <a:endParaRPr dirty="0"/>
          </a:p>
        </p:txBody>
      </p:sp>
      <p:sp>
        <p:nvSpPr>
          <p:cNvPr id="24" name="矩形 23"/>
          <p:cNvSpPr/>
          <p:nvPr/>
        </p:nvSpPr>
        <p:spPr>
          <a:xfrm>
            <a:off x="911423" y="944428"/>
            <a:ext cx="7199632" cy="36196"/>
          </a:xfrm>
          <a:prstGeom prst="rect">
            <a:avLst/>
          </a:prstGeom>
          <a:solidFill>
            <a:srgbClr val="75BDA7"/>
          </a:solidFill>
          <a:ln w="12700">
            <a:miter lim="400000"/>
          </a:ln>
        </p:spPr>
        <p:txBody>
          <a:bodyPr lIns="45719" rIns="45719" anchor="ctr"/>
          <a:lstStyle/>
          <a:p>
            <a:pPr marL="0" marR="0" lvl="0" indent="0" algn="ctr" defTabSz="914400" rtl="0" eaLnBrk="1" fontAlgn="auto" latinLnBrk="0" hangingPunct="0">
              <a:lnSpc>
                <a:spcPct val="100000"/>
              </a:lnSpc>
              <a:spcBef>
                <a:spcPts val="0"/>
              </a:spcBef>
              <a:spcAft>
                <a:spcPts val="0"/>
              </a:spcAft>
              <a:buClrTx/>
              <a:buSzTx/>
              <a:buFontTx/>
              <a:buNone/>
              <a:defRPr sz="1300">
                <a:solidFill>
                  <a:srgbClr val="A5A5A5">
                    <a:lumOff val="44000"/>
                  </a:srgbClr>
                </a:solidFill>
                <a:latin typeface="Arial" panose="020B0604020202020204"/>
                <a:ea typeface="Arial" panose="020B0604020202020204"/>
                <a:cs typeface="Arial" panose="020B0604020202020204"/>
                <a:sym typeface="Arial" panose="020B0604020202020204"/>
              </a:defRPr>
            </a:pPr>
            <a:endParaRPr kumimoji="0" sz="1300" b="0" i="0" u="none" strike="noStrike" kern="0" cap="none" spc="0" normalizeH="0" baseline="0" noProof="0">
              <a:ln>
                <a:noFill/>
              </a:ln>
              <a:solidFill>
                <a:srgbClr val="A5A5A5">
                  <a:lumOff val="44000"/>
                </a:srgbClr>
              </a:solidFill>
              <a:effectLst/>
              <a:uLnTx/>
              <a:uFillTx/>
              <a:latin typeface="Arial" panose="020B0604020202020204"/>
              <a:cs typeface="Arial" panose="020B0604020202020204"/>
              <a:sym typeface="Arial" panose="020B0604020202020204"/>
            </a:endParaRPr>
          </a:p>
        </p:txBody>
      </p:sp>
      <p:sp>
        <p:nvSpPr>
          <p:cNvPr id="6" name="幻灯片编号"/>
          <p:cNvSpPr txBox="1">
            <a:spLocks noGrp="1"/>
          </p:cNvSpPr>
          <p:nvPr>
            <p:ph type="sldNum" sz="quarter" idx="2"/>
          </p:nvPr>
        </p:nvSpPr>
        <p:spPr>
          <a:xfrm>
            <a:off x="10246053" y="6123801"/>
            <a:ext cx="578041" cy="276999"/>
          </a:xfrm>
          <a:prstGeom prst="rect">
            <a:avLst/>
          </a:prstGeom>
          <a:ln w="12700">
            <a:miter lim="400000"/>
          </a:ln>
        </p:spPr>
        <p:txBody>
          <a:bodyPr wrap="none" lIns="45719" rIns="45719" anchor="ctr">
            <a:spAutoFit/>
          </a:bodyPr>
          <a:lstStyle>
            <a:lvl1pPr algn="r">
              <a:defRPr sz="1200">
                <a:latin typeface="Arial" panose="020B0604020202020204"/>
                <a:ea typeface="FZLanTingKanHei-R-GBK" panose="02000000000000000000"/>
                <a:cs typeface="Arial" panose="020B0604020202020204"/>
                <a:sym typeface="Arial" panose="020B0604020202020204"/>
              </a:defRPr>
            </a:lvl1pPr>
          </a:lstStyle>
          <a:p>
            <a:pPr>
              <a:defRPr/>
            </a:pPr>
            <a:fld id="{86CB4B4D-7CA3-9044-876B-883B54F8677D}" type="slidenum">
              <a:rPr lang="en-US" altLang="zh-CN" smtClean="0"/>
            </a:fld>
            <a:r>
              <a:rPr lang="en-US" altLang="zh-CN" dirty="0"/>
              <a:t>/177</a:t>
            </a:r>
            <a:endParaRPr lang="zh-CN" altLang="en-US" dirty="0"/>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5_自定义版式">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图片 4"/>
          <p:cNvPicPr>
            <a:picLocks noChangeAspect="1"/>
          </p:cNvPicPr>
          <p:nvPr userDrawn="1"/>
        </p:nvPicPr>
        <p:blipFill rotWithShape="1">
          <a:blip r:embed="rId3">
            <a:alphaModFix amt="35000"/>
            <a:extLst>
              <a:ext uri="{28A0092B-C50C-407E-A947-70E740481C1C}">
                <a14:useLocalDpi xmlns:a14="http://schemas.microsoft.com/office/drawing/2010/main" val="0"/>
              </a:ext>
            </a:extLst>
          </a:blip>
          <a:srcRect l="5687" r="5688"/>
          <a:stretch>
            <a:fillRect/>
          </a:stretch>
        </p:blipFill>
        <p:spPr>
          <a:xfrm>
            <a:off x="0" y="-27384"/>
            <a:ext cx="12191999" cy="6878487"/>
          </a:xfrm>
          <a:prstGeom prst="rect">
            <a:avLst/>
          </a:prstGeom>
        </p:spPr>
      </p:pic>
      <p:sp>
        <p:nvSpPr>
          <p:cNvPr id="4" name="标题 3"/>
          <p:cNvSpPr>
            <a:spLocks noGrp="1"/>
          </p:cNvSpPr>
          <p:nvPr>
            <p:ph type="title"/>
          </p:nvPr>
        </p:nvSpPr>
        <p:spPr>
          <a:xfrm>
            <a:off x="609600" y="2857500"/>
            <a:ext cx="10972800" cy="1143000"/>
          </a:xfrm>
        </p:spPr>
        <p:txBody>
          <a:bodyPr>
            <a:normAutofit/>
          </a:bodyPr>
          <a:lstStyle>
            <a:lvl1pPr>
              <a:defRPr sz="4400">
                <a:solidFill>
                  <a:schemeClr val="bg1"/>
                </a:solidFill>
                <a:latin typeface="+mj-ea"/>
                <a:ea typeface="+mj-ea"/>
              </a:defRPr>
            </a:lvl1pPr>
          </a:lstStyle>
          <a:p>
            <a:r>
              <a:rPr lang="zh-CN" altLang="en-US" dirty="0"/>
              <a:t>单击此处编辑母版标题样式</a:t>
            </a:r>
            <a:endParaRPr lang="zh-CN" altLang="en-US" dirty="0"/>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accent3">
            <a:lumOff val="44000"/>
          </a:schemeClr>
        </a:solidFill>
        <a:effectLst/>
      </p:bgPr>
    </p:bg>
    <p:spTree>
      <p:nvGrpSpPr>
        <p:cNvPr id="1" name=""/>
        <p:cNvGrpSpPr/>
        <p:nvPr/>
      </p:nvGrpSpPr>
      <p:grpSpPr>
        <a:xfrm>
          <a:off x="0" y="0"/>
          <a:ext cx="0" cy="0"/>
          <a:chOff x="0" y="0"/>
          <a:chExt cx="0" cy="0"/>
        </a:xfrm>
      </p:grpSpPr>
      <p:sp>
        <p:nvSpPr>
          <p:cNvPr id="2" name="平行四边形 17"/>
          <p:cNvSpPr/>
          <p:nvPr/>
        </p:nvSpPr>
        <p:spPr>
          <a:xfrm>
            <a:off x="2089784" y="6664026"/>
            <a:ext cx="10102217" cy="193974"/>
          </a:xfrm>
          <a:custGeom>
            <a:avLst/>
            <a:gdLst/>
            <a:ahLst/>
            <a:cxnLst>
              <a:cxn ang="0">
                <a:pos x="wd2" y="hd2"/>
              </a:cxn>
              <a:cxn ang="5400000">
                <a:pos x="wd2" y="hd2"/>
              </a:cxn>
              <a:cxn ang="10800000">
                <a:pos x="wd2" y="hd2"/>
              </a:cxn>
              <a:cxn ang="16200000">
                <a:pos x="wd2" y="hd2"/>
              </a:cxn>
            </a:cxnLst>
            <a:rect l="0" t="0" r="r" b="b"/>
            <a:pathLst>
              <a:path w="21600" h="21600" extrusionOk="0">
                <a:moveTo>
                  <a:pt x="0" y="21568"/>
                </a:moveTo>
                <a:lnTo>
                  <a:pt x="464" y="0"/>
                </a:lnTo>
                <a:lnTo>
                  <a:pt x="21600" y="0"/>
                </a:lnTo>
                <a:cubicBezTo>
                  <a:pt x="21598" y="6162"/>
                  <a:pt x="21597" y="14411"/>
                  <a:pt x="21595" y="21600"/>
                </a:cubicBezTo>
                <a:lnTo>
                  <a:pt x="0" y="21600"/>
                </a:lnTo>
                <a:lnTo>
                  <a:pt x="0" y="21568"/>
                </a:lnTo>
                <a:lnTo>
                  <a:pt x="21595" y="21568"/>
                </a:lnTo>
                <a:lnTo>
                  <a:pt x="0" y="21568"/>
                </a:lnTo>
                <a:lnTo>
                  <a:pt x="21595" y="21568"/>
                </a:lnTo>
                <a:close/>
              </a:path>
            </a:pathLst>
          </a:custGeom>
          <a:solidFill>
            <a:srgbClr val="243848">
              <a:alpha val="75000"/>
            </a:srgbClr>
          </a:solidFill>
          <a:ln w="12700">
            <a:miter lim="400000"/>
          </a:ln>
        </p:spPr>
        <p:txBody>
          <a:bodyPr lIns="45719" rIns="45719" anchor="ctr"/>
          <a:lstStyle/>
          <a:p>
            <a:pPr marL="0" marR="0" lvl="0" indent="0" algn="ctr" defTabSz="914400" rtl="0" eaLnBrk="1" fontAlgn="auto" latinLnBrk="0" hangingPunct="0">
              <a:lnSpc>
                <a:spcPct val="100000"/>
              </a:lnSpc>
              <a:spcBef>
                <a:spcPts val="0"/>
              </a:spcBef>
              <a:spcAft>
                <a:spcPts val="0"/>
              </a:spcAft>
              <a:buClrTx/>
              <a:buSzTx/>
              <a:buFontTx/>
              <a:buNone/>
              <a:defRPr>
                <a:solidFill>
                  <a:srgbClr val="A5A5A5">
                    <a:lumOff val="44000"/>
                  </a:srgbClr>
                </a:solidFill>
              </a:defRPr>
            </a:pPr>
            <a:endParaRPr kumimoji="0" sz="1800" b="0" i="0" u="none" strike="noStrike" kern="0" cap="none" spc="0" normalizeH="0" baseline="0" noProof="0">
              <a:ln>
                <a:noFill/>
              </a:ln>
              <a:solidFill>
                <a:srgbClr val="A5A5A5">
                  <a:lumOff val="44000"/>
                </a:srgbClr>
              </a:solidFill>
              <a:effectLst/>
              <a:uLnTx/>
              <a:uFillTx/>
              <a:latin typeface="Calibri" panose="020F0502020204030204"/>
              <a:cs typeface="Calibri" panose="020F0502020204030204"/>
              <a:sym typeface="Calibri" panose="020F0502020204030204"/>
            </a:endParaRPr>
          </a:p>
        </p:txBody>
      </p:sp>
      <p:sp>
        <p:nvSpPr>
          <p:cNvPr id="3" name="流程图: 手动输入 16"/>
          <p:cNvSpPr/>
          <p:nvPr/>
        </p:nvSpPr>
        <p:spPr>
          <a:xfrm rot="5400000">
            <a:off x="942975" y="5711825"/>
            <a:ext cx="203201" cy="2089786"/>
          </a:xfrm>
          <a:custGeom>
            <a:avLst/>
            <a:gdLst/>
            <a:ahLst/>
            <a:cxnLst>
              <a:cxn ang="0">
                <a:pos x="wd2" y="hd2"/>
              </a:cxn>
              <a:cxn ang="5400000">
                <a:pos x="wd2" y="hd2"/>
              </a:cxn>
              <a:cxn ang="10800000">
                <a:pos x="wd2" y="hd2"/>
              </a:cxn>
              <a:cxn ang="16200000">
                <a:pos x="wd2" y="hd2"/>
              </a:cxn>
            </a:cxnLst>
            <a:rect l="0" t="0" r="r" b="b"/>
            <a:pathLst>
              <a:path w="21600" h="21600" extrusionOk="0">
                <a:moveTo>
                  <a:pt x="0" y="2028"/>
                </a:moveTo>
                <a:lnTo>
                  <a:pt x="21600" y="0"/>
                </a:lnTo>
                <a:lnTo>
                  <a:pt x="21600" y="21600"/>
                </a:lnTo>
                <a:lnTo>
                  <a:pt x="0" y="21600"/>
                </a:lnTo>
                <a:lnTo>
                  <a:pt x="0" y="2028"/>
                </a:lnTo>
                <a:close/>
              </a:path>
            </a:pathLst>
          </a:custGeom>
          <a:solidFill>
            <a:srgbClr val="7A8C8E">
              <a:alpha val="68000"/>
            </a:srgbClr>
          </a:solidFill>
          <a:ln w="12700">
            <a:miter lim="400000"/>
          </a:ln>
        </p:spPr>
        <p:txBody>
          <a:bodyPr lIns="45719" rIns="45719" anchor="ctr"/>
          <a:lstStyle/>
          <a:p>
            <a:pPr marL="0" marR="0" lvl="0" indent="0" algn="ctr" defTabSz="914400" rtl="0" eaLnBrk="1" fontAlgn="auto" latinLnBrk="0" hangingPunct="0">
              <a:lnSpc>
                <a:spcPct val="100000"/>
              </a:lnSpc>
              <a:spcBef>
                <a:spcPts val="0"/>
              </a:spcBef>
              <a:spcAft>
                <a:spcPts val="0"/>
              </a:spcAft>
              <a:buClrTx/>
              <a:buSzTx/>
              <a:buFontTx/>
              <a:buNone/>
              <a:defRPr>
                <a:solidFill>
                  <a:srgbClr val="A5A5A5">
                    <a:lumOff val="44000"/>
                  </a:srgbClr>
                </a:solidFill>
              </a:defRPr>
            </a:pPr>
            <a:endParaRPr kumimoji="0" sz="1800" b="0" i="0" u="none" strike="noStrike" kern="0" cap="none" spc="0" normalizeH="0" baseline="0" noProof="0">
              <a:ln>
                <a:noFill/>
              </a:ln>
              <a:solidFill>
                <a:srgbClr val="A5A5A5">
                  <a:lumOff val="44000"/>
                </a:srgbClr>
              </a:solidFill>
              <a:effectLst/>
              <a:uLnTx/>
              <a:uFillTx/>
              <a:latin typeface="Calibri" panose="020F0502020204030204"/>
              <a:cs typeface="Calibri" panose="020F0502020204030204"/>
              <a:sym typeface="Calibri" panose="020F0502020204030204"/>
            </a:endParaRPr>
          </a:p>
        </p:txBody>
      </p:sp>
      <p:sp>
        <p:nvSpPr>
          <p:cNvPr id="4" name="标题文本"/>
          <p:cNvSpPr txBox="1">
            <a:spLocks noGrp="1"/>
          </p:cNvSpPr>
          <p:nvPr>
            <p:ph type="title"/>
          </p:nvPr>
        </p:nvSpPr>
        <p:spPr>
          <a:xfrm>
            <a:off x="609600" y="457200"/>
            <a:ext cx="10972800" cy="1143000"/>
          </a:xfrm>
          <a:prstGeom prst="rect">
            <a:avLst/>
          </a:prstGeom>
          <a:ln w="12700">
            <a:miter lim="400000"/>
          </a:ln>
        </p:spPr>
        <p:txBody>
          <a:bodyPr lIns="45719" rIns="45719" anchor="ctr">
            <a:normAutofit/>
          </a:bodyPr>
          <a:lstStyle/>
          <a:p>
            <a:r>
              <a:rPr dirty="0" err="1"/>
              <a:t>标题文本</a:t>
            </a:r>
            <a:endParaRPr dirty="0"/>
          </a:p>
        </p:txBody>
      </p:sp>
      <p:sp>
        <p:nvSpPr>
          <p:cNvPr id="5" name="正文级别 1…"/>
          <p:cNvSpPr txBox="1">
            <a:spLocks noGrp="1"/>
          </p:cNvSpPr>
          <p:nvPr>
            <p:ph type="body" idx="1"/>
          </p:nvPr>
        </p:nvSpPr>
        <p:spPr>
          <a:xfrm>
            <a:off x="609600" y="1600200"/>
            <a:ext cx="10972800" cy="5257800"/>
          </a:xfrm>
          <a:prstGeom prst="rect">
            <a:avLst/>
          </a:prstGeom>
          <a:ln w="12700">
            <a:miter lim="400000"/>
          </a:ln>
        </p:spPr>
        <p:txBody>
          <a:bodyPr lIns="45719" rIns="45719"/>
          <a:lstStyle/>
          <a:p>
            <a:r>
              <a:rPr dirty="0" err="1"/>
              <a:t>正文级别</a:t>
            </a:r>
            <a:r>
              <a:rPr dirty="0"/>
              <a:t> 1</a:t>
            </a:r>
            <a:endParaRPr dirty="0"/>
          </a:p>
          <a:p>
            <a:pPr lvl="1"/>
            <a:r>
              <a:rPr dirty="0" err="1"/>
              <a:t>正文级别</a:t>
            </a:r>
            <a:r>
              <a:rPr dirty="0"/>
              <a:t> 2</a:t>
            </a:r>
            <a:endParaRPr dirty="0"/>
          </a:p>
          <a:p>
            <a:pPr lvl="2"/>
            <a:r>
              <a:rPr dirty="0" err="1"/>
              <a:t>正文级别</a:t>
            </a:r>
            <a:r>
              <a:rPr dirty="0"/>
              <a:t> 3</a:t>
            </a:r>
            <a:endParaRPr dirty="0"/>
          </a:p>
          <a:p>
            <a:pPr lvl="3"/>
            <a:r>
              <a:rPr dirty="0" err="1"/>
              <a:t>正文级别</a:t>
            </a:r>
            <a:r>
              <a:rPr dirty="0"/>
              <a:t> 4</a:t>
            </a:r>
            <a:endParaRPr dirty="0"/>
          </a:p>
          <a:p>
            <a:pPr lvl="4"/>
            <a:r>
              <a:rPr dirty="0" err="1"/>
              <a:t>正文级别</a:t>
            </a:r>
            <a:r>
              <a:rPr dirty="0"/>
              <a:t> 5</a:t>
            </a:r>
            <a:endParaRPr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Lst>
  <p:transition spd="med"/>
  <p:hf sldNum="0" hdr="0" ftr="0" dt="0"/>
  <p:txStyles>
    <p:titleStyle>
      <a:lvl1pPr marL="685800" marR="0" indent="-685800" algn="ctr" defTabSz="914400" rtl="0" latinLnBrk="0">
        <a:lnSpc>
          <a:spcPct val="100000"/>
        </a:lnSpc>
        <a:spcBef>
          <a:spcPts val="0"/>
        </a:spcBef>
        <a:spcAft>
          <a:spcPts val="0"/>
        </a:spcAft>
        <a:buClrTx/>
        <a:buSzTx/>
        <a:buFontTx/>
        <a:buNone/>
        <a:defRPr sz="2400" b="1" i="0" u="none" strike="noStrike" cap="none" spc="0" baseline="0">
          <a:solidFill>
            <a:srgbClr val="000000"/>
          </a:solidFill>
          <a:uFillTx/>
          <a:latin typeface="微软雅黑" panose="020B0503020204020204" charset="-122"/>
          <a:ea typeface="FZLanTingKanHei-R-GBK" panose="02000000000000000000"/>
          <a:cs typeface="FZLanTingKanHei-R-GBK" panose="02000000000000000000"/>
          <a:sym typeface="微软雅黑" panose="020B0503020204020204" charset="-122"/>
        </a:defRPr>
      </a:lvl1pPr>
      <a:lvl2pPr marL="685800" marR="0" indent="-685800" algn="ctr" defTabSz="914400" rtl="0" latinLnBrk="0">
        <a:lnSpc>
          <a:spcPct val="100000"/>
        </a:lnSpc>
        <a:spcBef>
          <a:spcPts val="0"/>
        </a:spcBef>
        <a:spcAft>
          <a:spcPts val="0"/>
        </a:spcAft>
        <a:buClrTx/>
        <a:buSzTx/>
        <a:buFontTx/>
        <a:buNone/>
        <a:defRPr sz="2400" b="1" i="0" u="none" strike="noStrike" cap="none" spc="0" baseline="0">
          <a:solidFill>
            <a:srgbClr val="000000"/>
          </a:solidFill>
          <a:uFillTx/>
          <a:latin typeface="微软雅黑" panose="020B0503020204020204" charset="-122"/>
          <a:ea typeface="微软雅黑" panose="020B0503020204020204" charset="-122"/>
          <a:cs typeface="微软雅黑" panose="020B0503020204020204" charset="-122"/>
          <a:sym typeface="微软雅黑" panose="020B0503020204020204" charset="-122"/>
        </a:defRPr>
      </a:lvl2pPr>
      <a:lvl3pPr marL="685800" marR="0" indent="-685800" algn="ctr" defTabSz="914400" rtl="0" latinLnBrk="0">
        <a:lnSpc>
          <a:spcPct val="100000"/>
        </a:lnSpc>
        <a:spcBef>
          <a:spcPts val="0"/>
        </a:spcBef>
        <a:spcAft>
          <a:spcPts val="0"/>
        </a:spcAft>
        <a:buClrTx/>
        <a:buSzTx/>
        <a:buFontTx/>
        <a:buNone/>
        <a:defRPr sz="2400" b="1" i="0" u="none" strike="noStrike" cap="none" spc="0" baseline="0">
          <a:solidFill>
            <a:srgbClr val="000000"/>
          </a:solidFill>
          <a:uFillTx/>
          <a:latin typeface="微软雅黑" panose="020B0503020204020204" charset="-122"/>
          <a:ea typeface="微软雅黑" panose="020B0503020204020204" charset="-122"/>
          <a:cs typeface="微软雅黑" panose="020B0503020204020204" charset="-122"/>
          <a:sym typeface="微软雅黑" panose="020B0503020204020204" charset="-122"/>
        </a:defRPr>
      </a:lvl3pPr>
      <a:lvl4pPr marL="685800" marR="0" indent="-685800" algn="ctr" defTabSz="914400" rtl="0" latinLnBrk="0">
        <a:lnSpc>
          <a:spcPct val="100000"/>
        </a:lnSpc>
        <a:spcBef>
          <a:spcPts val="0"/>
        </a:spcBef>
        <a:spcAft>
          <a:spcPts val="0"/>
        </a:spcAft>
        <a:buClrTx/>
        <a:buSzTx/>
        <a:buFontTx/>
        <a:buNone/>
        <a:defRPr sz="2400" b="1" i="0" u="none" strike="noStrike" cap="none" spc="0" baseline="0">
          <a:solidFill>
            <a:srgbClr val="000000"/>
          </a:solidFill>
          <a:uFillTx/>
          <a:latin typeface="微软雅黑" panose="020B0503020204020204" charset="-122"/>
          <a:ea typeface="微软雅黑" panose="020B0503020204020204" charset="-122"/>
          <a:cs typeface="微软雅黑" panose="020B0503020204020204" charset="-122"/>
          <a:sym typeface="微软雅黑" panose="020B0503020204020204" charset="-122"/>
        </a:defRPr>
      </a:lvl4pPr>
      <a:lvl5pPr marL="685800" marR="0" indent="-685800" algn="ctr" defTabSz="914400" rtl="0" latinLnBrk="0">
        <a:lnSpc>
          <a:spcPct val="100000"/>
        </a:lnSpc>
        <a:spcBef>
          <a:spcPts val="0"/>
        </a:spcBef>
        <a:spcAft>
          <a:spcPts val="0"/>
        </a:spcAft>
        <a:buClrTx/>
        <a:buSzTx/>
        <a:buFontTx/>
        <a:buNone/>
        <a:defRPr sz="2400" b="1" i="0" u="none" strike="noStrike" cap="none" spc="0" baseline="0">
          <a:solidFill>
            <a:srgbClr val="000000"/>
          </a:solidFill>
          <a:uFillTx/>
          <a:latin typeface="微软雅黑" panose="020B0503020204020204" charset="-122"/>
          <a:ea typeface="微软雅黑" panose="020B0503020204020204" charset="-122"/>
          <a:cs typeface="微软雅黑" panose="020B0503020204020204" charset="-122"/>
          <a:sym typeface="微软雅黑" panose="020B0503020204020204" charset="-122"/>
        </a:defRPr>
      </a:lvl5pPr>
      <a:lvl6pPr marL="685800" marR="0" indent="-342900" algn="ctr" defTabSz="914400" rtl="0" latinLnBrk="0">
        <a:lnSpc>
          <a:spcPct val="100000"/>
        </a:lnSpc>
        <a:spcBef>
          <a:spcPts val="0"/>
        </a:spcBef>
        <a:spcAft>
          <a:spcPts val="0"/>
        </a:spcAft>
        <a:buClrTx/>
        <a:buSzTx/>
        <a:buFontTx/>
        <a:buNone/>
        <a:defRPr sz="2400" b="1" i="0" u="none" strike="noStrike" cap="none" spc="0" baseline="0">
          <a:solidFill>
            <a:srgbClr val="000000"/>
          </a:solidFill>
          <a:uFillTx/>
          <a:latin typeface="微软雅黑" panose="020B0503020204020204" charset="-122"/>
          <a:ea typeface="微软雅黑" panose="020B0503020204020204" charset="-122"/>
          <a:cs typeface="微软雅黑" panose="020B0503020204020204" charset="-122"/>
          <a:sym typeface="微软雅黑" panose="020B0503020204020204" charset="-122"/>
        </a:defRPr>
      </a:lvl6pPr>
      <a:lvl7pPr marL="685800" marR="0" indent="0" algn="ctr" defTabSz="914400" rtl="0" latinLnBrk="0">
        <a:lnSpc>
          <a:spcPct val="100000"/>
        </a:lnSpc>
        <a:spcBef>
          <a:spcPts val="0"/>
        </a:spcBef>
        <a:spcAft>
          <a:spcPts val="0"/>
        </a:spcAft>
        <a:buClrTx/>
        <a:buSzTx/>
        <a:buFontTx/>
        <a:buNone/>
        <a:defRPr sz="2400" b="1" i="0" u="none" strike="noStrike" cap="none" spc="0" baseline="0">
          <a:solidFill>
            <a:srgbClr val="000000"/>
          </a:solidFill>
          <a:uFillTx/>
          <a:latin typeface="微软雅黑" panose="020B0503020204020204" charset="-122"/>
          <a:ea typeface="微软雅黑" panose="020B0503020204020204" charset="-122"/>
          <a:cs typeface="微软雅黑" panose="020B0503020204020204" charset="-122"/>
          <a:sym typeface="微软雅黑" panose="020B0503020204020204" charset="-122"/>
        </a:defRPr>
      </a:lvl7pPr>
      <a:lvl8pPr marL="685800" marR="0" indent="342900" algn="ctr" defTabSz="914400" rtl="0" latinLnBrk="0">
        <a:lnSpc>
          <a:spcPct val="100000"/>
        </a:lnSpc>
        <a:spcBef>
          <a:spcPts val="0"/>
        </a:spcBef>
        <a:spcAft>
          <a:spcPts val="0"/>
        </a:spcAft>
        <a:buClrTx/>
        <a:buSzTx/>
        <a:buFontTx/>
        <a:buNone/>
        <a:defRPr sz="2400" b="1" i="0" u="none" strike="noStrike" cap="none" spc="0" baseline="0">
          <a:solidFill>
            <a:srgbClr val="000000"/>
          </a:solidFill>
          <a:uFillTx/>
          <a:latin typeface="微软雅黑" panose="020B0503020204020204" charset="-122"/>
          <a:ea typeface="微软雅黑" panose="020B0503020204020204" charset="-122"/>
          <a:cs typeface="微软雅黑" panose="020B0503020204020204" charset="-122"/>
          <a:sym typeface="微软雅黑" panose="020B0503020204020204" charset="-122"/>
        </a:defRPr>
      </a:lvl8pPr>
      <a:lvl9pPr marL="685800" marR="0" indent="685800" algn="ctr" defTabSz="914400" rtl="0" latinLnBrk="0">
        <a:lnSpc>
          <a:spcPct val="100000"/>
        </a:lnSpc>
        <a:spcBef>
          <a:spcPts val="0"/>
        </a:spcBef>
        <a:spcAft>
          <a:spcPts val="0"/>
        </a:spcAft>
        <a:buClrTx/>
        <a:buSzTx/>
        <a:buFontTx/>
        <a:buNone/>
        <a:defRPr sz="2400" b="1" i="0" u="none" strike="noStrike" cap="none" spc="0" baseline="0">
          <a:solidFill>
            <a:srgbClr val="000000"/>
          </a:solidFill>
          <a:uFillTx/>
          <a:latin typeface="微软雅黑" panose="020B0503020204020204" charset="-122"/>
          <a:ea typeface="微软雅黑" panose="020B0503020204020204" charset="-122"/>
          <a:cs typeface="微软雅黑" panose="020B0503020204020204" charset="-122"/>
          <a:sym typeface="微软雅黑" panose="020B0503020204020204" charset="-122"/>
        </a:defRPr>
      </a:lvl9pPr>
    </p:titleStyle>
    <p:bodyStyle>
      <a:lvl1pPr marL="257175" marR="0" indent="-257175" algn="l" defTabSz="914400" rtl="0" latinLnBrk="0">
        <a:lnSpc>
          <a:spcPct val="100000"/>
        </a:lnSpc>
        <a:spcBef>
          <a:spcPts val="500"/>
        </a:spcBef>
        <a:spcAft>
          <a:spcPts val="0"/>
        </a:spcAft>
        <a:buClrTx/>
        <a:buSzPct val="100000"/>
        <a:buFont typeface="Arial" panose="020B0604020202020204"/>
        <a:buChar char="•"/>
        <a:defRPr sz="2100" b="0" i="0" u="none" strike="noStrike" cap="none" spc="0" baseline="0">
          <a:solidFill>
            <a:srgbClr val="000000"/>
          </a:solidFill>
          <a:uFillTx/>
          <a:latin typeface="微软雅黑" panose="020B0503020204020204" charset="-122"/>
          <a:ea typeface="FZLanTingKanHei-R-GBK" panose="02000000000000000000"/>
          <a:cs typeface="FZLanTingKanHei-R-GBK" panose="02000000000000000000"/>
          <a:sym typeface="微软雅黑" panose="020B0503020204020204" charset="-122"/>
        </a:defRPr>
      </a:lvl1pPr>
      <a:lvl2pPr marL="643255" marR="0" indent="-300355" algn="l" defTabSz="914400" rtl="0" latinLnBrk="0">
        <a:lnSpc>
          <a:spcPct val="100000"/>
        </a:lnSpc>
        <a:spcBef>
          <a:spcPts val="500"/>
        </a:spcBef>
        <a:spcAft>
          <a:spcPts val="0"/>
        </a:spcAft>
        <a:buClrTx/>
        <a:buSzPct val="100000"/>
        <a:buFont typeface="Arial" panose="020B0604020202020204"/>
        <a:buChar char="–"/>
        <a:defRPr sz="2100" b="0" i="0" u="none" strike="noStrike" cap="none" spc="0" baseline="0">
          <a:solidFill>
            <a:srgbClr val="000000"/>
          </a:solidFill>
          <a:uFillTx/>
          <a:latin typeface="微软雅黑" panose="020B0503020204020204" charset="-122"/>
          <a:ea typeface="FZLanTingKanHei-R-GBK" panose="02000000000000000000"/>
          <a:cs typeface="FZLanTingKanHei-R-GBK" panose="02000000000000000000"/>
          <a:sym typeface="微软雅黑" panose="020B0503020204020204" charset="-122"/>
        </a:defRPr>
      </a:lvl2pPr>
      <a:lvl3pPr marL="885825" marR="0" indent="-200025" algn="l" defTabSz="914400" rtl="0" latinLnBrk="0">
        <a:lnSpc>
          <a:spcPct val="100000"/>
        </a:lnSpc>
        <a:spcBef>
          <a:spcPts val="500"/>
        </a:spcBef>
        <a:spcAft>
          <a:spcPts val="0"/>
        </a:spcAft>
        <a:buClrTx/>
        <a:buSzPct val="100000"/>
        <a:buFont typeface="Arial" panose="020B0604020202020204"/>
        <a:buChar char="•"/>
        <a:defRPr sz="2100" b="0" i="0" u="none" strike="noStrike" cap="none" spc="0" baseline="0">
          <a:solidFill>
            <a:srgbClr val="000000"/>
          </a:solidFill>
          <a:uFillTx/>
          <a:latin typeface="微软雅黑" panose="020B0503020204020204" charset="-122"/>
          <a:ea typeface="FZLanTingKanHei-R-GBK" panose="02000000000000000000"/>
          <a:cs typeface="FZLanTingKanHei-R-GBK" panose="02000000000000000000"/>
          <a:sym typeface="微软雅黑" panose="020B0503020204020204" charset="-122"/>
        </a:defRPr>
      </a:lvl3pPr>
      <a:lvl4pPr marL="1328420" marR="0" indent="-299720" algn="l" defTabSz="914400" rtl="0" latinLnBrk="0">
        <a:lnSpc>
          <a:spcPct val="100000"/>
        </a:lnSpc>
        <a:spcBef>
          <a:spcPts val="500"/>
        </a:spcBef>
        <a:spcAft>
          <a:spcPts val="0"/>
        </a:spcAft>
        <a:buClrTx/>
        <a:buSzPct val="100000"/>
        <a:buFont typeface="Arial" panose="020B0604020202020204"/>
        <a:buChar char="–"/>
        <a:defRPr sz="2100" b="0" i="0" u="none" strike="noStrike" cap="none" spc="0" baseline="0">
          <a:solidFill>
            <a:srgbClr val="000000"/>
          </a:solidFill>
          <a:uFillTx/>
          <a:latin typeface="微软雅黑" panose="020B0503020204020204" charset="-122"/>
          <a:ea typeface="FZLanTingKanHei-R-GBK" panose="02000000000000000000"/>
          <a:cs typeface="FZLanTingKanHei-R-GBK" panose="02000000000000000000"/>
          <a:sym typeface="微软雅黑" panose="020B0503020204020204" charset="-122"/>
        </a:defRPr>
      </a:lvl4pPr>
      <a:lvl5pPr marL="1671320" marR="0" indent="-299720" algn="l" defTabSz="914400" rtl="0" latinLnBrk="0">
        <a:lnSpc>
          <a:spcPct val="100000"/>
        </a:lnSpc>
        <a:spcBef>
          <a:spcPts val="500"/>
        </a:spcBef>
        <a:spcAft>
          <a:spcPts val="0"/>
        </a:spcAft>
        <a:buClrTx/>
        <a:buSzPct val="100000"/>
        <a:buFont typeface="Arial" panose="020B0604020202020204"/>
        <a:buChar char="»"/>
        <a:defRPr sz="2100" b="0" i="0" u="none" strike="noStrike" cap="none" spc="0" baseline="0">
          <a:solidFill>
            <a:srgbClr val="000000"/>
          </a:solidFill>
          <a:uFillTx/>
          <a:latin typeface="微软雅黑" panose="020B0503020204020204" charset="-122"/>
          <a:ea typeface="FZLanTingKanHei-R-GBK" panose="02000000000000000000"/>
          <a:cs typeface="FZLanTingKanHei-R-GBK" panose="02000000000000000000"/>
          <a:sym typeface="微软雅黑" panose="020B0503020204020204" charset="-122"/>
        </a:defRPr>
      </a:lvl5pPr>
      <a:lvl6pPr marL="2014220" marR="0" indent="-299720" algn="l" defTabSz="914400" rtl="0" latinLnBrk="0">
        <a:lnSpc>
          <a:spcPct val="100000"/>
        </a:lnSpc>
        <a:spcBef>
          <a:spcPts val="500"/>
        </a:spcBef>
        <a:spcAft>
          <a:spcPts val="0"/>
        </a:spcAft>
        <a:buClrTx/>
        <a:buSzPct val="100000"/>
        <a:buFont typeface="Arial" panose="020B0604020202020204"/>
        <a:buChar char="»"/>
        <a:defRPr sz="2100" b="0" i="0" u="none" strike="noStrike" cap="none" spc="0" baseline="0">
          <a:solidFill>
            <a:srgbClr val="000000"/>
          </a:solidFill>
          <a:uFillTx/>
          <a:latin typeface="微软雅黑" panose="020B0503020204020204" charset="-122"/>
          <a:ea typeface="微软雅黑" panose="020B0503020204020204" charset="-122"/>
          <a:cs typeface="微软雅黑" panose="020B0503020204020204" charset="-122"/>
          <a:sym typeface="微软雅黑" panose="020B0503020204020204" charset="-122"/>
        </a:defRPr>
      </a:lvl6pPr>
      <a:lvl7pPr marL="2357120" marR="0" indent="-299720" algn="l" defTabSz="914400" rtl="0" latinLnBrk="0">
        <a:lnSpc>
          <a:spcPct val="100000"/>
        </a:lnSpc>
        <a:spcBef>
          <a:spcPts val="500"/>
        </a:spcBef>
        <a:spcAft>
          <a:spcPts val="0"/>
        </a:spcAft>
        <a:buClrTx/>
        <a:buSzPct val="100000"/>
        <a:buFont typeface="Arial" panose="020B0604020202020204"/>
        <a:buChar char="»"/>
        <a:defRPr sz="2100" b="0" i="0" u="none" strike="noStrike" cap="none" spc="0" baseline="0">
          <a:solidFill>
            <a:srgbClr val="000000"/>
          </a:solidFill>
          <a:uFillTx/>
          <a:latin typeface="微软雅黑" panose="020B0503020204020204" charset="-122"/>
          <a:ea typeface="微软雅黑" panose="020B0503020204020204" charset="-122"/>
          <a:cs typeface="微软雅黑" panose="020B0503020204020204" charset="-122"/>
          <a:sym typeface="微软雅黑" panose="020B0503020204020204" charset="-122"/>
        </a:defRPr>
      </a:lvl7pPr>
      <a:lvl8pPr marL="2700020" marR="0" indent="-299720" algn="l" defTabSz="914400" rtl="0" latinLnBrk="0">
        <a:lnSpc>
          <a:spcPct val="100000"/>
        </a:lnSpc>
        <a:spcBef>
          <a:spcPts val="500"/>
        </a:spcBef>
        <a:spcAft>
          <a:spcPts val="0"/>
        </a:spcAft>
        <a:buClrTx/>
        <a:buSzPct val="100000"/>
        <a:buFont typeface="Arial" panose="020B0604020202020204"/>
        <a:buChar char="»"/>
        <a:defRPr sz="2100" b="0" i="0" u="none" strike="noStrike" cap="none" spc="0" baseline="0">
          <a:solidFill>
            <a:srgbClr val="000000"/>
          </a:solidFill>
          <a:uFillTx/>
          <a:latin typeface="微软雅黑" panose="020B0503020204020204" charset="-122"/>
          <a:ea typeface="微软雅黑" panose="020B0503020204020204" charset="-122"/>
          <a:cs typeface="微软雅黑" panose="020B0503020204020204" charset="-122"/>
          <a:sym typeface="微软雅黑" panose="020B0503020204020204" charset="-122"/>
        </a:defRPr>
      </a:lvl8pPr>
      <a:lvl9pPr marL="3042920" marR="0" indent="-299720" algn="l" defTabSz="914400" rtl="0" latinLnBrk="0">
        <a:lnSpc>
          <a:spcPct val="100000"/>
        </a:lnSpc>
        <a:spcBef>
          <a:spcPts val="500"/>
        </a:spcBef>
        <a:spcAft>
          <a:spcPts val="0"/>
        </a:spcAft>
        <a:buClrTx/>
        <a:buSzPct val="100000"/>
        <a:buFont typeface="Arial" panose="020B0604020202020204"/>
        <a:buChar char="»"/>
        <a:defRPr sz="2100" b="0" i="0" u="none" strike="noStrike" cap="none" spc="0" baseline="0">
          <a:solidFill>
            <a:srgbClr val="000000"/>
          </a:solidFill>
          <a:uFillTx/>
          <a:latin typeface="微软雅黑" panose="020B0503020204020204" charset="-122"/>
          <a:ea typeface="微软雅黑" panose="020B0503020204020204" charset="-122"/>
          <a:cs typeface="微软雅黑" panose="020B0503020204020204" charset="-122"/>
          <a:sym typeface="微软雅黑" panose="020B0503020204020204" charset="-122"/>
        </a:defRPr>
      </a:lvl9pPr>
    </p:bodyStyle>
    <p:otherStyle>
      <a:lvl1pPr marL="0" marR="0" indent="0" algn="r" defTabSz="914400" rtl="0" latinLnBrk="0">
        <a:lnSpc>
          <a:spcPct val="100000"/>
        </a:lnSpc>
        <a:spcBef>
          <a:spcPts val="0"/>
        </a:spcBef>
        <a:spcAft>
          <a:spcPts val="0"/>
        </a:spcAft>
        <a:buClrTx/>
        <a:buSzTx/>
        <a:buFontTx/>
        <a:buNone/>
        <a:defRPr sz="1200" b="0" i="0" u="none" strike="noStrike" cap="none" spc="0" baseline="0">
          <a:solidFill>
            <a:schemeClr val="tx1"/>
          </a:solidFill>
          <a:uFillTx/>
          <a:latin typeface="+mn-lt"/>
          <a:ea typeface="+mn-ea"/>
          <a:cs typeface="+mn-cs"/>
          <a:sym typeface="Arial" panose="020B0604020202020204"/>
        </a:defRPr>
      </a:lvl1pPr>
      <a:lvl2pPr marL="0" marR="0" indent="457200" algn="r" defTabSz="914400" rtl="0" latinLnBrk="0">
        <a:lnSpc>
          <a:spcPct val="100000"/>
        </a:lnSpc>
        <a:spcBef>
          <a:spcPts val="0"/>
        </a:spcBef>
        <a:spcAft>
          <a:spcPts val="0"/>
        </a:spcAft>
        <a:buClrTx/>
        <a:buSzTx/>
        <a:buFontTx/>
        <a:buNone/>
        <a:defRPr sz="1200" b="0" i="0" u="none" strike="noStrike" cap="none" spc="0" baseline="0">
          <a:solidFill>
            <a:schemeClr val="tx1"/>
          </a:solidFill>
          <a:uFillTx/>
          <a:latin typeface="+mn-lt"/>
          <a:ea typeface="+mn-ea"/>
          <a:cs typeface="+mn-cs"/>
          <a:sym typeface="Arial" panose="020B0604020202020204"/>
        </a:defRPr>
      </a:lvl2pPr>
      <a:lvl3pPr marL="0" marR="0" indent="914400" algn="r" defTabSz="914400" rtl="0" latinLnBrk="0">
        <a:lnSpc>
          <a:spcPct val="100000"/>
        </a:lnSpc>
        <a:spcBef>
          <a:spcPts val="0"/>
        </a:spcBef>
        <a:spcAft>
          <a:spcPts val="0"/>
        </a:spcAft>
        <a:buClrTx/>
        <a:buSzTx/>
        <a:buFontTx/>
        <a:buNone/>
        <a:defRPr sz="1200" b="0" i="0" u="none" strike="noStrike" cap="none" spc="0" baseline="0">
          <a:solidFill>
            <a:schemeClr val="tx1"/>
          </a:solidFill>
          <a:uFillTx/>
          <a:latin typeface="+mn-lt"/>
          <a:ea typeface="+mn-ea"/>
          <a:cs typeface="+mn-cs"/>
          <a:sym typeface="Arial" panose="020B0604020202020204"/>
        </a:defRPr>
      </a:lvl3pPr>
      <a:lvl4pPr marL="0" marR="0" indent="1371600" algn="r" defTabSz="914400" rtl="0" latinLnBrk="0">
        <a:lnSpc>
          <a:spcPct val="100000"/>
        </a:lnSpc>
        <a:spcBef>
          <a:spcPts val="0"/>
        </a:spcBef>
        <a:spcAft>
          <a:spcPts val="0"/>
        </a:spcAft>
        <a:buClrTx/>
        <a:buSzTx/>
        <a:buFontTx/>
        <a:buNone/>
        <a:defRPr sz="1200" b="0" i="0" u="none" strike="noStrike" cap="none" spc="0" baseline="0">
          <a:solidFill>
            <a:schemeClr val="tx1"/>
          </a:solidFill>
          <a:uFillTx/>
          <a:latin typeface="+mn-lt"/>
          <a:ea typeface="+mn-ea"/>
          <a:cs typeface="+mn-cs"/>
          <a:sym typeface="Arial" panose="020B0604020202020204"/>
        </a:defRPr>
      </a:lvl4pPr>
      <a:lvl5pPr marL="0" marR="0" indent="1828800" algn="r" defTabSz="914400" rtl="0" latinLnBrk="0">
        <a:lnSpc>
          <a:spcPct val="100000"/>
        </a:lnSpc>
        <a:spcBef>
          <a:spcPts val="0"/>
        </a:spcBef>
        <a:spcAft>
          <a:spcPts val="0"/>
        </a:spcAft>
        <a:buClrTx/>
        <a:buSzTx/>
        <a:buFontTx/>
        <a:buNone/>
        <a:defRPr sz="1200" b="0" i="0" u="none" strike="noStrike" cap="none" spc="0" baseline="0">
          <a:solidFill>
            <a:schemeClr val="tx1"/>
          </a:solidFill>
          <a:uFillTx/>
          <a:latin typeface="+mn-lt"/>
          <a:ea typeface="+mn-ea"/>
          <a:cs typeface="+mn-cs"/>
          <a:sym typeface="Arial" panose="020B0604020202020204"/>
        </a:defRPr>
      </a:lvl5pPr>
      <a:lvl6pPr marL="0" marR="0" indent="2286000" algn="r" defTabSz="914400" rtl="0" latinLnBrk="0">
        <a:lnSpc>
          <a:spcPct val="100000"/>
        </a:lnSpc>
        <a:spcBef>
          <a:spcPts val="0"/>
        </a:spcBef>
        <a:spcAft>
          <a:spcPts val="0"/>
        </a:spcAft>
        <a:buClrTx/>
        <a:buSzTx/>
        <a:buFontTx/>
        <a:buNone/>
        <a:defRPr sz="1200" b="0" i="0" u="none" strike="noStrike" cap="none" spc="0" baseline="0">
          <a:solidFill>
            <a:schemeClr val="tx1"/>
          </a:solidFill>
          <a:uFillTx/>
          <a:latin typeface="+mn-lt"/>
          <a:ea typeface="+mn-ea"/>
          <a:cs typeface="+mn-cs"/>
          <a:sym typeface="Arial" panose="020B0604020202020204"/>
        </a:defRPr>
      </a:lvl6pPr>
      <a:lvl7pPr marL="0" marR="0" indent="2743200" algn="r" defTabSz="914400" rtl="0" latinLnBrk="0">
        <a:lnSpc>
          <a:spcPct val="100000"/>
        </a:lnSpc>
        <a:spcBef>
          <a:spcPts val="0"/>
        </a:spcBef>
        <a:spcAft>
          <a:spcPts val="0"/>
        </a:spcAft>
        <a:buClrTx/>
        <a:buSzTx/>
        <a:buFontTx/>
        <a:buNone/>
        <a:defRPr sz="1200" b="0" i="0" u="none" strike="noStrike" cap="none" spc="0" baseline="0">
          <a:solidFill>
            <a:schemeClr val="tx1"/>
          </a:solidFill>
          <a:uFillTx/>
          <a:latin typeface="+mn-lt"/>
          <a:ea typeface="+mn-ea"/>
          <a:cs typeface="+mn-cs"/>
          <a:sym typeface="Arial" panose="020B0604020202020204"/>
        </a:defRPr>
      </a:lvl7pPr>
      <a:lvl8pPr marL="0" marR="0" indent="3200400" algn="r" defTabSz="914400" rtl="0" latinLnBrk="0">
        <a:lnSpc>
          <a:spcPct val="100000"/>
        </a:lnSpc>
        <a:spcBef>
          <a:spcPts val="0"/>
        </a:spcBef>
        <a:spcAft>
          <a:spcPts val="0"/>
        </a:spcAft>
        <a:buClrTx/>
        <a:buSzTx/>
        <a:buFontTx/>
        <a:buNone/>
        <a:defRPr sz="1200" b="0" i="0" u="none" strike="noStrike" cap="none" spc="0" baseline="0">
          <a:solidFill>
            <a:schemeClr val="tx1"/>
          </a:solidFill>
          <a:uFillTx/>
          <a:latin typeface="+mn-lt"/>
          <a:ea typeface="+mn-ea"/>
          <a:cs typeface="+mn-cs"/>
          <a:sym typeface="Arial" panose="020B0604020202020204"/>
        </a:defRPr>
      </a:lvl8pPr>
      <a:lvl9pPr marL="0" marR="0" indent="3657600" algn="r" defTabSz="914400" rtl="0" latinLnBrk="0">
        <a:lnSpc>
          <a:spcPct val="100000"/>
        </a:lnSpc>
        <a:spcBef>
          <a:spcPts val="0"/>
        </a:spcBef>
        <a:spcAft>
          <a:spcPts val="0"/>
        </a:spcAft>
        <a:buClrTx/>
        <a:buSzTx/>
        <a:buFontTx/>
        <a:buNone/>
        <a:defRPr sz="1200" b="0" i="0" u="none" strike="noStrike" cap="none" spc="0" baseline="0">
          <a:solidFill>
            <a:schemeClr val="tx1"/>
          </a:solidFill>
          <a:uFillTx/>
          <a:latin typeface="+mn-lt"/>
          <a:ea typeface="+mn-ea"/>
          <a:cs typeface="+mn-cs"/>
          <a:sym typeface="Arial" panose="020B0604020202020204"/>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09.png"/><Relationship Id="rId1" Type="http://schemas.openxmlformats.org/officeDocument/2006/relationships/image" Target="../media/image108.png"/></Relationships>
</file>

<file path=ppt/slides/_rels/slide10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10.png"/></Relationships>
</file>

<file path=ppt/slides/_rels/slide10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chart" Target="../charts/chart3.xml"/></Relationships>
</file>

<file path=ppt/slides/_rels/slide10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chart" Target="../charts/chart4.xml"/></Relationships>
</file>

<file path=ppt/slides/_rels/slide10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10.png"/></Relationships>
</file>

<file path=ppt/slides/_rels/slide10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5.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8.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9.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0.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image" Target="../media/image11.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5.png"/><Relationship Id="rId1" Type="http://schemas.openxmlformats.org/officeDocument/2006/relationships/image" Target="../media/image14.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6.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6.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8.png"/><Relationship Id="rId1" Type="http://schemas.openxmlformats.org/officeDocument/2006/relationships/image" Target="../media/image17.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9.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9.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9.png"/><Relationship Id="rId1" Type="http://schemas.openxmlformats.org/officeDocument/2006/relationships/image" Target="../media/image17.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1.png"/><Relationship Id="rId1" Type="http://schemas.openxmlformats.org/officeDocument/2006/relationships/image" Target="../media/image20.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4.png"/></Relationships>
</file>

<file path=ppt/slides/_rels/slide30.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25.png"/><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image" Target="../media/image22.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5.png"/></Relationships>
</file>

<file path=ppt/slides/_rels/slide32.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image" Target="../media/image30.png"/><Relationship Id="rId4" Type="http://schemas.openxmlformats.org/officeDocument/2006/relationships/image" Target="../media/image29.png"/><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image" Target="../media/image2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32.png"/><Relationship Id="rId1" Type="http://schemas.openxmlformats.org/officeDocument/2006/relationships/image" Target="../media/image31.pn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3.pn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35.png"/><Relationship Id="rId1" Type="http://schemas.openxmlformats.org/officeDocument/2006/relationships/image" Target="../media/image34.png"/></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6.pn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7.png"/></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39.png"/><Relationship Id="rId1" Type="http://schemas.openxmlformats.org/officeDocument/2006/relationships/image" Target="../media/image38.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41.png"/><Relationship Id="rId1" Type="http://schemas.openxmlformats.org/officeDocument/2006/relationships/image" Target="../media/image40.png"/></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43.png"/><Relationship Id="rId1" Type="http://schemas.openxmlformats.org/officeDocument/2006/relationships/image" Target="../media/image42.png"/></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xml"/></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chart" Target="../charts/chart1.xml"/></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chart" Target="../charts/chart2.xml"/></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44.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6.png"/></Relationships>
</file>

<file path=ppt/slides/_rels/slide50.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48.png"/><Relationship Id="rId3" Type="http://schemas.openxmlformats.org/officeDocument/2006/relationships/image" Target="../media/image47.jpeg"/><Relationship Id="rId2" Type="http://schemas.openxmlformats.org/officeDocument/2006/relationships/image" Target="../media/image46.png"/><Relationship Id="rId1" Type="http://schemas.openxmlformats.org/officeDocument/2006/relationships/image" Target="../media/image45.png"/></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49.png"/></Relationships>
</file>

<file path=ppt/slides/_rels/slide5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50.png"/></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51.png"/></Relationships>
</file>

<file path=ppt/slides/_rels/slide54.xml.rels><?xml version="1.0" encoding="UTF-8" standalone="yes"?>
<Relationships xmlns="http://schemas.openxmlformats.org/package/2006/relationships"><Relationship Id="rId5" Type="http://schemas.openxmlformats.org/officeDocument/2006/relationships/vmlDrawing" Target="../drawings/vmlDrawing1.vml"/><Relationship Id="rId4" Type="http://schemas.openxmlformats.org/officeDocument/2006/relationships/slideLayout" Target="../slideLayouts/slideLayout1.xml"/><Relationship Id="rId3" Type="http://schemas.openxmlformats.org/officeDocument/2006/relationships/image" Target="../media/image53.png"/><Relationship Id="rId2" Type="http://schemas.openxmlformats.org/officeDocument/2006/relationships/image" Target="../media/image52.emf"/><Relationship Id="rId1" Type="http://schemas.openxmlformats.org/officeDocument/2006/relationships/oleObject" Target="../embeddings/oleObject1.bin"/></Relationships>
</file>

<file path=ppt/slides/_rels/slide5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55.png"/><Relationship Id="rId1" Type="http://schemas.openxmlformats.org/officeDocument/2006/relationships/image" Target="../media/image54.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56.png"/></Relationships>
</file>

<file path=ppt/slides/_rels/slide5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5.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58.png"/><Relationship Id="rId1" Type="http://schemas.openxmlformats.org/officeDocument/2006/relationships/image" Target="../media/image57.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59.png"/></Relationships>
</file>

<file path=ppt/slides/_rels/slide6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60.png"/></Relationships>
</file>

<file path=ppt/slides/_rels/slide6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61.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63.png"/><Relationship Id="rId1" Type="http://schemas.openxmlformats.org/officeDocument/2006/relationships/image" Target="../media/image62.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7.png"/><Relationship Id="rId1" Type="http://schemas.openxmlformats.org/officeDocument/2006/relationships/tags" Target="../tags/tag1.xml"/></Relationships>
</file>

<file path=ppt/slides/_rels/slide7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64.png"/></Relationships>
</file>

<file path=ppt/slides/_rels/slide7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65.png"/></Relationships>
</file>

<file path=ppt/slides/_rels/slide72.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image" Target="../media/image66.png"/></Relationships>
</file>

<file path=ppt/slides/_rels/slide73.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image" Target="../media/image72.png"/></Relationships>
</file>

<file path=ppt/slides/_rels/slide74.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image" Target="../media/image78.png"/></Relationships>
</file>

<file path=ppt/slides/_rels/slide75.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image" Target="../media/image81.png"/></Relationships>
</file>

<file path=ppt/slides/_rels/slide76.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87.png"/><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image" Target="../media/image84.png"/></Relationships>
</file>

<file path=ppt/slides/_rels/slide77.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91.png"/><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image" Target="../media/image88.png"/></Relationships>
</file>

<file path=ppt/slides/_rels/slide7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64.png"/><Relationship Id="rId1" Type="http://schemas.openxmlformats.org/officeDocument/2006/relationships/image" Target="../media/image94.png"/></Relationships>
</file>

<file path=ppt/slides/_rels/slide79.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image" Target="../media/image9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5.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99.png"/><Relationship Id="rId1" Type="http://schemas.openxmlformats.org/officeDocument/2006/relationships/image" Target="../media/image98.png"/></Relationships>
</file>

<file path=ppt/slides/_rels/slide9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01.png"/><Relationship Id="rId1" Type="http://schemas.openxmlformats.org/officeDocument/2006/relationships/image" Target="../media/image100.png"/></Relationships>
</file>

<file path=ppt/slides/_rels/slide9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02.png"/></Relationships>
</file>

<file path=ppt/slides/_rels/slide9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03.png"/></Relationships>
</file>

<file path=ppt/slides/_rels/slide9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04.png"/></Relationships>
</file>

<file path=ppt/slides/_rels/slide9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05.png"/></Relationships>
</file>

<file path=ppt/slides/_rels/slide9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06.png"/></Relationships>
</file>

<file path=ppt/slides/_rels/slide9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07.png"/><Relationship Id="rId1" Type="http://schemas.openxmlformats.org/officeDocument/2006/relationships/image" Target="../media/image4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标题 1"/>
          <p:cNvSpPr txBox="1">
            <a:spLocks noGrp="1"/>
          </p:cNvSpPr>
          <p:nvPr>
            <p:ph type="title"/>
          </p:nvPr>
        </p:nvSpPr>
        <p:spPr>
          <a:xfrm>
            <a:off x="2740025" y="3698875"/>
            <a:ext cx="8188960" cy="1804670"/>
          </a:xfrm>
          <a:prstGeom prst="rect">
            <a:avLst/>
          </a:prstGeom>
        </p:spPr>
        <p:txBody>
          <a:bodyPr>
            <a:normAutofit/>
          </a:bodyPr>
          <a:lstStyle/>
          <a:p>
            <a:pPr algn="r" hangingPunct="0"/>
            <a:r>
              <a:rPr kumimoji="1" lang="zh-CN" altLang="en-US" dirty="0">
                <a:latin typeface="方正兰亭刊黑_GBK" panose="02010600030101010101" pitchFamily="2" charset="-122"/>
                <a:ea typeface="方正兰亭刊黑_GBK" panose="02010600030101010101" pitchFamily="2" charset="-122"/>
                <a:cs typeface="Calibri" panose="020F0502020204030204"/>
                <a:sym typeface="Calibri" panose="020F0502020204030204"/>
              </a:rPr>
              <a:t>智能推荐系统</a:t>
            </a:r>
            <a:br>
              <a:rPr kumimoji="1" lang="zh-CN" altLang="en-US" dirty="0">
                <a:latin typeface="方正兰亭刊黑_GBK" panose="02010600030101010101" pitchFamily="2" charset="-122"/>
                <a:ea typeface="方正兰亭刊黑_GBK" panose="02010600030101010101" pitchFamily="2" charset="-122"/>
                <a:cs typeface="Calibri" panose="020F0502020204030204"/>
                <a:sym typeface="Calibri" panose="020F0502020204030204"/>
              </a:rPr>
            </a:br>
            <a:br>
              <a:rPr kumimoji="1" lang="zh-CN" altLang="en-US" dirty="0">
                <a:latin typeface="方正兰亭刊黑_GBK" panose="02010600030101010101" pitchFamily="2" charset="-122"/>
                <a:ea typeface="方正兰亭刊黑_GBK" panose="02010600030101010101" pitchFamily="2" charset="-122"/>
                <a:cs typeface="Calibri" panose="020F0502020204030204"/>
                <a:sym typeface="Calibri" panose="020F0502020204030204"/>
              </a:rPr>
            </a:br>
            <a:r>
              <a:rPr kumimoji="1" lang="zh-CN" altLang="en-US" sz="2200" dirty="0">
                <a:latin typeface="方正兰亭刊黑_GBK" panose="02010600030101010101" pitchFamily="2" charset="-122"/>
                <a:ea typeface="方正兰亭刊黑_GBK" panose="02010600030101010101" pitchFamily="2" charset="-122"/>
                <a:cs typeface="Calibri" panose="020F0502020204030204"/>
                <a:sym typeface="Calibri" panose="020F0502020204030204"/>
              </a:rPr>
              <a:t>合肥工业大学 薛峰</a:t>
            </a:r>
            <a:endParaRPr kumimoji="1" lang="zh-CN" altLang="en-US" sz="2200" dirty="0">
              <a:latin typeface="方正兰亭刊黑_GBK" panose="02010600030101010101" pitchFamily="2" charset="-122"/>
              <a:ea typeface="方正兰亭刊黑_GBK" panose="02010600030101010101" pitchFamily="2" charset="-122"/>
              <a:cs typeface="Calibri" panose="020F0502020204030204"/>
              <a:sym typeface="Calibri" panose="020F0502020204030204"/>
            </a:endParaRPr>
          </a:p>
        </p:txBody>
      </p:sp>
      <p:pic>
        <p:nvPicPr>
          <p:cNvPr id="2" name="图片 1"/>
          <p:cNvPicPr>
            <a:picLocks noChangeAspect="1"/>
          </p:cNvPicPr>
          <p:nvPr/>
        </p:nvPicPr>
        <p:blipFill>
          <a:blip r:embed="rId1" cstate="print"/>
          <a:stretch>
            <a:fillRect/>
          </a:stretch>
        </p:blipFill>
        <p:spPr>
          <a:xfrm>
            <a:off x="0" y="542925"/>
            <a:ext cx="12192000" cy="2746375"/>
          </a:xfrm>
          <a:prstGeom prst="rect">
            <a:avLst/>
          </a:prstGeom>
        </p:spPr>
      </p:pic>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96025" y="169876"/>
            <a:ext cx="7603960" cy="786149"/>
          </a:xfrm>
        </p:spPr>
        <p:txBody>
          <a:bodyPr>
            <a:normAutofit/>
          </a:bodyPr>
          <a:lstStyle/>
          <a:p>
            <a:pPr>
              <a:lnSpc>
                <a:spcPct val="150000"/>
              </a:lnSpc>
            </a:pPr>
            <a:r>
              <a:rPr kumimoji="1" lang="en-US" altLang="zh-CN" b="0" dirty="0">
                <a:sym typeface="+mn-ea"/>
              </a:rPr>
              <a:t>4.1.3</a:t>
            </a:r>
            <a:r>
              <a:rPr kumimoji="1" lang="zh-CN" altLang="en-US" b="0" dirty="0">
                <a:sym typeface="+mn-ea"/>
              </a:rPr>
              <a:t>、</a:t>
            </a:r>
            <a:r>
              <a:rPr kumimoji="1" lang="en-US" altLang="zh-CN" b="0" dirty="0">
                <a:sym typeface="+mn-ea"/>
              </a:rPr>
              <a:t>CTR</a:t>
            </a:r>
            <a:r>
              <a:rPr kumimoji="1" lang="zh-CN" altLang="en-US" b="0" dirty="0">
                <a:sym typeface="+mn-ea"/>
              </a:rPr>
              <a:t>预估如何进行？</a:t>
            </a:r>
            <a:endParaRPr kumimoji="1" lang="zh-CN" altLang="en-US" b="0" dirty="0">
              <a:sym typeface="+mn-ea"/>
            </a:endParaRPr>
          </a:p>
        </p:txBody>
      </p:sp>
      <p:sp>
        <p:nvSpPr>
          <p:cNvPr id="3" name="文本占位符 2"/>
          <p:cNvSpPr>
            <a:spLocks noGrp="1"/>
          </p:cNvSpPr>
          <p:nvPr>
            <p:ph type="body" idx="1"/>
          </p:nvPr>
        </p:nvSpPr>
        <p:spPr/>
        <p:txBody>
          <a:bodyPr>
            <a:normAutofit/>
          </a:bodyPr>
          <a:lstStyle/>
          <a:p>
            <a:pPr marL="0" indent="0">
              <a:lnSpc>
                <a:spcPct val="150000"/>
              </a:lnSpc>
              <a:buNone/>
            </a:pPr>
            <a:r>
              <a:rPr lang="en-US" altLang="zh-CN" sz="1800" dirty="0"/>
              <a:t>2</a:t>
            </a:r>
            <a:r>
              <a:rPr lang="zh-CN" altLang="en-US" sz="1800" dirty="0"/>
              <a:t>、</a:t>
            </a:r>
            <a:r>
              <a:rPr lang="zh-CN" altLang="en-US" sz="1800" dirty="0">
                <a:solidFill>
                  <a:srgbClr val="0000FF"/>
                </a:solidFill>
              </a:rPr>
              <a:t>选择模型</a:t>
            </a:r>
            <a:r>
              <a:rPr lang="en-US" altLang="zh-CN" sz="1800" dirty="0"/>
              <a:t>. </a:t>
            </a:r>
            <a:endParaRPr lang="en-US" altLang="zh-CN" sz="1800" dirty="0"/>
          </a:p>
          <a:p>
            <a:pPr>
              <a:lnSpc>
                <a:spcPct val="150000"/>
              </a:lnSpc>
              <a:buFont typeface="Arial" panose="020B0604020202020204" pitchFamily="34" charset="0"/>
              <a:buChar char="•"/>
            </a:pPr>
            <a:r>
              <a:rPr lang="zh-CN" altLang="en-US" sz="1800" dirty="0"/>
              <a:t>特征工程完成之后就开始建立模型了，模型就是一个黑盒子，在盒子的一方我们输入一大堆参数，盒子的另一端就会输出一个</a:t>
            </a:r>
            <a:r>
              <a:rPr lang="en-US" altLang="zh-CN" sz="1800" dirty="0"/>
              <a:t>CTR</a:t>
            </a:r>
            <a:r>
              <a:rPr lang="zh-CN" altLang="en-US" sz="1800" dirty="0"/>
              <a:t>的值，对于输入到模型的这些特征中，有些特征影响因子会大一些，有一些会小一些。比如，搜索广告中，搜索关键词和广告关键词匹配程度就是一个影响因子极大的因子、历史</a:t>
            </a:r>
            <a:r>
              <a:rPr lang="en-US" altLang="zh-CN" sz="1800" dirty="0"/>
              <a:t>CTR</a:t>
            </a:r>
            <a:r>
              <a:rPr lang="zh-CN" altLang="en-US" sz="1800" dirty="0"/>
              <a:t>也是一个影响因子极大的因子，其他因子会有不同程度上的影响。</a:t>
            </a:r>
            <a:endParaRPr lang="zh-CN" altLang="en-US" sz="1800" dirty="0"/>
          </a:p>
          <a:p>
            <a:pPr>
              <a:lnSpc>
                <a:spcPct val="150000"/>
              </a:lnSpc>
              <a:buFont typeface="Arial" panose="020B0604020202020204" pitchFamily="34" charset="0"/>
              <a:buChar char="•"/>
            </a:pPr>
            <a:r>
              <a:rPr lang="zh-CN" altLang="en-US" sz="1800" dirty="0"/>
              <a:t>工程师们每天的工作：就是</a:t>
            </a:r>
            <a:r>
              <a:rPr lang="zh-CN" altLang="en-US" sz="1800" dirty="0">
                <a:solidFill>
                  <a:srgbClr val="0000FF"/>
                </a:solidFill>
              </a:rPr>
              <a:t>尝试新特征、尝试新模型、训练不同的模型参数（包括超参）</a:t>
            </a:r>
            <a:r>
              <a:rPr lang="zh-CN" altLang="en-US" sz="1800" dirty="0"/>
              <a:t>，以便让</a:t>
            </a:r>
            <a:r>
              <a:rPr lang="en-US" altLang="zh-CN" sz="1800" dirty="0"/>
              <a:t>CTR</a:t>
            </a:r>
            <a:r>
              <a:rPr lang="zh-CN" altLang="en-US" sz="1800" dirty="0"/>
              <a:t>预估更加准确，谷歌、</a:t>
            </a:r>
            <a:r>
              <a:rPr lang="en-US" altLang="zh-CN" sz="1800" dirty="0"/>
              <a:t>Facebook</a:t>
            </a:r>
            <a:r>
              <a:rPr lang="zh-CN" altLang="en-US" sz="1800" dirty="0"/>
              <a:t>、阿里、百度这些公司的工程师已经在这些领域发表了很多篇顶级论文。</a:t>
            </a:r>
            <a:endParaRPr lang="zh-CN" altLang="en-US" sz="1800" dirty="0"/>
          </a:p>
          <a:p>
            <a:pPr>
              <a:lnSpc>
                <a:spcPct val="150000"/>
              </a:lnSpc>
              <a:buFont typeface="Arial" panose="020B0604020202020204" pitchFamily="34" charset="0"/>
              <a:buChar char="•"/>
            </a:pPr>
            <a:r>
              <a:rPr lang="zh-CN" altLang="en-US" sz="1800" dirty="0"/>
              <a:t>在后面的内容中，我们会学习更为详细的</a:t>
            </a:r>
            <a:r>
              <a:rPr lang="en-US" altLang="zh-CN" sz="1800" dirty="0"/>
              <a:t>CTR</a:t>
            </a:r>
            <a:r>
              <a:rPr lang="zh-CN" altLang="en-US" sz="1800" dirty="0"/>
              <a:t>预估的流程，以及一些具体的用于</a:t>
            </a:r>
            <a:r>
              <a:rPr lang="en-US" altLang="zh-CN" sz="1800" dirty="0"/>
              <a:t>CTR</a:t>
            </a:r>
            <a:r>
              <a:rPr lang="zh-CN" altLang="en-US" sz="1800" dirty="0"/>
              <a:t>预估的模型。</a:t>
            </a:r>
            <a:endParaRPr lang="zh-CN" altLang="en-US" sz="1800" dirty="0"/>
          </a:p>
          <a:p>
            <a:pPr>
              <a:lnSpc>
                <a:spcPct val="150000"/>
              </a:lnSpc>
            </a:pPr>
            <a:endParaRPr lang="zh-CN" altLang="en-US" sz="1600" dirty="0"/>
          </a:p>
        </p:txBody>
      </p:sp>
    </p:spTree>
  </p:cSld>
  <p:clrMapOvr>
    <a:masterClrMapping/>
  </p:clrMapOvr>
  <p:transition spd="med"/>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62526" y="176378"/>
            <a:ext cx="7150695" cy="786149"/>
          </a:xfrm>
        </p:spPr>
        <p:txBody>
          <a:bodyPr>
            <a:normAutofit/>
          </a:bodyPr>
          <a:lstStyle/>
          <a:p>
            <a:pPr>
              <a:lnSpc>
                <a:spcPct val="150000"/>
              </a:lnSpc>
            </a:pPr>
            <a:r>
              <a:rPr kumimoji="1" lang="en-US" altLang="zh-CN" b="0" dirty="0">
                <a:sym typeface="+mn-ea"/>
              </a:rPr>
              <a:t>4.5.4</a:t>
            </a:r>
            <a:r>
              <a:rPr kumimoji="1" lang="zh-CN" altLang="en-US" b="0" dirty="0">
                <a:sym typeface="+mn-ea"/>
              </a:rPr>
              <a:t>、案例分析及实验</a:t>
            </a:r>
            <a:endParaRPr kumimoji="1" lang="zh-CN" altLang="en-US" b="0" dirty="0">
              <a:sym typeface="+mn-ea"/>
            </a:endParaRPr>
          </a:p>
        </p:txBody>
      </p:sp>
      <p:sp>
        <p:nvSpPr>
          <p:cNvPr id="3" name="文本占位符 2"/>
          <p:cNvSpPr>
            <a:spLocks noGrp="1"/>
          </p:cNvSpPr>
          <p:nvPr>
            <p:ph type="body" idx="1"/>
          </p:nvPr>
        </p:nvSpPr>
        <p:spPr>
          <a:xfrm>
            <a:off x="532015" y="1155033"/>
            <a:ext cx="11014363" cy="5137702"/>
          </a:xfrm>
        </p:spPr>
        <p:txBody>
          <a:bodyPr>
            <a:normAutofit/>
          </a:bodyPr>
          <a:lstStyle/>
          <a:p>
            <a:pPr>
              <a:lnSpc>
                <a:spcPct val="150000"/>
              </a:lnSpc>
            </a:pPr>
            <a:r>
              <a:rPr lang="zh-CN" altLang="en-US" dirty="0">
                <a:solidFill>
                  <a:srgbClr val="0000FF"/>
                </a:solidFill>
              </a:rPr>
              <a:t>运行结果</a:t>
            </a:r>
            <a:endParaRPr lang="zh-CN" altLang="en-US" dirty="0">
              <a:solidFill>
                <a:srgbClr val="0000FF"/>
              </a:solidFill>
            </a:endParaRPr>
          </a:p>
          <a:p>
            <a:pPr marL="0" indent="0">
              <a:lnSpc>
                <a:spcPct val="150000"/>
              </a:lnSpc>
              <a:buNone/>
            </a:pPr>
            <a:endParaRPr lang="en-US" altLang="zh-CN" sz="1800" dirty="0"/>
          </a:p>
        </p:txBody>
      </p:sp>
      <p:pic>
        <p:nvPicPr>
          <p:cNvPr id="4" name="图片 3"/>
          <p:cNvPicPr>
            <a:picLocks noChangeAspect="1"/>
          </p:cNvPicPr>
          <p:nvPr/>
        </p:nvPicPr>
        <p:blipFill>
          <a:blip r:embed="rId1"/>
          <a:stretch>
            <a:fillRect/>
          </a:stretch>
        </p:blipFill>
        <p:spPr>
          <a:xfrm>
            <a:off x="947738" y="3821828"/>
            <a:ext cx="4009524" cy="2466667"/>
          </a:xfrm>
          <a:prstGeom prst="rect">
            <a:avLst/>
          </a:prstGeom>
        </p:spPr>
      </p:pic>
      <p:pic>
        <p:nvPicPr>
          <p:cNvPr id="5" name="图片 4"/>
          <p:cNvPicPr>
            <a:picLocks noChangeAspect="1"/>
          </p:cNvPicPr>
          <p:nvPr/>
        </p:nvPicPr>
        <p:blipFill rotWithShape="1">
          <a:blip r:embed="rId2"/>
          <a:srcRect t="3802"/>
          <a:stretch>
            <a:fillRect/>
          </a:stretch>
        </p:blipFill>
        <p:spPr>
          <a:xfrm>
            <a:off x="947738" y="1868193"/>
            <a:ext cx="3047619" cy="1520849"/>
          </a:xfrm>
          <a:prstGeom prst="rect">
            <a:avLst/>
          </a:prstGeom>
        </p:spPr>
      </p:pic>
      <p:sp>
        <p:nvSpPr>
          <p:cNvPr id="6" name="文本框 5"/>
          <p:cNvSpPr txBox="1"/>
          <p:nvPr/>
        </p:nvSpPr>
        <p:spPr>
          <a:xfrm>
            <a:off x="1045973" y="3420769"/>
            <a:ext cx="2676525"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a:t>
            </a:r>
            <a:endParaRPr lang="zh-CN" altLang="en-US" dirty="0">
              <a:latin typeface="Times New Roman" panose="02020603050405020304" pitchFamily="18" charset="0"/>
              <a:cs typeface="Times New Roman" panose="02020603050405020304" pitchFamily="18" charset="0"/>
            </a:endParaRPr>
          </a:p>
        </p:txBody>
      </p:sp>
      <p:cxnSp>
        <p:nvCxnSpPr>
          <p:cNvPr id="7" name="直接箭头连接符 6"/>
          <p:cNvCxnSpPr/>
          <p:nvPr/>
        </p:nvCxnSpPr>
        <p:spPr>
          <a:xfrm flipH="1">
            <a:off x="4261483" y="4467203"/>
            <a:ext cx="909393" cy="969107"/>
          </a:xfrm>
          <a:prstGeom prst="straightConnector1">
            <a:avLst/>
          </a:prstGeom>
          <a:ln w="12700">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5170876" y="3860460"/>
            <a:ext cx="3100132" cy="1631216"/>
          </a:xfrm>
          <a:prstGeom prst="rect">
            <a:avLst/>
          </a:prstGeom>
          <a:noFill/>
          <a:ln w="19050">
            <a:solidFill>
              <a:srgbClr val="0000FF"/>
            </a:solidFill>
          </a:ln>
        </p:spPr>
        <p:txBody>
          <a:bodyPr wrap="square" rtlCol="0">
            <a:spAutoFit/>
          </a:bodyPr>
          <a:lstStyle/>
          <a:p>
            <a:r>
              <a:rPr lang="zh-CN" altLang="en-US" sz="2000" dirty="0">
                <a:solidFill>
                  <a:srgbClr val="0000FF"/>
                </a:solidFill>
                <a:latin typeface="黑体" panose="02010609060101010101" charset="-122"/>
                <a:ea typeface="黑体" panose="02010609060101010101" charset="-122"/>
                <a:cs typeface="Times New Roman" panose="02020603050405020304" pitchFamily="18" charset="0"/>
              </a:rPr>
              <a:t>分别得到了</a:t>
            </a:r>
            <a:r>
              <a:rPr lang="en-US" altLang="zh-CN" sz="2000" dirty="0" err="1">
                <a:solidFill>
                  <a:srgbClr val="0000FF"/>
                </a:solidFill>
                <a:latin typeface="黑体" panose="02010609060101010101" charset="-122"/>
                <a:ea typeface="黑体" panose="02010609060101010101" charset="-122"/>
                <a:cs typeface="Times New Roman" panose="02020603050405020304" pitchFamily="18" charset="0"/>
              </a:rPr>
              <a:t>GBDT+LR</a:t>
            </a:r>
            <a:r>
              <a:rPr lang="zh-CN" altLang="en-US" sz="2000" dirty="0">
                <a:solidFill>
                  <a:srgbClr val="0000FF"/>
                </a:solidFill>
                <a:latin typeface="黑体" panose="02010609060101010101" charset="-122"/>
                <a:ea typeface="黑体" panose="02010609060101010101" charset="-122"/>
                <a:cs typeface="Times New Roman" panose="02020603050405020304" pitchFamily="18" charset="0"/>
              </a:rPr>
              <a:t>模型，</a:t>
            </a:r>
            <a:r>
              <a:rPr lang="en-US" altLang="zh-CN" sz="2000" dirty="0" err="1">
                <a:solidFill>
                  <a:srgbClr val="0000FF"/>
                </a:solidFill>
                <a:latin typeface="黑体" panose="02010609060101010101" charset="-122"/>
                <a:ea typeface="黑体" panose="02010609060101010101" charset="-122"/>
                <a:cs typeface="Times New Roman" panose="02020603050405020304" pitchFamily="18" charset="0"/>
              </a:rPr>
              <a:t>GBDT</a:t>
            </a:r>
            <a:r>
              <a:rPr lang="zh-CN" altLang="en-US" sz="2000" dirty="0">
                <a:solidFill>
                  <a:srgbClr val="0000FF"/>
                </a:solidFill>
                <a:latin typeface="黑体" panose="02010609060101010101" charset="-122"/>
                <a:ea typeface="黑体" panose="02010609060101010101" charset="-122"/>
                <a:cs typeface="Times New Roman" panose="02020603050405020304" pitchFamily="18" charset="0"/>
              </a:rPr>
              <a:t>模型，</a:t>
            </a:r>
            <a:r>
              <a:rPr lang="en-US" altLang="zh-CN" sz="2000" dirty="0" err="1">
                <a:solidFill>
                  <a:srgbClr val="0000FF"/>
                </a:solidFill>
                <a:latin typeface="黑体" panose="02010609060101010101" charset="-122"/>
                <a:ea typeface="黑体" panose="02010609060101010101" charset="-122"/>
                <a:cs typeface="Times New Roman" panose="02020603050405020304" pitchFamily="18" charset="0"/>
              </a:rPr>
              <a:t>LR</a:t>
            </a:r>
            <a:r>
              <a:rPr lang="zh-CN" altLang="en-US" sz="2000" dirty="0">
                <a:solidFill>
                  <a:srgbClr val="0000FF"/>
                </a:solidFill>
                <a:latin typeface="黑体" panose="02010609060101010101" charset="-122"/>
                <a:ea typeface="黑体" panose="02010609060101010101" charset="-122"/>
                <a:cs typeface="Times New Roman" panose="02020603050405020304" pitchFamily="18" charset="0"/>
              </a:rPr>
              <a:t>模型的</a:t>
            </a:r>
            <a:r>
              <a:rPr lang="en-US" altLang="zh-CN" sz="2000" dirty="0" err="1">
                <a:solidFill>
                  <a:srgbClr val="0000FF"/>
                </a:solidFill>
                <a:latin typeface="黑体" panose="02010609060101010101" charset="-122"/>
                <a:ea typeface="黑体" panose="02010609060101010101" charset="-122"/>
                <a:cs typeface="Times New Roman" panose="02020603050405020304" pitchFamily="18" charset="0"/>
              </a:rPr>
              <a:t>logloss</a:t>
            </a:r>
            <a:r>
              <a:rPr lang="zh-CN" altLang="en-US" sz="2000" dirty="0">
                <a:solidFill>
                  <a:srgbClr val="0000FF"/>
                </a:solidFill>
                <a:latin typeface="黑体" panose="02010609060101010101" charset="-122"/>
                <a:ea typeface="黑体" panose="02010609060101010101" charset="-122"/>
                <a:cs typeface="Times New Roman" panose="02020603050405020304" pitchFamily="18" charset="0"/>
              </a:rPr>
              <a:t>和</a:t>
            </a:r>
            <a:r>
              <a:rPr lang="en-US" altLang="zh-CN" sz="2000" dirty="0" err="1">
                <a:solidFill>
                  <a:srgbClr val="0000FF"/>
                </a:solidFill>
                <a:latin typeface="黑体" panose="02010609060101010101" charset="-122"/>
                <a:ea typeface="黑体" panose="02010609060101010101" charset="-122"/>
                <a:cs typeface="Times New Roman" panose="02020603050405020304" pitchFamily="18" charset="0"/>
              </a:rPr>
              <a:t>RMSE</a:t>
            </a:r>
            <a:r>
              <a:rPr lang="zh-CN" altLang="en-US" sz="2000" dirty="0">
                <a:solidFill>
                  <a:srgbClr val="0000FF"/>
                </a:solidFill>
                <a:latin typeface="黑体" panose="02010609060101010101" charset="-122"/>
                <a:ea typeface="黑体" panose="02010609060101010101" charset="-122"/>
                <a:cs typeface="Times New Roman" panose="02020603050405020304" pitchFamily="18" charset="0"/>
              </a:rPr>
              <a:t>，其中</a:t>
            </a:r>
            <a:r>
              <a:rPr lang="en-US" altLang="zh-CN" sz="2000" dirty="0" err="1">
                <a:solidFill>
                  <a:srgbClr val="0000FF"/>
                </a:solidFill>
                <a:latin typeface="黑体" panose="02010609060101010101" charset="-122"/>
                <a:ea typeface="黑体" panose="02010609060101010101" charset="-122"/>
                <a:cs typeface="Times New Roman" panose="02020603050405020304" pitchFamily="18" charset="0"/>
              </a:rPr>
              <a:t>GBDT+LR</a:t>
            </a:r>
            <a:r>
              <a:rPr lang="zh-CN" altLang="en-US" sz="2000" dirty="0">
                <a:solidFill>
                  <a:srgbClr val="0000FF"/>
                </a:solidFill>
                <a:latin typeface="黑体" panose="02010609060101010101" charset="-122"/>
                <a:ea typeface="黑体" panose="02010609060101010101" charset="-122"/>
                <a:cs typeface="Times New Roman" panose="02020603050405020304" pitchFamily="18" charset="0"/>
              </a:rPr>
              <a:t>模型的预测效果最好。</a:t>
            </a:r>
            <a:endParaRPr lang="zh-CN" altLang="en-US" sz="2000" dirty="0">
              <a:solidFill>
                <a:srgbClr val="0000FF"/>
              </a:solidFill>
              <a:latin typeface="黑体" panose="02010609060101010101" charset="-122"/>
              <a:ea typeface="黑体" panose="02010609060101010101" charset="-122"/>
              <a:cs typeface="Times New Roman" panose="02020603050405020304" pitchFamily="18" charset="0"/>
            </a:endParaRPr>
          </a:p>
        </p:txBody>
      </p:sp>
      <p:sp>
        <p:nvSpPr>
          <p:cNvPr id="9" name="文本框 8"/>
          <p:cNvSpPr txBox="1"/>
          <p:nvPr/>
        </p:nvSpPr>
        <p:spPr>
          <a:xfrm>
            <a:off x="947738" y="5183899"/>
            <a:ext cx="3313745" cy="1104596"/>
          </a:xfrm>
          <a:prstGeom prst="rect">
            <a:avLst/>
          </a:prstGeom>
          <a:noFill/>
          <a:ln w="19050">
            <a:solidFill>
              <a:srgbClr val="0000FF"/>
            </a:solidFill>
          </a:ln>
        </p:spPr>
        <p:txBody>
          <a:bodyPr wrap="square" rtlCol="0">
            <a:spAutoFit/>
          </a:bodyPr>
          <a:lstStyle/>
          <a:p>
            <a:endParaRPr lang="zh-CN" altLang="en-US" dirty="0">
              <a:latin typeface="Times New Roman" panose="02020603050405020304" pitchFamily="18" charset="0"/>
              <a:cs typeface="Times New Roman" panose="02020603050405020304" pitchFamily="18" charset="0"/>
            </a:endParaRPr>
          </a:p>
        </p:txBody>
      </p:sp>
    </p:spTree>
  </p:cSld>
  <p:clrMapOvr>
    <a:masterClrMapping/>
  </p:clrMapOvr>
  <p:transition spd="med"/>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62526" y="176378"/>
            <a:ext cx="7150695" cy="786149"/>
          </a:xfrm>
        </p:spPr>
        <p:txBody>
          <a:bodyPr>
            <a:normAutofit/>
          </a:bodyPr>
          <a:lstStyle/>
          <a:p>
            <a:pPr>
              <a:lnSpc>
                <a:spcPct val="150000"/>
              </a:lnSpc>
            </a:pPr>
            <a:r>
              <a:rPr kumimoji="1" lang="en-US" altLang="zh-CN" b="0" dirty="0">
                <a:sym typeface="+mn-ea"/>
              </a:rPr>
              <a:t>4.5.4</a:t>
            </a:r>
            <a:r>
              <a:rPr kumimoji="1" lang="zh-CN" altLang="en-US" b="0" dirty="0">
                <a:sym typeface="+mn-ea"/>
              </a:rPr>
              <a:t>、案例分析及实验</a:t>
            </a:r>
            <a:endParaRPr kumimoji="1" lang="zh-CN" altLang="en-US" b="0" dirty="0">
              <a:sym typeface="+mn-ea"/>
            </a:endParaRPr>
          </a:p>
        </p:txBody>
      </p:sp>
      <p:sp>
        <p:nvSpPr>
          <p:cNvPr id="3" name="文本占位符 2"/>
          <p:cNvSpPr>
            <a:spLocks noGrp="1"/>
          </p:cNvSpPr>
          <p:nvPr>
            <p:ph type="body" idx="1"/>
          </p:nvPr>
        </p:nvSpPr>
        <p:spPr>
          <a:xfrm>
            <a:off x="532015" y="1155033"/>
            <a:ext cx="11014363" cy="5137702"/>
          </a:xfrm>
        </p:spPr>
        <p:txBody>
          <a:bodyPr>
            <a:normAutofit/>
          </a:bodyPr>
          <a:lstStyle/>
          <a:p>
            <a:pPr>
              <a:lnSpc>
                <a:spcPct val="150000"/>
              </a:lnSpc>
            </a:pPr>
            <a:r>
              <a:rPr lang="zh-CN" altLang="en-US" dirty="0">
                <a:solidFill>
                  <a:srgbClr val="0000FF"/>
                </a:solidFill>
              </a:rPr>
              <a:t>算法调优方案与对比</a:t>
            </a:r>
            <a:endParaRPr lang="zh-CN" altLang="en-US" dirty="0">
              <a:solidFill>
                <a:srgbClr val="0000FF"/>
              </a:solidFill>
            </a:endParaRPr>
          </a:p>
          <a:p>
            <a:pPr marL="0" indent="0">
              <a:lnSpc>
                <a:spcPct val="150000"/>
              </a:lnSpc>
              <a:buNone/>
            </a:pPr>
            <a:r>
              <a:rPr lang="zh-CN" altLang="en-US" sz="1800" dirty="0"/>
              <a:t>将该模型</a:t>
            </a:r>
            <a:r>
              <a:rPr lang="en-US" altLang="zh-CN" sz="1800" dirty="0" err="1"/>
              <a:t>GBDT+LR</a:t>
            </a:r>
            <a:r>
              <a:rPr lang="zh-CN" altLang="en-US" sz="1800" dirty="0"/>
              <a:t>和</a:t>
            </a:r>
            <a:r>
              <a:rPr lang="en-US" altLang="zh-CN" sz="1800" dirty="0"/>
              <a:t>GBDT</a:t>
            </a:r>
            <a:r>
              <a:rPr lang="zh-CN" altLang="en-US" sz="1800" dirty="0"/>
              <a:t>单模以及</a:t>
            </a:r>
            <a:r>
              <a:rPr lang="en-US" altLang="zh-CN" sz="1800" dirty="0" err="1"/>
              <a:t>LR</a:t>
            </a:r>
            <a:r>
              <a:rPr lang="zh-CN" altLang="en-US" sz="1800" dirty="0"/>
              <a:t>单模进行比较，下面是这三种模型的调优对比结果</a:t>
            </a:r>
            <a:endParaRPr lang="zh-CN" altLang="en-US" sz="1800" dirty="0"/>
          </a:p>
          <a:p>
            <a:pPr marL="0" indent="0">
              <a:lnSpc>
                <a:spcPct val="150000"/>
              </a:lnSpc>
              <a:buNone/>
            </a:pPr>
            <a:endParaRPr lang="en-US" altLang="zh-CN" sz="1800" dirty="0"/>
          </a:p>
        </p:txBody>
      </p:sp>
      <p:pic>
        <p:nvPicPr>
          <p:cNvPr id="10" name="图片 9"/>
          <p:cNvPicPr>
            <a:picLocks noChangeAspect="1"/>
          </p:cNvPicPr>
          <p:nvPr/>
        </p:nvPicPr>
        <p:blipFill>
          <a:blip r:embed="rId1"/>
          <a:stretch>
            <a:fillRect/>
          </a:stretch>
        </p:blipFill>
        <p:spPr>
          <a:xfrm>
            <a:off x="1251804" y="2309119"/>
            <a:ext cx="8541236" cy="4176122"/>
          </a:xfrm>
          <a:prstGeom prst="rect">
            <a:avLst/>
          </a:prstGeom>
        </p:spPr>
      </p:pic>
    </p:spTree>
  </p:cSld>
  <p:clrMapOvr>
    <a:masterClrMapping/>
  </p:clrMapOvr>
  <p:transition spd="med"/>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62526" y="176378"/>
            <a:ext cx="7150695" cy="786149"/>
          </a:xfrm>
        </p:spPr>
        <p:txBody>
          <a:bodyPr>
            <a:normAutofit/>
          </a:bodyPr>
          <a:lstStyle/>
          <a:p>
            <a:pPr>
              <a:lnSpc>
                <a:spcPct val="150000"/>
              </a:lnSpc>
            </a:pPr>
            <a:r>
              <a:rPr kumimoji="1" lang="en-US" altLang="zh-CN" b="0" dirty="0">
                <a:sym typeface="+mn-ea"/>
              </a:rPr>
              <a:t>4.5.4</a:t>
            </a:r>
            <a:r>
              <a:rPr kumimoji="1" lang="zh-CN" altLang="en-US" b="0" dirty="0">
                <a:sym typeface="+mn-ea"/>
              </a:rPr>
              <a:t>、案例分析及实验</a:t>
            </a:r>
            <a:endParaRPr kumimoji="1" lang="zh-CN" altLang="en-US" b="0" dirty="0">
              <a:sym typeface="+mn-ea"/>
            </a:endParaRPr>
          </a:p>
        </p:txBody>
      </p:sp>
      <p:sp>
        <p:nvSpPr>
          <p:cNvPr id="3" name="文本占位符 2"/>
          <p:cNvSpPr>
            <a:spLocks noGrp="1"/>
          </p:cNvSpPr>
          <p:nvPr>
            <p:ph type="body" idx="1"/>
          </p:nvPr>
        </p:nvSpPr>
        <p:spPr>
          <a:xfrm>
            <a:off x="532015" y="1155033"/>
            <a:ext cx="11014363" cy="5137702"/>
          </a:xfrm>
        </p:spPr>
        <p:txBody>
          <a:bodyPr>
            <a:normAutofit/>
          </a:bodyPr>
          <a:lstStyle/>
          <a:p>
            <a:pPr>
              <a:lnSpc>
                <a:spcPct val="150000"/>
              </a:lnSpc>
            </a:pPr>
            <a:r>
              <a:rPr lang="zh-CN" altLang="en-US" dirty="0">
                <a:solidFill>
                  <a:srgbClr val="0000FF"/>
                </a:solidFill>
              </a:rPr>
              <a:t>算法调优方案与对比</a:t>
            </a:r>
            <a:endParaRPr lang="zh-CN" altLang="en-US" dirty="0">
              <a:solidFill>
                <a:srgbClr val="0000FF"/>
              </a:solidFill>
            </a:endParaRPr>
          </a:p>
          <a:p>
            <a:pPr marL="0" indent="0">
              <a:lnSpc>
                <a:spcPct val="150000"/>
              </a:lnSpc>
              <a:buNone/>
            </a:pPr>
            <a:r>
              <a:rPr lang="zh-CN" altLang="en-US" sz="1800" dirty="0"/>
              <a:t>为了更好地比较</a:t>
            </a:r>
            <a:r>
              <a:rPr lang="en-US" altLang="zh-CN" sz="1800" dirty="0" err="1"/>
              <a:t>GBDT+LR</a:t>
            </a:r>
            <a:r>
              <a:rPr lang="zh-CN" altLang="en-US" sz="1800" dirty="0"/>
              <a:t>模型和</a:t>
            </a:r>
            <a:r>
              <a:rPr lang="en-US" altLang="zh-CN" sz="1800" dirty="0"/>
              <a:t>GBDT</a:t>
            </a:r>
            <a:r>
              <a:rPr lang="zh-CN" altLang="en-US" sz="1800" dirty="0"/>
              <a:t>单模，</a:t>
            </a:r>
            <a:r>
              <a:rPr lang="en-US" altLang="zh-CN" sz="1800" dirty="0" err="1"/>
              <a:t>LR</a:t>
            </a:r>
            <a:r>
              <a:rPr lang="zh-CN" altLang="en-US" sz="1800" dirty="0"/>
              <a:t>单模的性能，我们分别画出不同参数（学习率，学习器数量）下的均方根误差（</a:t>
            </a:r>
            <a:r>
              <a:rPr lang="en-US" altLang="zh-CN" sz="1800" dirty="0"/>
              <a:t>RMSE</a:t>
            </a:r>
            <a:r>
              <a:rPr lang="zh-CN" altLang="en-US" sz="1800" dirty="0"/>
              <a:t>）和对数损失（</a:t>
            </a:r>
            <a:r>
              <a:rPr lang="en-US" altLang="zh-CN" sz="1800" dirty="0" err="1"/>
              <a:t>logloss</a:t>
            </a:r>
            <a:r>
              <a:rPr lang="zh-CN" altLang="en-US" sz="1800" dirty="0"/>
              <a:t>）</a:t>
            </a:r>
            <a:endParaRPr lang="zh-CN" altLang="en-US" sz="1800" dirty="0"/>
          </a:p>
          <a:p>
            <a:pPr marL="0" indent="0">
              <a:lnSpc>
                <a:spcPct val="150000"/>
              </a:lnSpc>
              <a:buNone/>
            </a:pPr>
            <a:endParaRPr lang="en-US" altLang="zh-CN" sz="1800" dirty="0"/>
          </a:p>
        </p:txBody>
      </p:sp>
      <p:graphicFrame>
        <p:nvGraphicFramePr>
          <p:cNvPr id="5" name="图表 4"/>
          <p:cNvGraphicFramePr/>
          <p:nvPr/>
        </p:nvGraphicFramePr>
        <p:xfrm>
          <a:off x="1315307" y="2680594"/>
          <a:ext cx="4953688" cy="3481309"/>
        </p:xfrm>
        <a:graphic>
          <a:graphicData uri="http://schemas.openxmlformats.org/drawingml/2006/chart">
            <c:chart xmlns:c="http://schemas.openxmlformats.org/drawingml/2006/chart" xmlns:r="http://schemas.openxmlformats.org/officeDocument/2006/relationships" r:id="rId1"/>
          </a:graphicData>
        </a:graphic>
      </p:graphicFrame>
      <p:sp>
        <p:nvSpPr>
          <p:cNvPr id="6" name="文本框 5"/>
          <p:cNvSpPr txBox="1"/>
          <p:nvPr/>
        </p:nvSpPr>
        <p:spPr>
          <a:xfrm>
            <a:off x="6834580" y="3065215"/>
            <a:ext cx="4500685" cy="2169825"/>
          </a:xfrm>
          <a:prstGeom prst="rect">
            <a:avLst/>
          </a:prstGeom>
          <a:noFill/>
        </p:spPr>
        <p:txBody>
          <a:bodyPr wrap="square" rtlCol="0">
            <a:spAutoFit/>
          </a:bodyPr>
          <a:lstStyle/>
          <a:p>
            <a:pPr fontAlgn="auto">
              <a:lnSpc>
                <a:spcPct val="150000"/>
              </a:lnSpc>
            </a:pPr>
            <a:r>
              <a:rPr lang="zh-CN" altLang="en-US" dirty="0">
                <a:latin typeface="黑体" panose="02010609060101010101" charset="-122"/>
                <a:ea typeface="黑体" panose="02010609060101010101" charset="-122"/>
                <a:cs typeface="Times New Roman" panose="02020603050405020304" pitchFamily="18" charset="0"/>
              </a:rPr>
              <a:t>左图描述了在不同学习率和学习器数量参数下</a:t>
            </a:r>
            <a:r>
              <a:rPr lang="en-US" altLang="zh-CN" dirty="0" err="1">
                <a:latin typeface="黑体" panose="02010609060101010101" charset="-122"/>
                <a:ea typeface="黑体" panose="02010609060101010101" charset="-122"/>
                <a:cs typeface="Times New Roman" panose="02020603050405020304" pitchFamily="18" charset="0"/>
              </a:rPr>
              <a:t>GBDT+LR</a:t>
            </a:r>
            <a:r>
              <a:rPr lang="zh-CN" altLang="en-US" dirty="0">
                <a:latin typeface="黑体" panose="02010609060101010101" charset="-122"/>
                <a:ea typeface="黑体" panose="02010609060101010101" charset="-122"/>
                <a:cs typeface="Times New Roman" panose="02020603050405020304" pitchFamily="18" charset="0"/>
              </a:rPr>
              <a:t>模型和</a:t>
            </a:r>
            <a:r>
              <a:rPr lang="en-US" altLang="zh-CN" dirty="0" err="1">
                <a:latin typeface="黑体" panose="02010609060101010101" charset="-122"/>
                <a:ea typeface="黑体" panose="02010609060101010101" charset="-122"/>
                <a:cs typeface="Times New Roman" panose="02020603050405020304" pitchFamily="18" charset="0"/>
              </a:rPr>
              <a:t>GBDT</a:t>
            </a:r>
            <a:r>
              <a:rPr lang="zh-CN" altLang="en-US" dirty="0">
                <a:latin typeface="黑体" panose="02010609060101010101" charset="-122"/>
                <a:ea typeface="黑体" panose="02010609060101010101" charset="-122"/>
                <a:cs typeface="Times New Roman" panose="02020603050405020304" pitchFamily="18" charset="0"/>
              </a:rPr>
              <a:t>单模，</a:t>
            </a:r>
            <a:r>
              <a:rPr lang="en-US" altLang="zh-CN" dirty="0" err="1">
                <a:latin typeface="黑体" panose="02010609060101010101" charset="-122"/>
                <a:ea typeface="黑体" panose="02010609060101010101" charset="-122"/>
                <a:cs typeface="Times New Roman" panose="02020603050405020304" pitchFamily="18" charset="0"/>
              </a:rPr>
              <a:t>LR</a:t>
            </a:r>
            <a:r>
              <a:rPr lang="zh-CN" altLang="en-US" dirty="0">
                <a:latin typeface="黑体" panose="02010609060101010101" charset="-122"/>
                <a:ea typeface="黑体" panose="02010609060101010101" charset="-122"/>
                <a:cs typeface="Times New Roman" panose="02020603050405020304" pitchFamily="18" charset="0"/>
              </a:rPr>
              <a:t>单模的</a:t>
            </a:r>
            <a:r>
              <a:rPr lang="en-US" altLang="zh-CN" dirty="0" err="1">
                <a:solidFill>
                  <a:srgbClr val="0000FF"/>
                </a:solidFill>
                <a:latin typeface="黑体" panose="02010609060101010101" charset="-122"/>
                <a:ea typeface="黑体" panose="02010609060101010101" charset="-122"/>
                <a:cs typeface="Times New Roman" panose="02020603050405020304" pitchFamily="18" charset="0"/>
              </a:rPr>
              <a:t>RMSE</a:t>
            </a:r>
            <a:r>
              <a:rPr lang="zh-CN" altLang="en-US" dirty="0">
                <a:latin typeface="黑体" panose="02010609060101010101" charset="-122"/>
                <a:ea typeface="黑体" panose="02010609060101010101" charset="-122"/>
                <a:cs typeface="Times New Roman" panose="02020603050405020304" pitchFamily="18" charset="0"/>
              </a:rPr>
              <a:t>，显然，当</a:t>
            </a:r>
            <a:r>
              <a:rPr lang="en-US" altLang="zh-CN" dirty="0" err="1">
                <a:latin typeface="黑体" panose="02010609060101010101" charset="-122"/>
                <a:ea typeface="黑体" panose="02010609060101010101" charset="-122"/>
                <a:cs typeface="Times New Roman" panose="02020603050405020304" pitchFamily="18" charset="0"/>
              </a:rPr>
              <a:t>lr</a:t>
            </a:r>
            <a:r>
              <a:rPr lang="en-US" altLang="zh-CN" dirty="0">
                <a:latin typeface="黑体" panose="02010609060101010101" charset="-122"/>
                <a:ea typeface="黑体" panose="02010609060101010101" charset="-122"/>
                <a:cs typeface="Times New Roman" panose="02020603050405020304" pitchFamily="18" charset="0"/>
              </a:rPr>
              <a:t>=</a:t>
            </a:r>
            <a:r>
              <a:rPr lang="en-US" altLang="zh-CN" dirty="0" err="1">
                <a:latin typeface="黑体" panose="02010609060101010101" charset="-122"/>
                <a:ea typeface="黑体" panose="02010609060101010101" charset="-122"/>
                <a:cs typeface="Times New Roman" panose="02020603050405020304" pitchFamily="18" charset="0"/>
              </a:rPr>
              <a:t>0.01,n</a:t>
            </a:r>
            <a:r>
              <a:rPr lang="en-US" altLang="zh-CN" dirty="0">
                <a:latin typeface="黑体" panose="02010609060101010101" charset="-122"/>
                <a:ea typeface="黑体" panose="02010609060101010101" charset="-122"/>
                <a:cs typeface="Times New Roman" panose="02020603050405020304" pitchFamily="18" charset="0"/>
              </a:rPr>
              <a:t>=200</a:t>
            </a:r>
            <a:r>
              <a:rPr lang="zh-CN" altLang="en-US" dirty="0">
                <a:latin typeface="黑体" panose="02010609060101010101" charset="-122"/>
                <a:ea typeface="黑体" panose="02010609060101010101" charset="-122"/>
                <a:cs typeface="Times New Roman" panose="02020603050405020304" pitchFamily="18" charset="0"/>
              </a:rPr>
              <a:t>时的</a:t>
            </a:r>
            <a:r>
              <a:rPr lang="en-US" altLang="zh-CN" dirty="0" err="1">
                <a:latin typeface="黑体" panose="02010609060101010101" charset="-122"/>
                <a:ea typeface="黑体" panose="02010609060101010101" charset="-122"/>
                <a:cs typeface="Times New Roman" panose="02020603050405020304" pitchFamily="18" charset="0"/>
              </a:rPr>
              <a:t>GBDT+LR</a:t>
            </a:r>
            <a:r>
              <a:rPr lang="zh-CN" altLang="en-US" dirty="0">
                <a:latin typeface="黑体" panose="02010609060101010101" charset="-122"/>
                <a:ea typeface="黑体" panose="02010609060101010101" charset="-122"/>
                <a:cs typeface="Times New Roman" panose="02020603050405020304" pitchFamily="18" charset="0"/>
              </a:rPr>
              <a:t>模型的额</a:t>
            </a:r>
            <a:r>
              <a:rPr lang="en-US" altLang="zh-CN" dirty="0" err="1">
                <a:latin typeface="黑体" panose="02010609060101010101" charset="-122"/>
                <a:ea typeface="黑体" panose="02010609060101010101" charset="-122"/>
                <a:cs typeface="Times New Roman" panose="02020603050405020304" pitchFamily="18" charset="0"/>
              </a:rPr>
              <a:t>RMSE</a:t>
            </a:r>
            <a:r>
              <a:rPr lang="zh-CN" altLang="en-US" dirty="0">
                <a:latin typeface="黑体" panose="02010609060101010101" charset="-122"/>
                <a:ea typeface="黑体" panose="02010609060101010101" charset="-122"/>
                <a:cs typeface="Times New Roman" panose="02020603050405020304" pitchFamily="18" charset="0"/>
              </a:rPr>
              <a:t>最低，说明在最优调参情况下</a:t>
            </a:r>
            <a:r>
              <a:rPr lang="en-US" altLang="zh-CN" dirty="0" err="1">
                <a:latin typeface="黑体" panose="02010609060101010101" charset="-122"/>
                <a:ea typeface="黑体" panose="02010609060101010101" charset="-122"/>
                <a:cs typeface="Times New Roman" panose="02020603050405020304" pitchFamily="18" charset="0"/>
              </a:rPr>
              <a:t>GBDT+LR</a:t>
            </a:r>
            <a:r>
              <a:rPr lang="zh-CN" altLang="en-US" dirty="0">
                <a:latin typeface="黑体" panose="02010609060101010101" charset="-122"/>
                <a:ea typeface="黑体" panose="02010609060101010101" charset="-122"/>
                <a:cs typeface="Times New Roman" panose="02020603050405020304" pitchFamily="18" charset="0"/>
              </a:rPr>
              <a:t>具有最优的性能。</a:t>
            </a:r>
            <a:endParaRPr lang="en-US" altLang="zh-CN" dirty="0">
              <a:latin typeface="黑体" panose="02010609060101010101" charset="-122"/>
              <a:ea typeface="黑体" panose="02010609060101010101" charset="-122"/>
              <a:cs typeface="Times New Roman" panose="02020603050405020304" pitchFamily="18" charset="0"/>
            </a:endParaRPr>
          </a:p>
        </p:txBody>
      </p:sp>
    </p:spTree>
  </p:cSld>
  <p:clrMapOvr>
    <a:masterClrMapping/>
  </p:clrMapOvr>
  <p:transition spd="med"/>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62526" y="176378"/>
            <a:ext cx="7150695" cy="786149"/>
          </a:xfrm>
        </p:spPr>
        <p:txBody>
          <a:bodyPr>
            <a:normAutofit/>
          </a:bodyPr>
          <a:lstStyle/>
          <a:p>
            <a:pPr>
              <a:lnSpc>
                <a:spcPct val="150000"/>
              </a:lnSpc>
            </a:pPr>
            <a:r>
              <a:rPr kumimoji="1" lang="en-US" altLang="zh-CN" b="0" dirty="0">
                <a:sym typeface="+mn-ea"/>
              </a:rPr>
              <a:t>4.5.4</a:t>
            </a:r>
            <a:r>
              <a:rPr kumimoji="1" lang="zh-CN" altLang="en-US" b="0" dirty="0">
                <a:sym typeface="+mn-ea"/>
              </a:rPr>
              <a:t>、案例分析及实验</a:t>
            </a:r>
            <a:endParaRPr kumimoji="1" lang="zh-CN" altLang="en-US" b="0" dirty="0">
              <a:sym typeface="+mn-ea"/>
            </a:endParaRPr>
          </a:p>
        </p:txBody>
      </p:sp>
      <p:sp>
        <p:nvSpPr>
          <p:cNvPr id="3" name="文本占位符 2"/>
          <p:cNvSpPr>
            <a:spLocks noGrp="1"/>
          </p:cNvSpPr>
          <p:nvPr>
            <p:ph type="body" idx="1"/>
          </p:nvPr>
        </p:nvSpPr>
        <p:spPr>
          <a:xfrm>
            <a:off x="532015" y="1155033"/>
            <a:ext cx="11014363" cy="5137702"/>
          </a:xfrm>
        </p:spPr>
        <p:txBody>
          <a:bodyPr>
            <a:normAutofit/>
          </a:bodyPr>
          <a:lstStyle/>
          <a:p>
            <a:pPr>
              <a:lnSpc>
                <a:spcPct val="150000"/>
              </a:lnSpc>
            </a:pPr>
            <a:r>
              <a:rPr lang="zh-CN" altLang="en-US" dirty="0">
                <a:solidFill>
                  <a:srgbClr val="0000FF"/>
                </a:solidFill>
              </a:rPr>
              <a:t>算法调优方案与对比</a:t>
            </a:r>
            <a:endParaRPr lang="zh-CN" altLang="en-US" dirty="0">
              <a:solidFill>
                <a:srgbClr val="0000FF"/>
              </a:solidFill>
            </a:endParaRPr>
          </a:p>
          <a:p>
            <a:pPr marL="0" indent="0">
              <a:lnSpc>
                <a:spcPct val="150000"/>
              </a:lnSpc>
              <a:buNone/>
            </a:pPr>
            <a:r>
              <a:rPr lang="zh-CN" altLang="en-US" sz="1800" dirty="0"/>
              <a:t>为了更好地比较</a:t>
            </a:r>
            <a:r>
              <a:rPr lang="en-US" altLang="zh-CN" sz="1800" dirty="0" err="1"/>
              <a:t>GBDT+LR</a:t>
            </a:r>
            <a:r>
              <a:rPr lang="zh-CN" altLang="en-US" sz="1800" dirty="0"/>
              <a:t>模型和</a:t>
            </a:r>
            <a:r>
              <a:rPr lang="en-US" altLang="zh-CN" sz="1800" dirty="0"/>
              <a:t>GBDT</a:t>
            </a:r>
            <a:r>
              <a:rPr lang="zh-CN" altLang="en-US" sz="1800" dirty="0"/>
              <a:t>单模，</a:t>
            </a:r>
            <a:r>
              <a:rPr lang="en-US" altLang="zh-CN" sz="1800" dirty="0" err="1"/>
              <a:t>LR</a:t>
            </a:r>
            <a:r>
              <a:rPr lang="zh-CN" altLang="en-US" sz="1800" dirty="0"/>
              <a:t>单模的性能，我们分别画出不同参数（学习率，学习器数量）下的均方根误差（</a:t>
            </a:r>
            <a:r>
              <a:rPr lang="en-US" altLang="zh-CN" sz="1800" dirty="0"/>
              <a:t>RMSE</a:t>
            </a:r>
            <a:r>
              <a:rPr lang="zh-CN" altLang="en-US" sz="1800" dirty="0"/>
              <a:t>）和对数损失（</a:t>
            </a:r>
            <a:r>
              <a:rPr lang="en-US" altLang="zh-CN" sz="1800" dirty="0" err="1"/>
              <a:t>logloss</a:t>
            </a:r>
            <a:r>
              <a:rPr lang="zh-CN" altLang="en-US" sz="1800" dirty="0"/>
              <a:t>）</a:t>
            </a:r>
            <a:endParaRPr lang="zh-CN" altLang="en-US" sz="1800" dirty="0"/>
          </a:p>
          <a:p>
            <a:pPr marL="0" indent="0">
              <a:lnSpc>
                <a:spcPct val="150000"/>
              </a:lnSpc>
              <a:buNone/>
            </a:pPr>
            <a:endParaRPr lang="en-US" altLang="zh-CN" sz="1800" dirty="0"/>
          </a:p>
        </p:txBody>
      </p:sp>
      <p:sp>
        <p:nvSpPr>
          <p:cNvPr id="6" name="文本框 5"/>
          <p:cNvSpPr txBox="1"/>
          <p:nvPr/>
        </p:nvSpPr>
        <p:spPr>
          <a:xfrm>
            <a:off x="6834580" y="3065215"/>
            <a:ext cx="4500685" cy="2169825"/>
          </a:xfrm>
          <a:prstGeom prst="rect">
            <a:avLst/>
          </a:prstGeom>
          <a:noFill/>
        </p:spPr>
        <p:txBody>
          <a:bodyPr wrap="square" rtlCol="0">
            <a:spAutoFit/>
          </a:bodyPr>
          <a:lstStyle/>
          <a:p>
            <a:pPr>
              <a:lnSpc>
                <a:spcPct val="150000"/>
              </a:lnSpc>
            </a:pPr>
            <a:r>
              <a:rPr lang="zh-CN" altLang="en-US" dirty="0">
                <a:latin typeface="黑体" panose="02010609060101010101" charset="-122"/>
                <a:ea typeface="黑体" panose="02010609060101010101" charset="-122"/>
                <a:cs typeface="Times New Roman" panose="02020603050405020304" pitchFamily="18" charset="0"/>
              </a:rPr>
              <a:t>左图描述了在不同学习率和学习器数量参数下</a:t>
            </a:r>
            <a:r>
              <a:rPr lang="en-US" altLang="zh-CN" dirty="0" err="1">
                <a:latin typeface="黑体" panose="02010609060101010101" charset="-122"/>
                <a:ea typeface="黑体" panose="02010609060101010101" charset="-122"/>
                <a:cs typeface="Times New Roman" panose="02020603050405020304" pitchFamily="18" charset="0"/>
              </a:rPr>
              <a:t>GBDT+LR</a:t>
            </a:r>
            <a:r>
              <a:rPr lang="zh-CN" altLang="en-US" dirty="0">
                <a:latin typeface="黑体" panose="02010609060101010101" charset="-122"/>
                <a:ea typeface="黑体" panose="02010609060101010101" charset="-122"/>
                <a:cs typeface="Times New Roman" panose="02020603050405020304" pitchFamily="18" charset="0"/>
              </a:rPr>
              <a:t>模型和</a:t>
            </a:r>
            <a:r>
              <a:rPr lang="en-US" altLang="zh-CN" dirty="0">
                <a:latin typeface="黑体" panose="02010609060101010101" charset="-122"/>
                <a:ea typeface="黑体" panose="02010609060101010101" charset="-122"/>
                <a:cs typeface="Times New Roman" panose="02020603050405020304" pitchFamily="18" charset="0"/>
              </a:rPr>
              <a:t>GBDT</a:t>
            </a:r>
            <a:r>
              <a:rPr lang="zh-CN" altLang="en-US" dirty="0">
                <a:latin typeface="黑体" panose="02010609060101010101" charset="-122"/>
                <a:ea typeface="黑体" panose="02010609060101010101" charset="-122"/>
                <a:cs typeface="Times New Roman" panose="02020603050405020304" pitchFamily="18" charset="0"/>
              </a:rPr>
              <a:t>单模，</a:t>
            </a:r>
            <a:r>
              <a:rPr lang="en-US" altLang="zh-CN" dirty="0" err="1">
                <a:latin typeface="黑体" panose="02010609060101010101" charset="-122"/>
                <a:ea typeface="黑体" panose="02010609060101010101" charset="-122"/>
                <a:cs typeface="Times New Roman" panose="02020603050405020304" pitchFamily="18" charset="0"/>
              </a:rPr>
              <a:t>LR</a:t>
            </a:r>
            <a:r>
              <a:rPr lang="zh-CN" altLang="en-US" dirty="0">
                <a:latin typeface="黑体" panose="02010609060101010101" charset="-122"/>
                <a:ea typeface="黑体" panose="02010609060101010101" charset="-122"/>
                <a:cs typeface="Times New Roman" panose="02020603050405020304" pitchFamily="18" charset="0"/>
              </a:rPr>
              <a:t>单模的</a:t>
            </a:r>
            <a:r>
              <a:rPr lang="en-US" altLang="zh-CN" dirty="0" err="1">
                <a:solidFill>
                  <a:srgbClr val="0000FF"/>
                </a:solidFill>
                <a:latin typeface="黑体" panose="02010609060101010101" charset="-122"/>
                <a:ea typeface="黑体" panose="02010609060101010101" charset="-122"/>
                <a:cs typeface="Times New Roman" panose="02020603050405020304" pitchFamily="18" charset="0"/>
              </a:rPr>
              <a:t>Logloss</a:t>
            </a:r>
            <a:r>
              <a:rPr lang="zh-CN" altLang="en-US" dirty="0">
                <a:latin typeface="黑体" panose="02010609060101010101" charset="-122"/>
                <a:ea typeface="黑体" panose="02010609060101010101" charset="-122"/>
                <a:cs typeface="Times New Roman" panose="02020603050405020304" pitchFamily="18" charset="0"/>
              </a:rPr>
              <a:t>，显然，当</a:t>
            </a:r>
            <a:r>
              <a:rPr lang="en-US" altLang="zh-CN" dirty="0" err="1">
                <a:latin typeface="黑体" panose="02010609060101010101" charset="-122"/>
                <a:ea typeface="黑体" panose="02010609060101010101" charset="-122"/>
                <a:cs typeface="Times New Roman" panose="02020603050405020304" pitchFamily="18" charset="0"/>
              </a:rPr>
              <a:t>lr</a:t>
            </a:r>
            <a:r>
              <a:rPr lang="en-US" altLang="zh-CN" dirty="0">
                <a:latin typeface="黑体" panose="02010609060101010101" charset="-122"/>
                <a:ea typeface="黑体" panose="02010609060101010101" charset="-122"/>
                <a:cs typeface="Times New Roman" panose="02020603050405020304" pitchFamily="18" charset="0"/>
              </a:rPr>
              <a:t>=</a:t>
            </a:r>
            <a:r>
              <a:rPr lang="en-US" altLang="zh-CN" dirty="0" err="1">
                <a:latin typeface="黑体" panose="02010609060101010101" charset="-122"/>
                <a:ea typeface="黑体" panose="02010609060101010101" charset="-122"/>
                <a:cs typeface="Times New Roman" panose="02020603050405020304" pitchFamily="18" charset="0"/>
              </a:rPr>
              <a:t>0.01,n</a:t>
            </a:r>
            <a:r>
              <a:rPr lang="en-US" altLang="zh-CN" dirty="0">
                <a:latin typeface="黑体" panose="02010609060101010101" charset="-122"/>
                <a:ea typeface="黑体" panose="02010609060101010101" charset="-122"/>
                <a:cs typeface="Times New Roman" panose="02020603050405020304" pitchFamily="18" charset="0"/>
              </a:rPr>
              <a:t>=100</a:t>
            </a:r>
            <a:r>
              <a:rPr lang="zh-CN" altLang="en-US" dirty="0">
                <a:latin typeface="黑体" panose="02010609060101010101" charset="-122"/>
                <a:ea typeface="黑体" panose="02010609060101010101" charset="-122"/>
                <a:cs typeface="Times New Roman" panose="02020603050405020304" pitchFamily="18" charset="0"/>
              </a:rPr>
              <a:t>时的</a:t>
            </a:r>
            <a:r>
              <a:rPr lang="en-US" altLang="zh-CN" dirty="0" err="1">
                <a:latin typeface="黑体" panose="02010609060101010101" charset="-122"/>
                <a:ea typeface="黑体" panose="02010609060101010101" charset="-122"/>
                <a:cs typeface="Times New Roman" panose="02020603050405020304" pitchFamily="18" charset="0"/>
              </a:rPr>
              <a:t>GBDT+LR</a:t>
            </a:r>
            <a:r>
              <a:rPr lang="zh-CN" altLang="en-US" dirty="0">
                <a:latin typeface="黑体" panose="02010609060101010101" charset="-122"/>
                <a:ea typeface="黑体" panose="02010609060101010101" charset="-122"/>
                <a:cs typeface="Times New Roman" panose="02020603050405020304" pitchFamily="18" charset="0"/>
              </a:rPr>
              <a:t>模型的</a:t>
            </a:r>
            <a:r>
              <a:rPr lang="en-US" altLang="zh-CN" dirty="0" err="1">
                <a:latin typeface="黑体" panose="02010609060101010101" charset="-122"/>
                <a:ea typeface="黑体" panose="02010609060101010101" charset="-122"/>
                <a:cs typeface="Times New Roman" panose="02020603050405020304" pitchFamily="18" charset="0"/>
              </a:rPr>
              <a:t>logloss</a:t>
            </a:r>
            <a:r>
              <a:rPr lang="zh-CN" altLang="en-US" dirty="0">
                <a:latin typeface="黑体" panose="02010609060101010101" charset="-122"/>
                <a:ea typeface="黑体" panose="02010609060101010101" charset="-122"/>
                <a:cs typeface="Times New Roman" panose="02020603050405020304" pitchFamily="18" charset="0"/>
              </a:rPr>
              <a:t>最低，说明在最优调参情况下</a:t>
            </a:r>
            <a:r>
              <a:rPr lang="en-US" altLang="zh-CN" dirty="0" err="1">
                <a:latin typeface="黑体" panose="02010609060101010101" charset="-122"/>
                <a:ea typeface="黑体" panose="02010609060101010101" charset="-122"/>
                <a:cs typeface="Times New Roman" panose="02020603050405020304" pitchFamily="18" charset="0"/>
              </a:rPr>
              <a:t>GBDT+LR</a:t>
            </a:r>
            <a:r>
              <a:rPr lang="zh-CN" altLang="en-US" dirty="0">
                <a:latin typeface="黑体" panose="02010609060101010101" charset="-122"/>
                <a:ea typeface="黑体" panose="02010609060101010101" charset="-122"/>
                <a:cs typeface="Times New Roman" panose="02020603050405020304" pitchFamily="18" charset="0"/>
              </a:rPr>
              <a:t>具有最优的性能。</a:t>
            </a:r>
            <a:endParaRPr lang="zh-CN" altLang="en-US" dirty="0">
              <a:latin typeface="黑体" panose="02010609060101010101" charset="-122"/>
              <a:ea typeface="黑体" panose="02010609060101010101" charset="-122"/>
              <a:cs typeface="Times New Roman" panose="02020603050405020304" pitchFamily="18" charset="0"/>
            </a:endParaRPr>
          </a:p>
        </p:txBody>
      </p:sp>
      <p:graphicFrame>
        <p:nvGraphicFramePr>
          <p:cNvPr id="7" name="图表 6"/>
          <p:cNvGraphicFramePr/>
          <p:nvPr/>
        </p:nvGraphicFramePr>
        <p:xfrm>
          <a:off x="1315307" y="2680594"/>
          <a:ext cx="4953688" cy="3481309"/>
        </p:xfrm>
        <a:graphic>
          <a:graphicData uri="http://schemas.openxmlformats.org/drawingml/2006/chart">
            <c:chart xmlns:c="http://schemas.openxmlformats.org/drawingml/2006/chart" xmlns:r="http://schemas.openxmlformats.org/officeDocument/2006/relationships" r:id="rId1"/>
          </a:graphicData>
        </a:graphic>
      </p:graphicFrame>
    </p:spTree>
  </p:cSld>
  <p:clrMapOvr>
    <a:masterClrMapping/>
  </p:clrMapOvr>
  <p:transition spd="med"/>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62526" y="176378"/>
            <a:ext cx="7150695" cy="786149"/>
          </a:xfrm>
        </p:spPr>
        <p:txBody>
          <a:bodyPr>
            <a:normAutofit/>
          </a:bodyPr>
          <a:lstStyle/>
          <a:p>
            <a:pPr>
              <a:lnSpc>
                <a:spcPct val="150000"/>
              </a:lnSpc>
            </a:pPr>
            <a:r>
              <a:rPr kumimoji="1" lang="en-US" altLang="zh-CN" b="0" dirty="0">
                <a:sym typeface="+mn-ea"/>
              </a:rPr>
              <a:t>4.5.4</a:t>
            </a:r>
            <a:r>
              <a:rPr kumimoji="1" lang="zh-CN" altLang="en-US" b="0" dirty="0">
                <a:sym typeface="+mn-ea"/>
              </a:rPr>
              <a:t>、案例分析及实验</a:t>
            </a:r>
            <a:endParaRPr kumimoji="1" lang="zh-CN" altLang="en-US" b="0" dirty="0">
              <a:sym typeface="+mn-ea"/>
            </a:endParaRPr>
          </a:p>
        </p:txBody>
      </p:sp>
      <p:sp>
        <p:nvSpPr>
          <p:cNvPr id="3" name="文本占位符 2"/>
          <p:cNvSpPr>
            <a:spLocks noGrp="1"/>
          </p:cNvSpPr>
          <p:nvPr>
            <p:ph type="body" idx="1"/>
          </p:nvPr>
        </p:nvSpPr>
        <p:spPr>
          <a:xfrm>
            <a:off x="532015" y="1155033"/>
            <a:ext cx="11014363" cy="5137702"/>
          </a:xfrm>
        </p:spPr>
        <p:txBody>
          <a:bodyPr>
            <a:normAutofit/>
          </a:bodyPr>
          <a:lstStyle/>
          <a:p>
            <a:pPr>
              <a:lnSpc>
                <a:spcPct val="150000"/>
              </a:lnSpc>
            </a:pPr>
            <a:r>
              <a:rPr lang="zh-CN" altLang="en-US" dirty="0">
                <a:solidFill>
                  <a:srgbClr val="0000FF"/>
                </a:solidFill>
              </a:rPr>
              <a:t>结果分析</a:t>
            </a:r>
            <a:endParaRPr lang="zh-CN" altLang="en-US" dirty="0">
              <a:solidFill>
                <a:srgbClr val="0000FF"/>
              </a:solidFill>
            </a:endParaRPr>
          </a:p>
          <a:p>
            <a:pPr marL="0" indent="0">
              <a:lnSpc>
                <a:spcPct val="150000"/>
              </a:lnSpc>
              <a:buNone/>
            </a:pPr>
            <a:endParaRPr lang="en-US" altLang="zh-CN" sz="1800" dirty="0"/>
          </a:p>
        </p:txBody>
      </p:sp>
      <p:sp>
        <p:nvSpPr>
          <p:cNvPr id="6" name="文本框 5"/>
          <p:cNvSpPr txBox="1"/>
          <p:nvPr/>
        </p:nvSpPr>
        <p:spPr>
          <a:xfrm>
            <a:off x="6551947" y="1840451"/>
            <a:ext cx="4500685" cy="3766865"/>
          </a:xfrm>
          <a:prstGeom prst="rect">
            <a:avLst/>
          </a:prstGeom>
          <a:noFill/>
        </p:spPr>
        <p:txBody>
          <a:bodyPr wrap="square" rtlCol="0">
            <a:spAutoFit/>
          </a:bodyPr>
          <a:lstStyle/>
          <a:p>
            <a:pPr>
              <a:lnSpc>
                <a:spcPct val="150000"/>
              </a:lnSpc>
            </a:pPr>
            <a:r>
              <a:rPr lang="zh-CN" altLang="en-US" dirty="0">
                <a:latin typeface="黑体" panose="02010609060101010101" charset="-122"/>
                <a:ea typeface="黑体" panose="02010609060101010101" charset="-122"/>
                <a:cs typeface="Times New Roman" panose="02020603050405020304" pitchFamily="18" charset="0"/>
              </a:rPr>
              <a:t>根据实验结果可以看出，</a:t>
            </a:r>
            <a:r>
              <a:rPr lang="en-US" altLang="zh-CN" dirty="0" err="1">
                <a:latin typeface="黑体" panose="02010609060101010101" charset="-122"/>
                <a:ea typeface="黑体" panose="02010609060101010101" charset="-122"/>
                <a:cs typeface="Times New Roman" panose="02020603050405020304" pitchFamily="18" charset="0"/>
              </a:rPr>
              <a:t>GBDT+LR</a:t>
            </a:r>
            <a:r>
              <a:rPr lang="zh-CN" altLang="en-US" dirty="0">
                <a:latin typeface="黑体" panose="02010609060101010101" charset="-122"/>
                <a:ea typeface="黑体" panose="02010609060101010101" charset="-122"/>
                <a:cs typeface="Times New Roman" panose="02020603050405020304" pitchFamily="18" charset="0"/>
              </a:rPr>
              <a:t>在</a:t>
            </a:r>
            <a:r>
              <a:rPr lang="en-US" altLang="zh-CN" dirty="0" err="1">
                <a:latin typeface="黑体" panose="02010609060101010101" charset="-122"/>
                <a:ea typeface="黑体" panose="02010609060101010101" charset="-122"/>
                <a:cs typeface="Times New Roman" panose="02020603050405020304" pitchFamily="18" charset="0"/>
              </a:rPr>
              <a:t>logloss</a:t>
            </a:r>
            <a:r>
              <a:rPr lang="zh-CN" altLang="en-US" dirty="0">
                <a:latin typeface="黑体" panose="02010609060101010101" charset="-122"/>
                <a:ea typeface="黑体" panose="02010609060101010101" charset="-122"/>
                <a:cs typeface="Times New Roman" panose="02020603050405020304" pitchFamily="18" charset="0"/>
              </a:rPr>
              <a:t>和</a:t>
            </a:r>
            <a:r>
              <a:rPr lang="en-US" altLang="zh-CN" dirty="0">
                <a:latin typeface="黑体" panose="02010609060101010101" charset="-122"/>
                <a:ea typeface="黑体" panose="02010609060101010101" charset="-122"/>
                <a:cs typeface="Times New Roman" panose="02020603050405020304" pitchFamily="18" charset="0"/>
              </a:rPr>
              <a:t>RMSE</a:t>
            </a:r>
            <a:r>
              <a:rPr lang="zh-CN" altLang="en-US" dirty="0">
                <a:latin typeface="黑体" panose="02010609060101010101" charset="-122"/>
                <a:ea typeface="黑体" panose="02010609060101010101" charset="-122"/>
                <a:cs typeface="Times New Roman" panose="02020603050405020304" pitchFamily="18" charset="0"/>
              </a:rPr>
              <a:t>上都有最优的结果，主要是因为</a:t>
            </a:r>
            <a:r>
              <a:rPr lang="en-US" altLang="zh-CN" dirty="0" err="1">
                <a:latin typeface="黑体" panose="02010609060101010101" charset="-122"/>
                <a:ea typeface="黑体" panose="02010609060101010101" charset="-122"/>
                <a:cs typeface="Times New Roman" panose="02020603050405020304" pitchFamily="18" charset="0"/>
              </a:rPr>
              <a:t>GBDT+LR</a:t>
            </a:r>
            <a:r>
              <a:rPr lang="zh-CN" altLang="en-US" dirty="0">
                <a:latin typeface="黑体" panose="02010609060101010101" charset="-122"/>
                <a:ea typeface="黑体" panose="02010609060101010101" charset="-122"/>
                <a:cs typeface="Times New Roman" panose="02020603050405020304" pitchFamily="18" charset="0"/>
              </a:rPr>
              <a:t>模型分别汲取了</a:t>
            </a:r>
            <a:r>
              <a:rPr lang="en-US" altLang="zh-CN" dirty="0">
                <a:latin typeface="黑体" panose="02010609060101010101" charset="-122"/>
                <a:ea typeface="黑体" panose="02010609060101010101" charset="-122"/>
                <a:cs typeface="Times New Roman" panose="02020603050405020304" pitchFamily="18" charset="0"/>
              </a:rPr>
              <a:t>GBDT</a:t>
            </a:r>
            <a:r>
              <a:rPr lang="zh-CN" altLang="en-US" dirty="0">
                <a:latin typeface="黑体" panose="02010609060101010101" charset="-122"/>
                <a:ea typeface="黑体" panose="02010609060101010101" charset="-122"/>
                <a:cs typeface="Times New Roman" panose="02020603050405020304" pitchFamily="18" charset="0"/>
              </a:rPr>
              <a:t>提取特征的优势，</a:t>
            </a:r>
            <a:r>
              <a:rPr lang="en-US" altLang="zh-CN" dirty="0" err="1">
                <a:latin typeface="黑体" panose="02010609060101010101" charset="-122"/>
                <a:ea typeface="黑体" panose="02010609060101010101" charset="-122"/>
                <a:cs typeface="Times New Roman" panose="02020603050405020304" pitchFamily="18" charset="0"/>
              </a:rPr>
              <a:t>LR</a:t>
            </a:r>
            <a:r>
              <a:rPr lang="zh-CN" altLang="en-US" dirty="0">
                <a:latin typeface="黑体" panose="02010609060101010101" charset="-122"/>
                <a:ea typeface="黑体" panose="02010609060101010101" charset="-122"/>
                <a:cs typeface="Times New Roman" panose="02020603050405020304" pitchFamily="18" charset="0"/>
              </a:rPr>
              <a:t>分类精度高的优势；另外可以看到，如果我们选择其他的参数，</a:t>
            </a:r>
            <a:r>
              <a:rPr lang="en-US" altLang="zh-CN" dirty="0" err="1">
                <a:latin typeface="黑体" panose="02010609060101010101" charset="-122"/>
                <a:ea typeface="黑体" panose="02010609060101010101" charset="-122"/>
                <a:cs typeface="Times New Roman" panose="02020603050405020304" pitchFamily="18" charset="0"/>
              </a:rPr>
              <a:t>GBDT+LR</a:t>
            </a:r>
            <a:r>
              <a:rPr lang="zh-CN" altLang="en-US" dirty="0">
                <a:latin typeface="黑体" panose="02010609060101010101" charset="-122"/>
                <a:ea typeface="黑体" panose="02010609060101010101" charset="-122"/>
                <a:cs typeface="Times New Roman" panose="02020603050405020304" pitchFamily="18" charset="0"/>
              </a:rPr>
              <a:t>的效果可能还不如</a:t>
            </a:r>
            <a:r>
              <a:rPr lang="en-US" altLang="zh-CN" dirty="0">
                <a:latin typeface="黑体" panose="02010609060101010101" charset="-122"/>
                <a:ea typeface="黑体" panose="02010609060101010101" charset="-122"/>
                <a:cs typeface="Times New Roman" panose="02020603050405020304" pitchFamily="18" charset="0"/>
              </a:rPr>
              <a:t>GBDT</a:t>
            </a:r>
            <a:r>
              <a:rPr lang="zh-CN" altLang="en-US" dirty="0">
                <a:latin typeface="黑体" panose="02010609060101010101" charset="-122"/>
                <a:ea typeface="黑体" panose="02010609060101010101" charset="-122"/>
                <a:cs typeface="Times New Roman" panose="02020603050405020304" pitchFamily="18" charset="0"/>
              </a:rPr>
              <a:t>单模，说明这样的模型组合一定程度上取决与调参，但是可以确定的是，在最优参数下，</a:t>
            </a:r>
            <a:r>
              <a:rPr lang="en-US" altLang="zh-CN" dirty="0" err="1">
                <a:latin typeface="黑体" panose="02010609060101010101" charset="-122"/>
                <a:ea typeface="黑体" panose="02010609060101010101" charset="-122"/>
                <a:cs typeface="Times New Roman" panose="02020603050405020304" pitchFamily="18" charset="0"/>
              </a:rPr>
              <a:t>GBDT+LR</a:t>
            </a:r>
            <a:r>
              <a:rPr lang="zh-CN" altLang="en-US" dirty="0">
                <a:latin typeface="黑体" panose="02010609060101010101" charset="-122"/>
                <a:ea typeface="黑体" panose="02010609060101010101" charset="-122"/>
                <a:cs typeface="Times New Roman" panose="02020603050405020304" pitchFamily="18" charset="0"/>
              </a:rPr>
              <a:t>模型明显优于</a:t>
            </a:r>
            <a:r>
              <a:rPr lang="en-US" altLang="zh-CN" dirty="0">
                <a:latin typeface="黑体" panose="02010609060101010101" charset="-122"/>
                <a:ea typeface="黑体" panose="02010609060101010101" charset="-122"/>
                <a:cs typeface="Times New Roman" panose="02020603050405020304" pitchFamily="18" charset="0"/>
              </a:rPr>
              <a:t>GBDT</a:t>
            </a:r>
            <a:r>
              <a:rPr lang="zh-CN" altLang="en-US" dirty="0">
                <a:latin typeface="黑体" panose="02010609060101010101" charset="-122"/>
                <a:ea typeface="黑体" panose="02010609060101010101" charset="-122"/>
                <a:cs typeface="Times New Roman" panose="02020603050405020304" pitchFamily="18" charset="0"/>
              </a:rPr>
              <a:t>或</a:t>
            </a:r>
            <a:r>
              <a:rPr lang="en-US" altLang="zh-CN" dirty="0" err="1">
                <a:latin typeface="黑体" panose="02010609060101010101" charset="-122"/>
                <a:ea typeface="黑体" panose="02010609060101010101" charset="-122"/>
                <a:cs typeface="Times New Roman" panose="02020603050405020304" pitchFamily="18" charset="0"/>
              </a:rPr>
              <a:t>LR</a:t>
            </a:r>
            <a:r>
              <a:rPr lang="zh-CN" altLang="en-US" dirty="0">
                <a:latin typeface="黑体" panose="02010609060101010101" charset="-122"/>
                <a:ea typeface="黑体" panose="02010609060101010101" charset="-122"/>
                <a:cs typeface="Times New Roman" panose="02020603050405020304" pitchFamily="18" charset="0"/>
              </a:rPr>
              <a:t>模型。</a:t>
            </a:r>
            <a:endParaRPr lang="zh-CN" altLang="en-US" dirty="0">
              <a:latin typeface="黑体" panose="02010609060101010101" charset="-122"/>
              <a:ea typeface="黑体" panose="02010609060101010101" charset="-122"/>
              <a:cs typeface="Times New Roman" panose="02020603050405020304" pitchFamily="18" charset="0"/>
            </a:endParaRPr>
          </a:p>
        </p:txBody>
      </p:sp>
      <p:pic>
        <p:nvPicPr>
          <p:cNvPr id="8" name="图片 7"/>
          <p:cNvPicPr>
            <a:picLocks noChangeAspect="1"/>
          </p:cNvPicPr>
          <p:nvPr/>
        </p:nvPicPr>
        <p:blipFill>
          <a:blip r:embed="rId1"/>
          <a:stretch>
            <a:fillRect/>
          </a:stretch>
        </p:blipFill>
        <p:spPr>
          <a:xfrm>
            <a:off x="532015" y="2310937"/>
            <a:ext cx="5207185" cy="3193401"/>
          </a:xfrm>
          <a:prstGeom prst="rect">
            <a:avLst/>
          </a:prstGeom>
        </p:spPr>
      </p:pic>
    </p:spTree>
  </p:cSld>
  <p:clrMapOvr>
    <a:masterClrMapping/>
  </p:clrMapOvr>
  <p:transition spd="med"/>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本章小结</a:t>
            </a:r>
            <a:endParaRPr lang="zh-CN" altLang="en-US" dirty="0"/>
          </a:p>
        </p:txBody>
      </p:sp>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847898" y="1528907"/>
            <a:ext cx="10058400" cy="4232432"/>
          </a:xfrm>
          <a:prstGeom prst="rect">
            <a:avLst/>
          </a:prstGeom>
        </p:spPr>
      </p:pic>
    </p:spTree>
  </p:cSld>
  <p:clrMapOvr>
    <a:masterClrMapping/>
  </p:clrMapOvr>
  <p:transition spd="med"/>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标题 1"/>
          <p:cNvSpPr txBox="1">
            <a:spLocks noGrp="1"/>
          </p:cNvSpPr>
          <p:nvPr>
            <p:ph type="title"/>
          </p:nvPr>
        </p:nvSpPr>
        <p:spPr>
          <a:xfrm>
            <a:off x="914400" y="2693987"/>
            <a:ext cx="10363200" cy="1470025"/>
          </a:xfrm>
          <a:prstGeom prst="rect">
            <a:avLst/>
          </a:prstGeom>
        </p:spPr>
        <p:txBody>
          <a:bodyPr/>
          <a:lstStyle/>
          <a:p>
            <a:pPr defTabSz="914400" hangingPunct="0">
              <a:spcBef>
                <a:spcPts val="0"/>
              </a:spcBef>
            </a:pPr>
            <a:r>
              <a:rPr kumimoji="1" sz="4400" b="1" dirty="0" err="1">
                <a:solidFill>
                  <a:schemeClr val="bg1"/>
                </a:solidFill>
                <a:latin typeface="+mj-ea"/>
                <a:cs typeface="Calibri" panose="020F0502020204030204"/>
              </a:rPr>
              <a:t>谢谢</a:t>
            </a:r>
            <a:endParaRPr kumimoji="1" sz="4400" b="1" dirty="0">
              <a:solidFill>
                <a:schemeClr val="bg1"/>
              </a:solidFill>
              <a:latin typeface="+mj-ea"/>
              <a:cs typeface="Calibri" panose="020F0502020204030204"/>
            </a:endParaRPr>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62526" y="176378"/>
            <a:ext cx="7150695" cy="786149"/>
          </a:xfrm>
        </p:spPr>
        <p:txBody>
          <a:bodyPr>
            <a:normAutofit/>
          </a:bodyPr>
          <a:lstStyle/>
          <a:p>
            <a:pPr>
              <a:lnSpc>
                <a:spcPct val="150000"/>
              </a:lnSpc>
            </a:pPr>
            <a:r>
              <a:rPr kumimoji="1" lang="en-US" altLang="zh-CN" b="0" dirty="0">
                <a:sym typeface="+mn-ea"/>
              </a:rPr>
              <a:t>4.1.4</a:t>
            </a:r>
            <a:r>
              <a:rPr kumimoji="1" lang="zh-CN" altLang="en-US" b="0" dirty="0">
                <a:sym typeface="+mn-ea"/>
              </a:rPr>
              <a:t>、</a:t>
            </a:r>
            <a:r>
              <a:rPr kumimoji="1" lang="en-US" altLang="zh-CN" b="0" dirty="0">
                <a:sym typeface="+mn-ea"/>
              </a:rPr>
              <a:t>CTR</a:t>
            </a:r>
            <a:r>
              <a:rPr kumimoji="1" lang="zh-CN" altLang="en-US" b="0" dirty="0">
                <a:sym typeface="+mn-ea"/>
              </a:rPr>
              <a:t>预估流程</a:t>
            </a:r>
            <a:endParaRPr kumimoji="1" lang="zh-CN" altLang="en-US" b="0" dirty="0">
              <a:sym typeface="+mn-ea"/>
            </a:endParaRPr>
          </a:p>
        </p:txBody>
      </p:sp>
      <p:sp>
        <p:nvSpPr>
          <p:cNvPr id="3" name="文本占位符 2"/>
          <p:cNvSpPr>
            <a:spLocks noGrp="1"/>
          </p:cNvSpPr>
          <p:nvPr>
            <p:ph type="body" idx="1"/>
          </p:nvPr>
        </p:nvSpPr>
        <p:spPr>
          <a:xfrm>
            <a:off x="609600" y="1155033"/>
            <a:ext cx="6356465" cy="4686147"/>
          </a:xfrm>
        </p:spPr>
        <p:txBody>
          <a:bodyPr>
            <a:normAutofit/>
          </a:bodyPr>
          <a:lstStyle/>
          <a:p>
            <a:pPr>
              <a:lnSpc>
                <a:spcPct val="150000"/>
              </a:lnSpc>
            </a:pPr>
            <a:r>
              <a:rPr lang="en-US" altLang="zh-CN" sz="1800" dirty="0"/>
              <a:t>CTR</a:t>
            </a:r>
            <a:r>
              <a:rPr lang="zh-CN" altLang="en-US" sz="1800" dirty="0"/>
              <a:t>预估流程：训练得到</a:t>
            </a:r>
            <a:r>
              <a:rPr lang="en-US" altLang="zh-CN" sz="1800" dirty="0"/>
              <a:t>CTR</a:t>
            </a:r>
            <a:r>
              <a:rPr lang="zh-CN" altLang="en-US" sz="1800" dirty="0"/>
              <a:t>预估模型，并投到线上使用的流程</a:t>
            </a:r>
            <a:endParaRPr lang="zh-CN" altLang="en-US" sz="1800" dirty="0"/>
          </a:p>
          <a:p>
            <a:pPr>
              <a:lnSpc>
                <a:spcPct val="150000"/>
              </a:lnSpc>
            </a:pPr>
            <a:r>
              <a:rPr lang="zh-CN" altLang="en-US" sz="1800" dirty="0"/>
              <a:t>主要分为</a:t>
            </a:r>
            <a:r>
              <a:rPr lang="zh-CN" altLang="en-US" sz="1800" dirty="0">
                <a:solidFill>
                  <a:srgbClr val="0000FF"/>
                </a:solidFill>
              </a:rPr>
              <a:t>离线阶段</a:t>
            </a:r>
            <a:r>
              <a:rPr lang="zh-CN" altLang="en-US" sz="1800" dirty="0"/>
              <a:t>和</a:t>
            </a:r>
            <a:r>
              <a:rPr lang="zh-CN" altLang="en-US" sz="1800" dirty="0">
                <a:solidFill>
                  <a:srgbClr val="0000FF"/>
                </a:solidFill>
              </a:rPr>
              <a:t>在线阶段</a:t>
            </a:r>
            <a:endParaRPr lang="zh-CN" altLang="en-US" sz="1800" dirty="0">
              <a:solidFill>
                <a:srgbClr val="0000FF"/>
              </a:solidFill>
            </a:endParaRPr>
          </a:p>
          <a:p>
            <a:pPr lvl="1">
              <a:lnSpc>
                <a:spcPct val="150000"/>
              </a:lnSpc>
            </a:pPr>
            <a:r>
              <a:rPr lang="zh-CN" altLang="en-US" sz="1600" dirty="0">
                <a:solidFill>
                  <a:srgbClr val="0000FF"/>
                </a:solidFill>
              </a:rPr>
              <a:t>离线阶段</a:t>
            </a:r>
            <a:r>
              <a:rPr lang="zh-CN" altLang="en-US" sz="1600" dirty="0"/>
              <a:t>用于训练出可用的模型；</a:t>
            </a:r>
            <a:endParaRPr lang="zh-CN" altLang="en-US" sz="1600" dirty="0"/>
          </a:p>
          <a:p>
            <a:pPr lvl="1">
              <a:lnSpc>
                <a:spcPct val="150000"/>
              </a:lnSpc>
            </a:pPr>
            <a:r>
              <a:rPr lang="zh-CN" altLang="en-US" sz="1600" dirty="0">
                <a:solidFill>
                  <a:srgbClr val="0000FF"/>
                </a:solidFill>
              </a:rPr>
              <a:t>在线阶段</a:t>
            </a:r>
            <a:r>
              <a:rPr lang="zh-CN" altLang="en-US" sz="1600" dirty="0"/>
              <a:t>考虑到模型具有很强的时效性，所以需要用到</a:t>
            </a:r>
            <a:r>
              <a:rPr lang="en-US" altLang="zh-CN" sz="1600" dirty="0"/>
              <a:t>online-learning</a:t>
            </a:r>
            <a:r>
              <a:rPr lang="zh-CN" altLang="en-US" sz="1600" dirty="0"/>
              <a:t>来在线更新模型。</a:t>
            </a:r>
            <a:endParaRPr lang="zh-CN" altLang="en-US" sz="1600" dirty="0"/>
          </a:p>
          <a:p>
            <a:pPr>
              <a:lnSpc>
                <a:spcPct val="150000"/>
              </a:lnSpc>
            </a:pPr>
            <a:endParaRPr lang="zh-CN" altLang="en-US" sz="1600" dirty="0"/>
          </a:p>
        </p:txBody>
      </p:sp>
      <p:pic>
        <p:nvPicPr>
          <p:cNvPr id="4" name="图片 3"/>
          <p:cNvPicPr>
            <a:picLocks noChangeAspect="1"/>
          </p:cNvPicPr>
          <p:nvPr/>
        </p:nvPicPr>
        <p:blipFill>
          <a:blip r:embed="rId1"/>
          <a:stretch>
            <a:fillRect/>
          </a:stretch>
        </p:blipFill>
        <p:spPr>
          <a:xfrm>
            <a:off x="6630019" y="1862161"/>
            <a:ext cx="4952381" cy="4419048"/>
          </a:xfrm>
          <a:prstGeom prst="rect">
            <a:avLst/>
          </a:prstGeom>
        </p:spPr>
      </p:pic>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62526" y="176378"/>
            <a:ext cx="7150695" cy="786149"/>
          </a:xfrm>
        </p:spPr>
        <p:txBody>
          <a:bodyPr>
            <a:normAutofit/>
          </a:bodyPr>
          <a:lstStyle/>
          <a:p>
            <a:pPr>
              <a:lnSpc>
                <a:spcPct val="150000"/>
              </a:lnSpc>
            </a:pPr>
            <a:r>
              <a:rPr kumimoji="1" lang="en-US" altLang="zh-CN" b="0" dirty="0">
                <a:sym typeface="+mn-ea"/>
              </a:rPr>
              <a:t>4.1.4</a:t>
            </a:r>
            <a:r>
              <a:rPr kumimoji="1" lang="zh-CN" altLang="en-US" b="0" dirty="0">
                <a:sym typeface="+mn-ea"/>
              </a:rPr>
              <a:t>、</a:t>
            </a:r>
            <a:r>
              <a:rPr kumimoji="1" lang="en-US" altLang="zh-CN" b="0" dirty="0">
                <a:sym typeface="+mn-ea"/>
              </a:rPr>
              <a:t>CTR</a:t>
            </a:r>
            <a:r>
              <a:rPr kumimoji="1" lang="zh-CN" altLang="en-US" b="0" dirty="0">
                <a:sym typeface="+mn-ea"/>
              </a:rPr>
              <a:t>预估流程</a:t>
            </a:r>
            <a:endParaRPr kumimoji="1" lang="zh-CN" altLang="en-US" b="0" dirty="0">
              <a:sym typeface="+mn-ea"/>
            </a:endParaRPr>
          </a:p>
        </p:txBody>
      </p:sp>
      <p:sp>
        <p:nvSpPr>
          <p:cNvPr id="3" name="文本占位符 2"/>
          <p:cNvSpPr>
            <a:spLocks noGrp="1"/>
          </p:cNvSpPr>
          <p:nvPr>
            <p:ph type="body" idx="1"/>
          </p:nvPr>
        </p:nvSpPr>
        <p:spPr>
          <a:xfrm>
            <a:off x="609600" y="1155033"/>
            <a:ext cx="7146175" cy="4686147"/>
          </a:xfrm>
        </p:spPr>
        <p:txBody>
          <a:bodyPr>
            <a:normAutofit lnSpcReduction="10000"/>
          </a:bodyPr>
          <a:lstStyle/>
          <a:p>
            <a:pPr marL="0" indent="0">
              <a:lnSpc>
                <a:spcPct val="150000"/>
              </a:lnSpc>
              <a:buNone/>
            </a:pPr>
            <a:r>
              <a:rPr lang="en-US" altLang="zh-CN" sz="1800" dirty="0"/>
              <a:t>1</a:t>
            </a:r>
            <a:r>
              <a:rPr lang="zh-CN" altLang="en-US" sz="1800" dirty="0"/>
              <a:t>、离线阶段：</a:t>
            </a:r>
            <a:endParaRPr lang="zh-CN" altLang="en-US" sz="1800" dirty="0"/>
          </a:p>
          <a:p>
            <a:pPr>
              <a:lnSpc>
                <a:spcPct val="150000"/>
              </a:lnSpc>
            </a:pPr>
            <a:r>
              <a:rPr lang="zh-CN" altLang="en-US" sz="1800" dirty="0">
                <a:solidFill>
                  <a:srgbClr val="0000FF"/>
                </a:solidFill>
              </a:rPr>
              <a:t>收集数据</a:t>
            </a:r>
            <a:r>
              <a:rPr lang="zh-CN" altLang="en-US" sz="1800" dirty="0"/>
              <a:t>：收集和业务相关的数据；</a:t>
            </a:r>
            <a:endParaRPr lang="zh-CN" altLang="en-US" sz="1800" dirty="0"/>
          </a:p>
          <a:p>
            <a:pPr>
              <a:lnSpc>
                <a:spcPct val="150000"/>
              </a:lnSpc>
            </a:pPr>
            <a:r>
              <a:rPr lang="zh-CN" altLang="en-US" sz="1800" dirty="0">
                <a:solidFill>
                  <a:srgbClr val="0000FF"/>
                </a:solidFill>
              </a:rPr>
              <a:t>预处理</a:t>
            </a:r>
            <a:r>
              <a:rPr lang="zh-CN" altLang="en-US" sz="1800" dirty="0"/>
              <a:t>：数据清洗，去脏去重，转化描述变量，分析特征相关性，特征选择（降维）；</a:t>
            </a:r>
            <a:endParaRPr lang="zh-CN" altLang="en-US" sz="1800" dirty="0"/>
          </a:p>
          <a:p>
            <a:pPr>
              <a:lnSpc>
                <a:spcPct val="150000"/>
              </a:lnSpc>
            </a:pPr>
            <a:r>
              <a:rPr lang="zh-CN" altLang="en-US" sz="1800" dirty="0">
                <a:solidFill>
                  <a:srgbClr val="0000FF"/>
                </a:solidFill>
              </a:rPr>
              <a:t>数据集生成</a:t>
            </a:r>
            <a:r>
              <a:rPr lang="zh-CN" altLang="en-US" sz="1800" dirty="0"/>
              <a:t>：根据业务逻辑切分训练、测试、验证集；</a:t>
            </a:r>
            <a:endParaRPr lang="zh-CN" altLang="en-US" sz="1800" dirty="0"/>
          </a:p>
          <a:p>
            <a:pPr>
              <a:lnSpc>
                <a:spcPct val="150000"/>
              </a:lnSpc>
            </a:pPr>
            <a:r>
              <a:rPr lang="zh-CN" altLang="en-US" sz="1800" dirty="0">
                <a:solidFill>
                  <a:srgbClr val="0000FF"/>
                </a:solidFill>
              </a:rPr>
              <a:t>特征工程</a:t>
            </a:r>
            <a:r>
              <a:rPr lang="zh-CN" altLang="en-US" sz="1800" dirty="0"/>
              <a:t>：对原始数据进行基本的特征处理；</a:t>
            </a:r>
            <a:endParaRPr lang="zh-CN" altLang="en-US" sz="1800" dirty="0"/>
          </a:p>
          <a:p>
            <a:pPr>
              <a:lnSpc>
                <a:spcPct val="150000"/>
              </a:lnSpc>
            </a:pPr>
            <a:r>
              <a:rPr lang="zh-CN" altLang="en-US" sz="1800" dirty="0">
                <a:solidFill>
                  <a:srgbClr val="0000FF"/>
                </a:solidFill>
              </a:rPr>
              <a:t>模型选择</a:t>
            </a:r>
            <a:r>
              <a:rPr lang="zh-CN" altLang="en-US" sz="1800" dirty="0"/>
              <a:t>：选择合理的机器学习模型来完成相应工作；</a:t>
            </a:r>
            <a:endParaRPr lang="zh-CN" altLang="en-US" sz="1800" dirty="0"/>
          </a:p>
          <a:p>
            <a:pPr>
              <a:lnSpc>
                <a:spcPct val="150000"/>
              </a:lnSpc>
            </a:pPr>
            <a:r>
              <a:rPr lang="zh-CN" altLang="en-US" sz="1800" dirty="0">
                <a:solidFill>
                  <a:srgbClr val="0000FF"/>
                </a:solidFill>
              </a:rPr>
              <a:t>确定超参</a:t>
            </a:r>
            <a:r>
              <a:rPr lang="zh-CN" altLang="en-US" sz="1800" dirty="0"/>
              <a:t>：利用</a:t>
            </a:r>
            <a:r>
              <a:rPr lang="en-US" altLang="zh-CN" sz="1800" dirty="0" err="1"/>
              <a:t>gridsearch</a:t>
            </a:r>
            <a:r>
              <a:rPr lang="zh-CN" altLang="en-US" sz="1800" dirty="0"/>
              <a:t>、</a:t>
            </a:r>
            <a:r>
              <a:rPr lang="en-US" altLang="zh-CN" sz="1800" dirty="0" err="1"/>
              <a:t>randomsearch</a:t>
            </a:r>
            <a:r>
              <a:rPr lang="zh-CN" altLang="en-US" sz="1800" dirty="0"/>
              <a:t>等来进行超参选择，选择在离线数据集中性能最好的超参组合；</a:t>
            </a:r>
            <a:endParaRPr lang="zh-CN" altLang="en-US" sz="1800" dirty="0"/>
          </a:p>
          <a:p>
            <a:pPr>
              <a:lnSpc>
                <a:spcPct val="150000"/>
              </a:lnSpc>
            </a:pPr>
            <a:r>
              <a:rPr lang="en-US" altLang="zh-CN" sz="1800" dirty="0">
                <a:solidFill>
                  <a:srgbClr val="0000FF"/>
                </a:solidFill>
              </a:rPr>
              <a:t>A/B Test</a:t>
            </a:r>
            <a:r>
              <a:rPr lang="zh-CN" altLang="en-US" sz="1800" dirty="0"/>
              <a:t>：选择优化过后的模型和原模型进行</a:t>
            </a:r>
            <a:r>
              <a:rPr lang="en-US" altLang="zh-CN" sz="1800" dirty="0"/>
              <a:t>A/B Test</a:t>
            </a:r>
            <a:r>
              <a:rPr lang="zh-CN" altLang="en-US" sz="1800" dirty="0"/>
              <a:t>，若性能有提升则使用优化后的模型；</a:t>
            </a:r>
            <a:endParaRPr lang="zh-CN" altLang="en-US" sz="1800" dirty="0"/>
          </a:p>
          <a:p>
            <a:pPr>
              <a:lnSpc>
                <a:spcPct val="150000"/>
              </a:lnSpc>
            </a:pPr>
            <a:endParaRPr lang="zh-CN" altLang="en-US" sz="1600" dirty="0"/>
          </a:p>
        </p:txBody>
      </p:sp>
      <p:pic>
        <p:nvPicPr>
          <p:cNvPr id="5" name="图片 4"/>
          <p:cNvPicPr>
            <a:picLocks noChangeAspect="1"/>
          </p:cNvPicPr>
          <p:nvPr/>
        </p:nvPicPr>
        <p:blipFill>
          <a:blip r:embed="rId1"/>
          <a:stretch>
            <a:fillRect/>
          </a:stretch>
        </p:blipFill>
        <p:spPr>
          <a:xfrm>
            <a:off x="8404166" y="1497715"/>
            <a:ext cx="1680981" cy="4460497"/>
          </a:xfrm>
          <a:prstGeom prst="rect">
            <a:avLst/>
          </a:prstGeom>
        </p:spPr>
      </p:pic>
      <p:sp>
        <p:nvSpPr>
          <p:cNvPr id="6" name="矩形 5"/>
          <p:cNvSpPr/>
          <p:nvPr/>
        </p:nvSpPr>
        <p:spPr>
          <a:xfrm>
            <a:off x="8404166" y="2094807"/>
            <a:ext cx="1821815" cy="3750760"/>
          </a:xfrm>
          <a:prstGeom prst="rect">
            <a:avLst/>
          </a:prstGeom>
          <a:noFill/>
          <a:ln w="22225" cmpd="sng">
            <a:solidFill>
              <a:srgbClr val="FF000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62526" y="176378"/>
            <a:ext cx="7150695" cy="786149"/>
          </a:xfrm>
        </p:spPr>
        <p:txBody>
          <a:bodyPr>
            <a:normAutofit/>
          </a:bodyPr>
          <a:lstStyle/>
          <a:p>
            <a:pPr>
              <a:lnSpc>
                <a:spcPct val="150000"/>
              </a:lnSpc>
            </a:pPr>
            <a:r>
              <a:rPr kumimoji="1" lang="en-US" altLang="zh-CN" b="0" dirty="0">
                <a:sym typeface="+mn-ea"/>
              </a:rPr>
              <a:t>4.1.4</a:t>
            </a:r>
            <a:r>
              <a:rPr kumimoji="1" lang="zh-CN" altLang="en-US" b="0" dirty="0">
                <a:sym typeface="+mn-ea"/>
              </a:rPr>
              <a:t>、</a:t>
            </a:r>
            <a:r>
              <a:rPr kumimoji="1" lang="en-US" altLang="zh-CN" b="0" dirty="0">
                <a:sym typeface="+mn-ea"/>
              </a:rPr>
              <a:t>CTR</a:t>
            </a:r>
            <a:r>
              <a:rPr kumimoji="1" lang="zh-CN" altLang="en-US" b="0" dirty="0">
                <a:sym typeface="+mn-ea"/>
              </a:rPr>
              <a:t>预估流程</a:t>
            </a:r>
            <a:endParaRPr kumimoji="1" lang="zh-CN" altLang="en-US" b="0" dirty="0">
              <a:sym typeface="+mn-ea"/>
            </a:endParaRPr>
          </a:p>
        </p:txBody>
      </p:sp>
      <p:sp>
        <p:nvSpPr>
          <p:cNvPr id="3" name="文本占位符 2"/>
          <p:cNvSpPr>
            <a:spLocks noGrp="1"/>
          </p:cNvSpPr>
          <p:nvPr>
            <p:ph type="body" idx="1"/>
          </p:nvPr>
        </p:nvSpPr>
        <p:spPr>
          <a:xfrm>
            <a:off x="609600" y="1155033"/>
            <a:ext cx="7146175" cy="4686147"/>
          </a:xfrm>
        </p:spPr>
        <p:txBody>
          <a:bodyPr>
            <a:normAutofit/>
          </a:bodyPr>
          <a:lstStyle/>
          <a:p>
            <a:pPr marL="0" indent="0">
              <a:lnSpc>
                <a:spcPct val="150000"/>
              </a:lnSpc>
              <a:buNone/>
            </a:pPr>
            <a:r>
              <a:rPr lang="en-US" altLang="zh-CN" sz="1800" dirty="0"/>
              <a:t>2</a:t>
            </a:r>
            <a:r>
              <a:rPr lang="zh-CN" altLang="en-US" sz="1800" dirty="0"/>
              <a:t>、在线阶段：</a:t>
            </a:r>
            <a:endParaRPr lang="zh-CN" altLang="en-US" sz="1800" dirty="0"/>
          </a:p>
          <a:p>
            <a:pPr>
              <a:lnSpc>
                <a:spcPct val="150000"/>
              </a:lnSpc>
            </a:pPr>
            <a:r>
              <a:rPr lang="zh-CN" altLang="en-US" sz="1800" dirty="0">
                <a:solidFill>
                  <a:srgbClr val="0000FF"/>
                </a:solidFill>
              </a:rPr>
              <a:t>数据清洗</a:t>
            </a:r>
            <a:r>
              <a:rPr lang="zh-CN" altLang="en-US" sz="1800" dirty="0"/>
              <a:t>：设置一定的过滤条件，在线数据进行清洗；</a:t>
            </a:r>
            <a:endParaRPr lang="zh-CN" altLang="en-US" sz="1800" dirty="0"/>
          </a:p>
          <a:p>
            <a:pPr>
              <a:lnSpc>
                <a:spcPct val="150000"/>
              </a:lnSpc>
            </a:pPr>
            <a:r>
              <a:rPr lang="zh-CN" altLang="en-US" sz="1800" dirty="0">
                <a:solidFill>
                  <a:srgbClr val="0000FF"/>
                </a:solidFill>
              </a:rPr>
              <a:t>模型更新</a:t>
            </a:r>
            <a:r>
              <a:rPr lang="zh-CN" altLang="en-US" sz="1800" dirty="0"/>
              <a:t>：使用清洗后的数据作为输入，对模型进行</a:t>
            </a:r>
            <a:r>
              <a:rPr lang="en-US" altLang="zh-CN" sz="1800" dirty="0" err="1"/>
              <a:t>pretrain+finetuning</a:t>
            </a:r>
            <a:r>
              <a:rPr lang="zh-CN" altLang="en-US" sz="1800" dirty="0"/>
              <a:t>，若在测试集上比原始模型性能高，则更新</a:t>
            </a:r>
            <a:r>
              <a:rPr lang="en-US" altLang="zh-CN" sz="1800" dirty="0"/>
              <a:t>model server</a:t>
            </a:r>
            <a:r>
              <a:rPr lang="zh-CN" altLang="en-US" sz="1800" dirty="0"/>
              <a:t>的模型参数，得到新的模型；</a:t>
            </a:r>
            <a:endParaRPr lang="zh-CN" altLang="en-US" sz="1800" dirty="0"/>
          </a:p>
          <a:p>
            <a:pPr>
              <a:lnSpc>
                <a:spcPct val="150000"/>
              </a:lnSpc>
            </a:pPr>
            <a:r>
              <a:rPr lang="zh-CN" altLang="en-US" sz="1800" dirty="0">
                <a:solidFill>
                  <a:srgbClr val="0000FF"/>
                </a:solidFill>
              </a:rPr>
              <a:t>在线评估</a:t>
            </a:r>
            <a:r>
              <a:rPr lang="zh-CN" altLang="en-US" sz="1800" dirty="0"/>
              <a:t>：参数更新后的模型投入使用，得到直接的反馈结果，如果反馈结果显示新的模型效果更好，直接使用新模型替代旧模型，否则，仍然使用旧模型；</a:t>
            </a:r>
            <a:endParaRPr lang="zh-CN" altLang="en-US" sz="1800" dirty="0"/>
          </a:p>
          <a:p>
            <a:pPr>
              <a:lnSpc>
                <a:spcPct val="150000"/>
              </a:lnSpc>
            </a:pPr>
            <a:endParaRPr lang="zh-CN" altLang="en-US" sz="1600" dirty="0"/>
          </a:p>
        </p:txBody>
      </p:sp>
      <p:pic>
        <p:nvPicPr>
          <p:cNvPr id="6" name="图片 5"/>
          <p:cNvPicPr>
            <a:picLocks noChangeAspect="1"/>
          </p:cNvPicPr>
          <p:nvPr/>
        </p:nvPicPr>
        <p:blipFill>
          <a:blip r:embed="rId1"/>
          <a:stretch>
            <a:fillRect/>
          </a:stretch>
        </p:blipFill>
        <p:spPr>
          <a:xfrm>
            <a:off x="7755775" y="3390041"/>
            <a:ext cx="3624497" cy="2986035"/>
          </a:xfrm>
          <a:prstGeom prst="rect">
            <a:avLst/>
          </a:prstGeom>
        </p:spPr>
      </p:pic>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课程目录</a:t>
            </a:r>
            <a:endParaRPr lang="zh-CN" altLang="en-US" dirty="0"/>
          </a:p>
        </p:txBody>
      </p:sp>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847898" y="1528907"/>
            <a:ext cx="10058400" cy="4232432"/>
          </a:xfrm>
          <a:prstGeom prst="rect">
            <a:avLst/>
          </a:prstGeom>
        </p:spPr>
      </p:pic>
      <p:sp>
        <p:nvSpPr>
          <p:cNvPr id="5" name="矩形 4"/>
          <p:cNvSpPr/>
          <p:nvPr/>
        </p:nvSpPr>
        <p:spPr>
          <a:xfrm>
            <a:off x="847898" y="4114792"/>
            <a:ext cx="4954386" cy="1737368"/>
          </a:xfrm>
          <a:prstGeom prst="rect">
            <a:avLst/>
          </a:prstGeom>
          <a:noFill/>
          <a:ln w="25400" cap="flat">
            <a:solidFill>
              <a:srgbClr val="FF0000"/>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dirty="0">
              <a:ln>
                <a:noFill/>
              </a:ln>
              <a:solidFill>
                <a:srgbClr val="000000"/>
              </a:solidFill>
              <a:effectLst/>
              <a:uFillTx/>
              <a:latin typeface="Calibri" panose="020F0502020204030204"/>
              <a:ea typeface="Calibri" panose="020F0502020204030204"/>
              <a:cs typeface="Calibri" panose="020F0502020204030204"/>
              <a:sym typeface="Calibri" panose="020F0502020204030204"/>
            </a:endParaRPr>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62526" y="176378"/>
            <a:ext cx="7150695" cy="786149"/>
          </a:xfrm>
        </p:spPr>
        <p:txBody>
          <a:bodyPr>
            <a:normAutofit/>
          </a:bodyPr>
          <a:lstStyle/>
          <a:p>
            <a:pPr>
              <a:lnSpc>
                <a:spcPct val="150000"/>
              </a:lnSpc>
            </a:pPr>
            <a:r>
              <a:rPr kumimoji="1" lang="en-US" altLang="zh-CN" b="0" dirty="0">
                <a:sym typeface="+mn-ea"/>
              </a:rPr>
              <a:t>4.2.1</a:t>
            </a:r>
            <a:r>
              <a:rPr kumimoji="1" lang="zh-CN" altLang="en-US" b="0" dirty="0">
                <a:sym typeface="+mn-ea"/>
              </a:rPr>
              <a:t>、逻辑回归</a:t>
            </a:r>
            <a:r>
              <a:rPr kumimoji="1" lang="en-US" altLang="zh-CN" b="0" dirty="0">
                <a:sym typeface="+mn-ea"/>
              </a:rPr>
              <a:t>——</a:t>
            </a:r>
            <a:r>
              <a:rPr kumimoji="1" lang="zh-CN" altLang="en-US" b="0" dirty="0">
                <a:sym typeface="+mn-ea"/>
              </a:rPr>
              <a:t>背景</a:t>
            </a:r>
            <a:endParaRPr kumimoji="1" lang="zh-CN" altLang="en-US" b="0" dirty="0">
              <a:sym typeface="+mn-ea"/>
            </a:endParaRPr>
          </a:p>
        </p:txBody>
      </p:sp>
      <p:sp>
        <p:nvSpPr>
          <p:cNvPr id="3" name="文本占位符 2"/>
          <p:cNvSpPr>
            <a:spLocks noGrp="1"/>
          </p:cNvSpPr>
          <p:nvPr>
            <p:ph type="body" idx="1"/>
          </p:nvPr>
        </p:nvSpPr>
        <p:spPr>
          <a:xfrm>
            <a:off x="609600" y="1155033"/>
            <a:ext cx="9440487" cy="4686147"/>
          </a:xfrm>
        </p:spPr>
        <p:txBody>
          <a:bodyPr>
            <a:normAutofit/>
          </a:bodyPr>
          <a:lstStyle/>
          <a:p>
            <a:pPr>
              <a:lnSpc>
                <a:spcPct val="150000"/>
              </a:lnSpc>
            </a:pPr>
            <a:r>
              <a:rPr lang="zh-CN" altLang="en-US" sz="1800" dirty="0"/>
              <a:t>逻辑回归（</a:t>
            </a:r>
            <a:r>
              <a:rPr lang="en-US" altLang="zh-CN" sz="1800" dirty="0"/>
              <a:t>Logistics Regression</a:t>
            </a:r>
            <a:r>
              <a:rPr lang="zh-CN" altLang="en-US" sz="1800" dirty="0"/>
              <a:t>）模型虽然是机器学习中最基础的模型，但是却在</a:t>
            </a:r>
            <a:r>
              <a:rPr lang="zh-CN" altLang="en-US" sz="1800" dirty="0">
                <a:solidFill>
                  <a:srgbClr val="0000FF"/>
                </a:solidFill>
              </a:rPr>
              <a:t>工业界应用最广</a:t>
            </a:r>
            <a:r>
              <a:rPr lang="zh-CN" altLang="en-US" sz="1800" dirty="0"/>
              <a:t>。</a:t>
            </a:r>
            <a:endParaRPr lang="zh-CN" altLang="en-US" sz="1800" dirty="0"/>
          </a:p>
          <a:p>
            <a:pPr>
              <a:lnSpc>
                <a:spcPct val="150000"/>
              </a:lnSpc>
            </a:pPr>
            <a:r>
              <a:rPr lang="zh-CN" altLang="en-US" sz="1800" dirty="0"/>
              <a:t>逻辑回归（</a:t>
            </a:r>
            <a:r>
              <a:rPr lang="en-US" altLang="zh-CN" sz="1800" dirty="0"/>
              <a:t>Logistics Regression</a:t>
            </a:r>
            <a:r>
              <a:rPr lang="zh-CN" altLang="en-US" sz="1800" dirty="0"/>
              <a:t>）算法分类精度高，非常适用于</a:t>
            </a:r>
            <a:r>
              <a:rPr lang="en-US" altLang="zh-CN" sz="1800" dirty="0"/>
              <a:t>CTR</a:t>
            </a:r>
            <a:r>
              <a:rPr lang="zh-CN" altLang="en-US" sz="1800" dirty="0"/>
              <a:t>预测场景（预测点击和不点击的概率）</a:t>
            </a:r>
            <a:endParaRPr lang="zh-CN" altLang="en-US" sz="1800" dirty="0"/>
          </a:p>
          <a:p>
            <a:pPr>
              <a:lnSpc>
                <a:spcPct val="150000"/>
              </a:lnSpc>
            </a:pPr>
            <a:r>
              <a:rPr lang="zh-CN" altLang="en-US" sz="1800" dirty="0"/>
              <a:t>逻辑回归（</a:t>
            </a:r>
            <a:r>
              <a:rPr lang="en-US" altLang="zh-CN" sz="1800" dirty="0"/>
              <a:t>Logistics Regression</a:t>
            </a:r>
            <a:r>
              <a:rPr lang="zh-CN" altLang="en-US" sz="1800" dirty="0"/>
              <a:t>）算法相比较于其他的算法</a:t>
            </a:r>
            <a:r>
              <a:rPr lang="zh-CN" altLang="en-US" sz="1800" dirty="0">
                <a:solidFill>
                  <a:srgbClr val="0000FF"/>
                </a:solidFill>
              </a:rPr>
              <a:t>更加简单、易于调参</a:t>
            </a:r>
            <a:r>
              <a:rPr lang="zh-CN" altLang="en-US" sz="1800" dirty="0"/>
              <a:t>，而在</a:t>
            </a:r>
            <a:r>
              <a:rPr lang="en-US" altLang="zh-CN" sz="1800" dirty="0"/>
              <a:t>CTR</a:t>
            </a:r>
            <a:r>
              <a:rPr lang="zh-CN" altLang="en-US" sz="1800" dirty="0"/>
              <a:t>流程在线阶段需要对模型进行频繁地更新调试，</a:t>
            </a:r>
            <a:r>
              <a:rPr lang="en-US" altLang="zh-CN" sz="1800" dirty="0"/>
              <a:t>LR</a:t>
            </a:r>
            <a:r>
              <a:rPr lang="zh-CN" altLang="en-US" sz="1800" dirty="0"/>
              <a:t>算法的简单性能够有效保证</a:t>
            </a:r>
            <a:r>
              <a:rPr lang="zh-CN" altLang="en-US" sz="1800" dirty="0">
                <a:solidFill>
                  <a:srgbClr val="0000FF"/>
                </a:solidFill>
              </a:rPr>
              <a:t>在线工作可以在限定时间内完成</a:t>
            </a:r>
            <a:r>
              <a:rPr lang="zh-CN" altLang="en-US" sz="1800" dirty="0"/>
              <a:t>。</a:t>
            </a:r>
            <a:endParaRPr lang="zh-CN" altLang="en-US" sz="1800" dirty="0"/>
          </a:p>
          <a:p>
            <a:pPr>
              <a:lnSpc>
                <a:spcPct val="150000"/>
              </a:lnSpc>
            </a:pPr>
            <a:endParaRPr lang="zh-CN" altLang="en-US" sz="1600" dirty="0"/>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62526" y="176378"/>
            <a:ext cx="7150695" cy="786149"/>
          </a:xfrm>
        </p:spPr>
        <p:txBody>
          <a:bodyPr>
            <a:normAutofit/>
          </a:bodyPr>
          <a:lstStyle/>
          <a:p>
            <a:pPr>
              <a:lnSpc>
                <a:spcPct val="150000"/>
              </a:lnSpc>
            </a:pPr>
            <a:r>
              <a:rPr kumimoji="1" lang="en-US" altLang="zh-CN" b="0" dirty="0">
                <a:sym typeface="+mn-ea"/>
              </a:rPr>
              <a:t>4.2.2</a:t>
            </a:r>
            <a:r>
              <a:rPr kumimoji="1" lang="zh-CN" altLang="en-US" b="0" dirty="0">
                <a:sym typeface="+mn-ea"/>
              </a:rPr>
              <a:t>、逻辑回归</a:t>
            </a:r>
            <a:r>
              <a:rPr kumimoji="1" lang="en-US" altLang="zh-CN" b="0" dirty="0">
                <a:sym typeface="+mn-ea"/>
              </a:rPr>
              <a:t>——</a:t>
            </a:r>
            <a:r>
              <a:rPr kumimoji="1" lang="zh-CN" altLang="en-US" b="0" dirty="0">
                <a:sym typeface="+mn-ea"/>
              </a:rPr>
              <a:t>基本原理</a:t>
            </a:r>
            <a:endParaRPr kumimoji="1" lang="zh-CN" altLang="en-US" b="0" dirty="0">
              <a:sym typeface="+mn-ea"/>
            </a:endParaRPr>
          </a:p>
        </p:txBody>
      </p:sp>
      <p:sp>
        <p:nvSpPr>
          <p:cNvPr id="3" name="文本占位符 2"/>
          <p:cNvSpPr>
            <a:spLocks noGrp="1"/>
          </p:cNvSpPr>
          <p:nvPr>
            <p:ph type="body" idx="1"/>
          </p:nvPr>
        </p:nvSpPr>
        <p:spPr>
          <a:xfrm>
            <a:off x="609600" y="1155033"/>
            <a:ext cx="11148224" cy="4686147"/>
          </a:xfrm>
        </p:spPr>
        <p:txBody>
          <a:bodyPr>
            <a:normAutofit/>
          </a:bodyPr>
          <a:lstStyle/>
          <a:p>
            <a:pPr>
              <a:lnSpc>
                <a:spcPct val="150000"/>
              </a:lnSpc>
            </a:pPr>
            <a:r>
              <a:rPr lang="zh-CN" altLang="en-US" sz="1800" dirty="0"/>
              <a:t>逻辑回归（</a:t>
            </a:r>
            <a:r>
              <a:rPr lang="en-US" altLang="zh-CN" sz="1800" dirty="0"/>
              <a:t>Logistic Regression</a:t>
            </a:r>
            <a:r>
              <a:rPr lang="zh-CN" altLang="en-US" sz="1800" dirty="0"/>
              <a:t>）主要作用：</a:t>
            </a:r>
            <a:endParaRPr lang="en-US" altLang="zh-CN" sz="1800" dirty="0"/>
          </a:p>
          <a:p>
            <a:pPr lvl="1">
              <a:lnSpc>
                <a:spcPct val="150000"/>
              </a:lnSpc>
            </a:pPr>
            <a:r>
              <a:rPr lang="en-US" altLang="zh-CN" sz="1600" dirty="0"/>
              <a:t>1</a:t>
            </a:r>
            <a:r>
              <a:rPr lang="zh-CN" altLang="en-US" sz="1600" dirty="0"/>
              <a:t>）</a:t>
            </a:r>
            <a:r>
              <a:rPr lang="zh-CN" altLang="en-US" sz="1600" dirty="0">
                <a:solidFill>
                  <a:srgbClr val="0000FF"/>
                </a:solidFill>
              </a:rPr>
              <a:t>概率预测问题</a:t>
            </a:r>
            <a:r>
              <a:rPr lang="zh-CN" altLang="en-US" sz="1600" dirty="0"/>
              <a:t>：适用于</a:t>
            </a:r>
            <a:r>
              <a:rPr lang="en-US" altLang="zh-CN" sz="1600" dirty="0"/>
              <a:t>CTR</a:t>
            </a:r>
            <a:r>
              <a:rPr lang="zh-CN" altLang="en-US" sz="1600" dirty="0"/>
              <a:t>预估的场景，使用</a:t>
            </a:r>
            <a:r>
              <a:rPr lang="en-US" altLang="zh-CN" sz="1600" dirty="0">
                <a:solidFill>
                  <a:srgbClr val="0000FF"/>
                </a:solidFill>
              </a:rPr>
              <a:t>sigmoid</a:t>
            </a:r>
            <a:r>
              <a:rPr lang="zh-CN" altLang="en-US" sz="1600" dirty="0"/>
              <a:t>函数作为预测函数将输出结果限制在区间</a:t>
            </a:r>
            <a:r>
              <a:rPr lang="en-US" altLang="zh-CN" sz="1600" dirty="0"/>
              <a:t>[0</a:t>
            </a:r>
            <a:r>
              <a:rPr lang="zh-CN" altLang="en-US" sz="1600" dirty="0"/>
              <a:t>， </a:t>
            </a:r>
            <a:r>
              <a:rPr lang="en-US" altLang="zh-CN" sz="1600" dirty="0"/>
              <a:t>1]</a:t>
            </a:r>
            <a:r>
              <a:rPr lang="zh-CN" altLang="en-US" sz="1600" dirty="0"/>
              <a:t>之间；</a:t>
            </a:r>
            <a:endParaRPr lang="en-US" altLang="zh-CN" sz="1600" dirty="0"/>
          </a:p>
          <a:p>
            <a:pPr lvl="1">
              <a:lnSpc>
                <a:spcPct val="150000"/>
              </a:lnSpc>
            </a:pPr>
            <a:r>
              <a:rPr lang="en-US" altLang="zh-CN" sz="1600" dirty="0"/>
              <a:t>2</a:t>
            </a:r>
            <a:r>
              <a:rPr lang="zh-CN" altLang="en-US" sz="1600" dirty="0"/>
              <a:t>）</a:t>
            </a:r>
            <a:r>
              <a:rPr lang="zh-CN" altLang="en-US" sz="1600" dirty="0">
                <a:solidFill>
                  <a:srgbClr val="0000FF"/>
                </a:solidFill>
              </a:rPr>
              <a:t>二分类问题</a:t>
            </a:r>
            <a:r>
              <a:rPr lang="zh-CN" altLang="en-US" sz="1600" dirty="0"/>
              <a:t>：在概率预测的基础上，再通过选择一个阈值，通常是</a:t>
            </a:r>
            <a:r>
              <a:rPr lang="en-US" altLang="zh-CN" sz="1600" dirty="0"/>
              <a:t>0.5</a:t>
            </a:r>
            <a:r>
              <a:rPr lang="zh-CN" altLang="en-US" sz="1600" dirty="0"/>
              <a:t>，当</a:t>
            </a:r>
            <a:r>
              <a:rPr lang="en-US" altLang="zh-CN" sz="1600" dirty="0"/>
              <a:t>y&gt;=0.5</a:t>
            </a:r>
            <a:r>
              <a:rPr lang="zh-CN" altLang="en-US" sz="1600" dirty="0"/>
              <a:t>时，就将样本归到一类，如果</a:t>
            </a:r>
            <a:r>
              <a:rPr lang="en-US" altLang="zh-CN" sz="1600" dirty="0"/>
              <a:t>y&lt;0.5</a:t>
            </a:r>
            <a:r>
              <a:rPr lang="zh-CN" altLang="en-US" sz="1600" dirty="0"/>
              <a:t>就将样本归到另一类。</a:t>
            </a:r>
            <a:endParaRPr lang="zh-CN" altLang="en-US" sz="1600" dirty="0"/>
          </a:p>
          <a:p>
            <a:pPr>
              <a:lnSpc>
                <a:spcPct val="150000"/>
              </a:lnSpc>
            </a:pPr>
            <a:r>
              <a:rPr lang="zh-CN" altLang="en-US" sz="1800" dirty="0"/>
              <a:t>逻辑回归（</a:t>
            </a:r>
            <a:r>
              <a:rPr lang="en-US" altLang="zh-CN" sz="1800" dirty="0"/>
              <a:t>Logistic Regression</a:t>
            </a:r>
            <a:r>
              <a:rPr lang="zh-CN" altLang="en-US" sz="1800" dirty="0"/>
              <a:t>）的提出是基于线性回归在处理分类问题上的缺陷，比如：</a:t>
            </a:r>
            <a:endParaRPr lang="zh-CN" altLang="en-US" sz="1800" dirty="0"/>
          </a:p>
          <a:p>
            <a:pPr lvl="1">
              <a:lnSpc>
                <a:spcPct val="150000"/>
              </a:lnSpc>
            </a:pPr>
            <a:r>
              <a:rPr lang="en-US" altLang="zh-CN" sz="1600" dirty="0"/>
              <a:t>1</a:t>
            </a:r>
            <a:r>
              <a:rPr lang="zh-CN" altLang="en-US" sz="1600" dirty="0"/>
              <a:t>）输出</a:t>
            </a:r>
            <a:r>
              <a:rPr lang="en-US" altLang="zh-CN" sz="1600" dirty="0"/>
              <a:t>y</a:t>
            </a:r>
            <a:r>
              <a:rPr lang="zh-CN" altLang="en-US" sz="1600" dirty="0"/>
              <a:t>的</a:t>
            </a:r>
            <a:r>
              <a:rPr lang="zh-CN" altLang="en-US" sz="1600" dirty="0">
                <a:solidFill>
                  <a:srgbClr val="0000FF"/>
                </a:solidFill>
              </a:rPr>
              <a:t>取值范围不是</a:t>
            </a:r>
            <a:r>
              <a:rPr lang="en-US" altLang="zh-CN" sz="1600" dirty="0">
                <a:solidFill>
                  <a:srgbClr val="0000FF"/>
                </a:solidFill>
              </a:rPr>
              <a:t>[0,1]</a:t>
            </a:r>
            <a:endParaRPr lang="en-US" altLang="zh-CN" sz="1600" dirty="0">
              <a:solidFill>
                <a:srgbClr val="0000FF"/>
              </a:solidFill>
            </a:endParaRPr>
          </a:p>
          <a:p>
            <a:pPr lvl="1">
              <a:lnSpc>
                <a:spcPct val="150000"/>
              </a:lnSpc>
            </a:pPr>
            <a:r>
              <a:rPr lang="en-US" altLang="zh-CN" sz="1600" dirty="0"/>
              <a:t>2</a:t>
            </a:r>
            <a:r>
              <a:rPr lang="zh-CN" altLang="en-US" sz="1600" dirty="0"/>
              <a:t>）</a:t>
            </a:r>
            <a:r>
              <a:rPr lang="zh-CN" altLang="en-US" sz="1600" dirty="0">
                <a:solidFill>
                  <a:srgbClr val="0000FF"/>
                </a:solidFill>
              </a:rPr>
              <a:t>对异常数据敏感</a:t>
            </a:r>
            <a:r>
              <a:rPr lang="zh-CN" altLang="en-US" sz="1600" dirty="0"/>
              <a:t>（极端样本会使得线性回归模型的参数训练产生很大的影响）</a:t>
            </a:r>
            <a:endParaRPr lang="en-US" altLang="zh-CN" sz="1600" dirty="0"/>
          </a:p>
          <a:p>
            <a:pPr>
              <a:lnSpc>
                <a:spcPct val="150000"/>
              </a:lnSpc>
            </a:pPr>
            <a:endParaRPr lang="zh-CN" altLang="en-US" sz="1600" dirty="0"/>
          </a:p>
        </p:txBody>
      </p:sp>
      <p:cxnSp>
        <p:nvCxnSpPr>
          <p:cNvPr id="5" name="直接箭头连接符 4"/>
          <p:cNvCxnSpPr/>
          <p:nvPr/>
        </p:nvCxnSpPr>
        <p:spPr>
          <a:xfrm flipV="1">
            <a:off x="4537873" y="5972962"/>
            <a:ext cx="2347784" cy="41188"/>
          </a:xfrm>
          <a:prstGeom prst="straightConnector1">
            <a:avLst/>
          </a:prstGeom>
          <a:ln w="57150">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4726095" y="5194849"/>
            <a:ext cx="1971339" cy="646331"/>
          </a:xfrm>
          <a:prstGeom prst="rect">
            <a:avLst/>
          </a:prstGeom>
        </p:spPr>
        <p:txBody>
          <a:bodyPr wrap="square">
            <a:spAutoFit/>
          </a:bodyPr>
          <a:lstStyle/>
          <a:p>
            <a:r>
              <a:rPr lang="zh-CN" altLang="en-US" dirty="0">
                <a:latin typeface="Times New Roman" panose="02020603050405020304" pitchFamily="18" charset="0"/>
                <a:ea typeface="黑体" panose="02010609060101010101" charset="-122"/>
                <a:cs typeface="Times New Roman" panose="02020603050405020304" pitchFamily="18" charset="0"/>
              </a:rPr>
              <a:t>使用</a:t>
            </a:r>
            <a:r>
              <a:rPr lang="en-US" altLang="zh-CN" dirty="0">
                <a:latin typeface="Times New Roman" panose="02020603050405020304" pitchFamily="18" charset="0"/>
                <a:ea typeface="黑体" panose="02010609060101010101" charset="-122"/>
                <a:cs typeface="Times New Roman" panose="02020603050405020304" pitchFamily="18" charset="0"/>
              </a:rPr>
              <a:t>sigmoid</a:t>
            </a:r>
            <a:r>
              <a:rPr lang="zh-CN" altLang="en-US" dirty="0">
                <a:latin typeface="Times New Roman" panose="02020603050405020304" pitchFamily="18" charset="0"/>
                <a:ea typeface="黑体" panose="02010609060101010101" charset="-122"/>
                <a:cs typeface="Times New Roman" panose="02020603050405020304" pitchFamily="18" charset="0"/>
              </a:rPr>
              <a:t>作为预测函数后</a:t>
            </a:r>
            <a:endParaRPr lang="zh-CN" altLang="en-US" dirty="0"/>
          </a:p>
        </p:txBody>
      </p:sp>
      <p:pic>
        <p:nvPicPr>
          <p:cNvPr id="8" name="图片 7"/>
          <p:cNvPicPr>
            <a:picLocks noChangeAspect="1"/>
          </p:cNvPicPr>
          <p:nvPr/>
        </p:nvPicPr>
        <p:blipFill rotWithShape="1">
          <a:blip r:embed="rId1"/>
          <a:srcRect r="2025" b="3750"/>
          <a:stretch>
            <a:fillRect/>
          </a:stretch>
        </p:blipFill>
        <p:spPr>
          <a:xfrm>
            <a:off x="271185" y="4257997"/>
            <a:ext cx="3665855" cy="2317750"/>
          </a:xfrm>
          <a:prstGeom prst="rect">
            <a:avLst/>
          </a:prstGeom>
          <a:ln>
            <a:noFill/>
          </a:ln>
        </p:spPr>
      </p:pic>
      <p:pic>
        <p:nvPicPr>
          <p:cNvPr id="10" name="图片 9"/>
          <p:cNvPicPr>
            <a:picLocks noChangeAspect="1"/>
          </p:cNvPicPr>
          <p:nvPr/>
        </p:nvPicPr>
        <p:blipFill>
          <a:blip r:embed="rId2"/>
          <a:stretch>
            <a:fillRect/>
          </a:stretch>
        </p:blipFill>
        <p:spPr>
          <a:xfrm>
            <a:off x="7152515" y="4256631"/>
            <a:ext cx="1525605" cy="1160241"/>
          </a:xfrm>
          <a:prstGeom prst="rect">
            <a:avLst/>
          </a:prstGeom>
        </p:spPr>
      </p:pic>
      <p:pic>
        <p:nvPicPr>
          <p:cNvPr id="11" name="图片 10"/>
          <p:cNvPicPr>
            <a:picLocks noChangeAspect="1"/>
          </p:cNvPicPr>
          <p:nvPr/>
        </p:nvPicPr>
        <p:blipFill>
          <a:blip r:embed="rId3"/>
          <a:stretch>
            <a:fillRect/>
          </a:stretch>
        </p:blipFill>
        <p:spPr>
          <a:xfrm>
            <a:off x="8618321" y="4780245"/>
            <a:ext cx="2965621" cy="1697562"/>
          </a:xfrm>
          <a:prstGeom prst="rect">
            <a:avLst/>
          </a:prstGeom>
        </p:spPr>
      </p:pic>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04337" y="176378"/>
            <a:ext cx="7150695" cy="786149"/>
          </a:xfrm>
        </p:spPr>
        <p:txBody>
          <a:bodyPr>
            <a:normAutofit/>
          </a:bodyPr>
          <a:lstStyle/>
          <a:p>
            <a:pPr>
              <a:lnSpc>
                <a:spcPct val="150000"/>
              </a:lnSpc>
            </a:pPr>
            <a:r>
              <a:rPr kumimoji="1" lang="en-US" altLang="zh-CN" b="0" dirty="0">
                <a:sym typeface="+mn-ea"/>
              </a:rPr>
              <a:t>4.2.2</a:t>
            </a:r>
            <a:r>
              <a:rPr kumimoji="1" lang="zh-CN" altLang="en-US" b="0" dirty="0">
                <a:sym typeface="+mn-ea"/>
              </a:rPr>
              <a:t>、逻辑回归</a:t>
            </a:r>
            <a:r>
              <a:rPr kumimoji="1" lang="en-US" altLang="zh-CN" b="0" dirty="0">
                <a:sym typeface="+mn-ea"/>
              </a:rPr>
              <a:t>——</a:t>
            </a:r>
            <a:r>
              <a:rPr kumimoji="1" lang="zh-CN" altLang="en-US" b="0" dirty="0">
                <a:sym typeface="+mn-ea"/>
              </a:rPr>
              <a:t>基本原理</a:t>
            </a:r>
            <a:endParaRPr kumimoji="1" lang="zh-CN" altLang="en-US" b="0" dirty="0">
              <a:sym typeface="+mn-ea"/>
            </a:endParaRPr>
          </a:p>
        </p:txBody>
      </p:sp>
      <p:sp>
        <p:nvSpPr>
          <p:cNvPr id="3" name="文本占位符 2"/>
          <p:cNvSpPr>
            <a:spLocks noGrp="1"/>
          </p:cNvSpPr>
          <p:nvPr>
            <p:ph type="body" idx="1"/>
          </p:nvPr>
        </p:nvSpPr>
        <p:spPr>
          <a:xfrm>
            <a:off x="609600" y="1155033"/>
            <a:ext cx="10521142" cy="4686147"/>
          </a:xfrm>
        </p:spPr>
        <p:txBody>
          <a:bodyPr>
            <a:normAutofit/>
          </a:bodyPr>
          <a:lstStyle/>
          <a:p>
            <a:pPr lvl="1">
              <a:lnSpc>
                <a:spcPct val="150000"/>
              </a:lnSpc>
            </a:pPr>
            <a:r>
              <a:rPr lang="en-US" altLang="zh-CN" sz="1600" dirty="0">
                <a:solidFill>
                  <a:srgbClr val="0000FF"/>
                </a:solidFill>
                <a:latin typeface="Times New Roman" panose="02020603050405020304" pitchFamily="18" charset="0"/>
                <a:ea typeface="微软雅黑" panose="020B0503020204020204" charset="-122"/>
                <a:cs typeface="Times New Roman" panose="02020603050405020304" pitchFamily="18" charset="0"/>
              </a:rPr>
              <a:t>3</a:t>
            </a:r>
            <a:r>
              <a:rPr lang="zh-CN" altLang="en-US" sz="1600" dirty="0">
                <a:solidFill>
                  <a:srgbClr val="0000FF"/>
                </a:solidFill>
                <a:latin typeface="Times New Roman" panose="02020603050405020304" pitchFamily="18" charset="0"/>
                <a:ea typeface="微软雅黑" panose="020B0503020204020204" charset="-122"/>
                <a:cs typeface="Times New Roman" panose="02020603050405020304" pitchFamily="18" charset="0"/>
              </a:rPr>
              <a:t>）</a:t>
            </a:r>
            <a:r>
              <a:rPr lang="zh-CN" altLang="en-US" sz="1600" dirty="0">
                <a:solidFill>
                  <a:srgbClr val="0000FF"/>
                </a:solidFill>
              </a:rPr>
              <a:t>损失函数不是凸函数</a:t>
            </a:r>
            <a:r>
              <a:rPr lang="zh-CN" altLang="en-US" sz="1600" dirty="0"/>
              <a:t>，无法使用梯度下降优化（如果使用</a:t>
            </a:r>
            <a:r>
              <a:rPr lang="en-US" altLang="zh-CN" sz="1600" dirty="0"/>
              <a:t>sigmoid</a:t>
            </a:r>
            <a:r>
              <a:rPr lang="zh-CN" altLang="en-US" sz="1600" dirty="0"/>
              <a:t>函数作为预测函数，使用平方差误差函数作为损失函数，则无法使用梯度下降算法进行迭代优化，因为损失函数不是凸函数，具有很多的极值点，容易陷入局部最优）。</a:t>
            </a:r>
            <a:endParaRPr lang="en-US" altLang="zh-CN" sz="1600" dirty="0"/>
          </a:p>
          <a:p>
            <a:pPr>
              <a:lnSpc>
                <a:spcPct val="150000"/>
              </a:lnSpc>
            </a:pPr>
            <a:r>
              <a:rPr lang="zh-CN" altLang="en-US" sz="1800" dirty="0">
                <a:solidFill>
                  <a:srgbClr val="0000FF"/>
                </a:solidFill>
              </a:rPr>
              <a:t>针对问题</a:t>
            </a:r>
            <a:r>
              <a:rPr lang="en-US" altLang="zh-CN" sz="1800" dirty="0">
                <a:solidFill>
                  <a:srgbClr val="0000FF"/>
                </a:solidFill>
              </a:rPr>
              <a:t>1</a:t>
            </a:r>
            <a:r>
              <a:rPr lang="zh-CN" altLang="en-US" sz="1800" dirty="0">
                <a:solidFill>
                  <a:srgbClr val="0000FF"/>
                </a:solidFill>
              </a:rPr>
              <a:t>）、</a:t>
            </a:r>
            <a:r>
              <a:rPr lang="en-US" altLang="zh-CN" sz="1800" dirty="0">
                <a:solidFill>
                  <a:srgbClr val="0000FF"/>
                </a:solidFill>
              </a:rPr>
              <a:t>2</a:t>
            </a:r>
            <a:r>
              <a:rPr lang="zh-CN" altLang="en-US" sz="1800" dirty="0">
                <a:solidFill>
                  <a:srgbClr val="0000FF"/>
                </a:solidFill>
              </a:rPr>
              <a:t>）</a:t>
            </a:r>
            <a:r>
              <a:rPr lang="zh-CN" altLang="en-US" sz="1800" dirty="0"/>
              <a:t>，使用</a:t>
            </a:r>
            <a:r>
              <a:rPr lang="en-US" altLang="zh-CN" sz="1800" dirty="0"/>
              <a:t>sigmoid</a:t>
            </a:r>
            <a:r>
              <a:rPr lang="zh-CN" altLang="en-US" sz="1800" dirty="0"/>
              <a:t>数作为预测函数可以很好地解决；</a:t>
            </a:r>
            <a:r>
              <a:rPr lang="zh-CN" altLang="en-US" sz="1800" dirty="0">
                <a:solidFill>
                  <a:srgbClr val="0000FF"/>
                </a:solidFill>
              </a:rPr>
              <a:t>针对问题</a:t>
            </a:r>
            <a:r>
              <a:rPr lang="en-US" altLang="zh-CN" sz="1800" dirty="0">
                <a:solidFill>
                  <a:srgbClr val="0000FF"/>
                </a:solidFill>
              </a:rPr>
              <a:t>3</a:t>
            </a:r>
            <a:r>
              <a:rPr lang="zh-CN" altLang="en-US" sz="1800" dirty="0">
                <a:solidFill>
                  <a:srgbClr val="0000FF"/>
                </a:solidFill>
              </a:rPr>
              <a:t>）</a:t>
            </a:r>
            <a:r>
              <a:rPr lang="zh-CN" altLang="en-US" sz="1800" dirty="0"/>
              <a:t>，使用交叉熵损失函数替代平方差损失函数后可以使用梯度下降算法进行迭代优化。此外，为了避免过拟合，需要引入结构风险损失，也就是常用的正则化。</a:t>
            </a:r>
            <a:endParaRPr lang="en-US" altLang="zh-CN" sz="1800" dirty="0"/>
          </a:p>
          <a:p>
            <a:pPr>
              <a:lnSpc>
                <a:spcPct val="150000"/>
              </a:lnSpc>
            </a:pPr>
            <a:r>
              <a:rPr lang="zh-CN" altLang="en-US" sz="1800" dirty="0">
                <a:solidFill>
                  <a:srgbClr val="0000FF"/>
                </a:solidFill>
              </a:rPr>
              <a:t>逻辑回归算法（ </a:t>
            </a:r>
            <a:r>
              <a:rPr lang="en-US" altLang="zh-CN" sz="1800" dirty="0">
                <a:solidFill>
                  <a:srgbClr val="0000FF"/>
                </a:solidFill>
              </a:rPr>
              <a:t>Logistic Regression</a:t>
            </a:r>
            <a:r>
              <a:rPr lang="zh-CN" altLang="en-US" sz="1800" dirty="0">
                <a:solidFill>
                  <a:srgbClr val="0000FF"/>
                </a:solidFill>
              </a:rPr>
              <a:t>）</a:t>
            </a:r>
            <a:r>
              <a:rPr lang="zh-CN" altLang="en-US" sz="1800" dirty="0"/>
              <a:t>就是上述方法的综合，其预测函数和损失函数如下：</a:t>
            </a:r>
            <a:endParaRPr lang="zh-CN" altLang="en-US" sz="1800" dirty="0"/>
          </a:p>
        </p:txBody>
      </p:sp>
      <p:pic>
        <p:nvPicPr>
          <p:cNvPr id="4" name="图片 3"/>
          <p:cNvPicPr>
            <a:picLocks noChangeAspect="1"/>
          </p:cNvPicPr>
          <p:nvPr/>
        </p:nvPicPr>
        <p:blipFill>
          <a:blip r:embed="rId1"/>
          <a:stretch>
            <a:fillRect/>
          </a:stretch>
        </p:blipFill>
        <p:spPr>
          <a:xfrm>
            <a:off x="1433017" y="4630110"/>
            <a:ext cx="2438095" cy="1504762"/>
          </a:xfrm>
          <a:prstGeom prst="rect">
            <a:avLst/>
          </a:prstGeom>
        </p:spPr>
      </p:pic>
      <p:pic>
        <p:nvPicPr>
          <p:cNvPr id="10" name="图片 9"/>
          <p:cNvPicPr>
            <a:picLocks noChangeAspect="1"/>
          </p:cNvPicPr>
          <p:nvPr/>
        </p:nvPicPr>
        <p:blipFill>
          <a:blip r:embed="rId2"/>
          <a:stretch>
            <a:fillRect/>
          </a:stretch>
        </p:blipFill>
        <p:spPr>
          <a:xfrm>
            <a:off x="4876952" y="4713238"/>
            <a:ext cx="5980952" cy="1571429"/>
          </a:xfrm>
          <a:prstGeom prst="rect">
            <a:avLst/>
          </a:prstGeom>
        </p:spPr>
      </p:pic>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62526" y="176378"/>
            <a:ext cx="7150695" cy="786149"/>
          </a:xfrm>
        </p:spPr>
        <p:txBody>
          <a:bodyPr>
            <a:normAutofit/>
          </a:bodyPr>
          <a:lstStyle/>
          <a:p>
            <a:pPr>
              <a:lnSpc>
                <a:spcPct val="150000"/>
              </a:lnSpc>
            </a:pPr>
            <a:r>
              <a:rPr kumimoji="1" lang="en-US" altLang="zh-CN" b="0" dirty="0">
                <a:sym typeface="+mn-ea"/>
              </a:rPr>
              <a:t>4.2.3</a:t>
            </a:r>
            <a:r>
              <a:rPr kumimoji="1" lang="zh-CN" altLang="en-US" b="0" dirty="0">
                <a:sym typeface="+mn-ea"/>
              </a:rPr>
              <a:t>、</a:t>
            </a:r>
            <a:r>
              <a:rPr kumimoji="1" lang="en-US" altLang="zh-CN" b="0" dirty="0" err="1">
                <a:sym typeface="+mn-ea"/>
              </a:rPr>
              <a:t>sklearn.linear_model</a:t>
            </a:r>
            <a:r>
              <a:rPr kumimoji="1" lang="en-US" altLang="zh-CN" b="0" dirty="0">
                <a:sym typeface="+mn-ea"/>
              </a:rPr>
              <a:t> API</a:t>
            </a:r>
            <a:r>
              <a:rPr kumimoji="1" lang="zh-CN" altLang="en-US" b="0" dirty="0">
                <a:sym typeface="+mn-ea"/>
              </a:rPr>
              <a:t>参数介绍</a:t>
            </a:r>
            <a:endParaRPr kumimoji="1" lang="zh-CN" altLang="en-US" b="0" dirty="0">
              <a:sym typeface="+mn-ea"/>
            </a:endParaRPr>
          </a:p>
        </p:txBody>
      </p:sp>
      <p:sp>
        <p:nvSpPr>
          <p:cNvPr id="3" name="文本占位符 2"/>
          <p:cNvSpPr>
            <a:spLocks noGrp="1"/>
          </p:cNvSpPr>
          <p:nvPr>
            <p:ph type="body" idx="1"/>
          </p:nvPr>
        </p:nvSpPr>
        <p:spPr>
          <a:xfrm>
            <a:off x="5328458" y="1155033"/>
            <a:ext cx="5802284" cy="4686147"/>
          </a:xfrm>
        </p:spPr>
        <p:txBody>
          <a:bodyPr>
            <a:normAutofit/>
          </a:bodyPr>
          <a:lstStyle/>
          <a:p>
            <a:pPr>
              <a:lnSpc>
                <a:spcPct val="150000"/>
              </a:lnSpc>
            </a:pPr>
            <a:r>
              <a:rPr lang="en-US" altLang="zh-CN" sz="1800" dirty="0">
                <a:solidFill>
                  <a:srgbClr val="0000FF"/>
                </a:solidFill>
              </a:rPr>
              <a:t>penalty</a:t>
            </a:r>
            <a:r>
              <a:rPr lang="zh-CN" altLang="en-US" sz="1800" dirty="0"/>
              <a:t>：惩罚项，可选</a:t>
            </a:r>
            <a:r>
              <a:rPr lang="en-US" altLang="zh-CN" sz="1800" dirty="0" err="1"/>
              <a:t>L1</a:t>
            </a:r>
            <a:r>
              <a:rPr lang="en-US" altLang="zh-CN" sz="1800" dirty="0"/>
              <a:t>/</a:t>
            </a:r>
            <a:r>
              <a:rPr lang="en-US" altLang="zh-CN" sz="1800" dirty="0" err="1"/>
              <a:t>L2</a:t>
            </a:r>
            <a:r>
              <a:rPr lang="zh-CN" altLang="en-US" sz="1800" dirty="0"/>
              <a:t>，一般我们选择</a:t>
            </a:r>
            <a:r>
              <a:rPr lang="en-US" altLang="zh-CN" sz="1800" dirty="0" err="1"/>
              <a:t>l2</a:t>
            </a:r>
            <a:r>
              <a:rPr lang="zh-CN" altLang="en-US" sz="1800" dirty="0"/>
              <a:t>就可以了，如果无效再考虑</a:t>
            </a:r>
            <a:r>
              <a:rPr lang="en-US" altLang="zh-CN" sz="1800" dirty="0" err="1"/>
              <a:t>L1</a:t>
            </a:r>
            <a:r>
              <a:rPr lang="zh-CN" altLang="en-US" sz="1800" dirty="0"/>
              <a:t>正则化，另外，如果模型参数非常多，我们希望一些不重要的特征系数归零，从而让模型系数稀疏化的话，可以使用</a:t>
            </a:r>
            <a:r>
              <a:rPr lang="en-US" altLang="zh-CN" sz="1800" dirty="0" err="1"/>
              <a:t>L1</a:t>
            </a:r>
            <a:r>
              <a:rPr lang="zh-CN" altLang="en-US" sz="1800" dirty="0"/>
              <a:t>正则化。</a:t>
            </a:r>
            <a:endParaRPr lang="zh-CN" altLang="en-US" sz="1800" dirty="0"/>
          </a:p>
          <a:p>
            <a:pPr>
              <a:lnSpc>
                <a:spcPct val="150000"/>
              </a:lnSpc>
            </a:pPr>
            <a:r>
              <a:rPr lang="zh-CN" altLang="en-US" sz="1800" dirty="0"/>
              <a:t>如果选择</a:t>
            </a:r>
            <a:r>
              <a:rPr lang="en-US" altLang="zh-CN" sz="1800" dirty="0" err="1"/>
              <a:t>L2</a:t>
            </a:r>
            <a:r>
              <a:rPr lang="zh-CN" altLang="en-US" sz="1800" dirty="0"/>
              <a:t>正则，那么参数</a:t>
            </a:r>
            <a:r>
              <a:rPr lang="en-US" altLang="zh-CN" sz="1800" dirty="0">
                <a:solidFill>
                  <a:srgbClr val="0000FF"/>
                </a:solidFill>
              </a:rPr>
              <a:t>solver</a:t>
            </a:r>
            <a:r>
              <a:rPr lang="zh-CN" altLang="en-US" sz="1800" dirty="0"/>
              <a:t>可选</a:t>
            </a:r>
            <a:r>
              <a:rPr lang="en-US" altLang="zh-CN" sz="1800" dirty="0">
                <a:solidFill>
                  <a:srgbClr val="0000FF"/>
                </a:solidFill>
              </a:rPr>
              <a:t>newton-cg</a:t>
            </a:r>
            <a:r>
              <a:rPr lang="zh-CN" altLang="en-US" sz="1800" dirty="0"/>
              <a:t>、</a:t>
            </a:r>
            <a:r>
              <a:rPr lang="en-US" altLang="zh-CN" sz="1800" dirty="0" err="1">
                <a:solidFill>
                  <a:srgbClr val="0000FF"/>
                </a:solidFill>
              </a:rPr>
              <a:t>lbfgs</a:t>
            </a:r>
            <a:r>
              <a:rPr lang="zh-CN" altLang="en-US" sz="1800" dirty="0"/>
              <a:t>、</a:t>
            </a:r>
            <a:r>
              <a:rPr lang="en-US" altLang="zh-CN" sz="1800" dirty="0" err="1">
                <a:solidFill>
                  <a:srgbClr val="0000FF"/>
                </a:solidFill>
              </a:rPr>
              <a:t>liblinear</a:t>
            </a:r>
            <a:r>
              <a:rPr lang="zh-CN" altLang="en-US" sz="1800" dirty="0"/>
              <a:t>、</a:t>
            </a:r>
            <a:r>
              <a:rPr lang="en-US" altLang="zh-CN" sz="1800" dirty="0">
                <a:solidFill>
                  <a:srgbClr val="0000FF"/>
                </a:solidFill>
              </a:rPr>
              <a:t>sag</a:t>
            </a:r>
            <a:r>
              <a:rPr lang="zh-CN" altLang="en-US" sz="1800" dirty="0"/>
              <a:t>；</a:t>
            </a:r>
            <a:endParaRPr lang="en-US" altLang="zh-CN" sz="1800" dirty="0"/>
          </a:p>
          <a:p>
            <a:pPr>
              <a:lnSpc>
                <a:spcPct val="150000"/>
              </a:lnSpc>
            </a:pPr>
            <a:r>
              <a:rPr lang="zh-CN" altLang="en-US" sz="1800" dirty="0"/>
              <a:t>如果选择</a:t>
            </a:r>
            <a:r>
              <a:rPr lang="en-US" altLang="zh-CN" sz="1800" dirty="0" err="1"/>
              <a:t>L1</a:t>
            </a:r>
            <a:r>
              <a:rPr lang="zh-CN" altLang="en-US" sz="1800" dirty="0"/>
              <a:t>正则，那么参数</a:t>
            </a:r>
            <a:r>
              <a:rPr lang="en-US" altLang="zh-CN" sz="1800" dirty="0">
                <a:solidFill>
                  <a:srgbClr val="0000FF"/>
                </a:solidFill>
              </a:rPr>
              <a:t>solver</a:t>
            </a:r>
            <a:r>
              <a:rPr lang="zh-CN" altLang="en-US" sz="1800" dirty="0"/>
              <a:t>只能</a:t>
            </a:r>
            <a:r>
              <a:rPr lang="en-US" altLang="zh-CN" sz="1800" dirty="0" err="1">
                <a:solidFill>
                  <a:srgbClr val="0000FF"/>
                </a:solidFill>
              </a:rPr>
              <a:t>liblinear</a:t>
            </a:r>
            <a:r>
              <a:rPr lang="zh-CN" altLang="en-US" sz="1800" dirty="0"/>
              <a:t>，因为</a:t>
            </a:r>
            <a:r>
              <a:rPr lang="en-US" altLang="zh-CN" sz="1800" dirty="0" err="1"/>
              <a:t>L1</a:t>
            </a:r>
            <a:r>
              <a:rPr lang="zh-CN" altLang="en-US" sz="1800" dirty="0"/>
              <a:t>正则不是连续可导的，而</a:t>
            </a:r>
            <a:r>
              <a:rPr lang="en-US" altLang="zh-CN" sz="1800" dirty="0"/>
              <a:t>newton-cg</a:t>
            </a:r>
            <a:r>
              <a:rPr lang="zh-CN" altLang="en-US" sz="1800" dirty="0"/>
              <a:t>、</a:t>
            </a:r>
            <a:r>
              <a:rPr lang="en-US" altLang="zh-CN" sz="1800" dirty="0" err="1"/>
              <a:t>lbfgs</a:t>
            </a:r>
            <a:r>
              <a:rPr lang="zh-CN" altLang="en-US" sz="1800" dirty="0"/>
              <a:t>、</a:t>
            </a:r>
            <a:r>
              <a:rPr lang="en-US" altLang="zh-CN" sz="1800" dirty="0" err="1"/>
              <a:t>liblinear</a:t>
            </a:r>
            <a:r>
              <a:rPr lang="zh-CN" altLang="en-US" sz="1800" dirty="0"/>
              <a:t>、</a:t>
            </a:r>
            <a:r>
              <a:rPr lang="en-US" altLang="zh-CN" sz="1800" dirty="0"/>
              <a:t>sag </a:t>
            </a:r>
            <a:r>
              <a:rPr lang="zh-CN" altLang="en-US" sz="1800" dirty="0"/>
              <a:t>这三种算法都要求损失函数一阶或二阶可导，而‘</a:t>
            </a:r>
            <a:r>
              <a:rPr lang="en-US" altLang="zh-CN" sz="1800" dirty="0" err="1"/>
              <a:t>liblinear</a:t>
            </a:r>
            <a:r>
              <a:rPr lang="en-US" altLang="zh-CN" sz="1800" dirty="0"/>
              <a:t>’</a:t>
            </a:r>
            <a:r>
              <a:rPr lang="zh-CN" altLang="en-US" sz="1800" dirty="0"/>
              <a:t>没有这个依赖。</a:t>
            </a:r>
            <a:endParaRPr lang="zh-CN" altLang="en-US" sz="1800" dirty="0"/>
          </a:p>
          <a:p>
            <a:pPr>
              <a:lnSpc>
                <a:spcPct val="150000"/>
              </a:lnSpc>
            </a:pPr>
            <a:endParaRPr lang="zh-CN" altLang="en-US" sz="1800" dirty="0"/>
          </a:p>
        </p:txBody>
      </p:sp>
      <p:pic>
        <p:nvPicPr>
          <p:cNvPr id="6" name="图片 5"/>
          <p:cNvPicPr>
            <a:picLocks noChangeAspect="1"/>
          </p:cNvPicPr>
          <p:nvPr/>
        </p:nvPicPr>
        <p:blipFill rotWithShape="1">
          <a:blip r:embed="rId1"/>
          <a:srcRect l="16209"/>
          <a:stretch>
            <a:fillRect/>
          </a:stretch>
        </p:blipFill>
        <p:spPr>
          <a:xfrm>
            <a:off x="575790" y="1478097"/>
            <a:ext cx="3962083" cy="3085151"/>
          </a:xfrm>
          <a:prstGeom prst="rect">
            <a:avLst/>
          </a:prstGeom>
        </p:spPr>
      </p:pic>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62526" y="176378"/>
            <a:ext cx="7150695" cy="786149"/>
          </a:xfrm>
        </p:spPr>
        <p:txBody>
          <a:bodyPr>
            <a:normAutofit/>
          </a:bodyPr>
          <a:lstStyle/>
          <a:p>
            <a:pPr>
              <a:lnSpc>
                <a:spcPct val="150000"/>
              </a:lnSpc>
            </a:pPr>
            <a:r>
              <a:rPr kumimoji="1" lang="en-US" altLang="zh-CN" b="0" dirty="0">
                <a:sym typeface="+mn-ea"/>
              </a:rPr>
              <a:t>4.2.3</a:t>
            </a:r>
            <a:r>
              <a:rPr kumimoji="1" lang="zh-CN" altLang="en-US" b="0" dirty="0">
                <a:sym typeface="+mn-ea"/>
              </a:rPr>
              <a:t>、</a:t>
            </a:r>
            <a:r>
              <a:rPr kumimoji="1" lang="en-US" altLang="zh-CN" b="0" dirty="0" err="1">
                <a:sym typeface="+mn-ea"/>
              </a:rPr>
              <a:t>sklearn.linear_model</a:t>
            </a:r>
            <a:r>
              <a:rPr kumimoji="1" lang="en-US" altLang="zh-CN" b="0" dirty="0">
                <a:sym typeface="+mn-ea"/>
              </a:rPr>
              <a:t> API</a:t>
            </a:r>
            <a:r>
              <a:rPr kumimoji="1" lang="zh-CN" altLang="en-US" b="0" dirty="0">
                <a:sym typeface="+mn-ea"/>
              </a:rPr>
              <a:t>参数介绍</a:t>
            </a:r>
            <a:endParaRPr kumimoji="1" lang="zh-CN" altLang="en-US" b="0" dirty="0">
              <a:sym typeface="+mn-ea"/>
            </a:endParaRPr>
          </a:p>
        </p:txBody>
      </p:sp>
      <p:sp>
        <p:nvSpPr>
          <p:cNvPr id="3" name="文本占位符 2"/>
          <p:cNvSpPr>
            <a:spLocks noGrp="1"/>
          </p:cNvSpPr>
          <p:nvPr>
            <p:ph type="body" idx="1"/>
          </p:nvPr>
        </p:nvSpPr>
        <p:spPr>
          <a:xfrm>
            <a:off x="4887884" y="1155033"/>
            <a:ext cx="6658494" cy="5420334"/>
          </a:xfrm>
        </p:spPr>
        <p:txBody>
          <a:bodyPr>
            <a:normAutofit lnSpcReduction="10000"/>
          </a:bodyPr>
          <a:lstStyle/>
          <a:p>
            <a:pPr>
              <a:lnSpc>
                <a:spcPct val="150000"/>
              </a:lnSpc>
            </a:pPr>
            <a:r>
              <a:rPr lang="en-US" altLang="zh-CN" sz="1800" dirty="0">
                <a:solidFill>
                  <a:srgbClr val="0000FF"/>
                </a:solidFill>
              </a:rPr>
              <a:t>tol</a:t>
            </a:r>
            <a:r>
              <a:rPr lang="en-US" altLang="zh-CN" sz="1800" dirty="0"/>
              <a:t>:</a:t>
            </a:r>
            <a:r>
              <a:rPr lang="zh-CN" altLang="en-US" sz="1800" dirty="0"/>
              <a:t>这是迭代停止的条件，损失小于等于这个值的时候，跌代停止。 </a:t>
            </a:r>
            <a:r>
              <a:rPr lang="en-US" altLang="zh-CN" sz="1800" dirty="0"/>
              <a:t>C:</a:t>
            </a:r>
            <a:r>
              <a:rPr lang="zh-CN" altLang="en-US" sz="1800" dirty="0"/>
              <a:t>正则化系数</a:t>
            </a:r>
            <a:r>
              <a:rPr lang="en-US" altLang="zh-CN" sz="1800" dirty="0"/>
              <a:t>λ</a:t>
            </a:r>
            <a:r>
              <a:rPr lang="zh-CN" altLang="en-US" sz="1800" dirty="0"/>
              <a:t>的倒数，越小表示正则化惩罚力度越大。 </a:t>
            </a:r>
            <a:r>
              <a:rPr lang="en-US" altLang="zh-CN" sz="1800" dirty="0" err="1"/>
              <a:t>fit_intercept</a:t>
            </a:r>
            <a:r>
              <a:rPr lang="en-US" altLang="zh-CN" sz="1800" dirty="0"/>
              <a:t>:</a:t>
            </a:r>
            <a:r>
              <a:rPr lang="zh-CN" altLang="en-US" sz="1800" dirty="0"/>
              <a:t>是否存在截距值，即</a:t>
            </a:r>
            <a:r>
              <a:rPr lang="en-US" altLang="zh-CN" sz="1800" dirty="0"/>
              <a:t>b</a:t>
            </a:r>
            <a:r>
              <a:rPr lang="zh-CN" altLang="en-US" sz="1800" dirty="0"/>
              <a:t>。</a:t>
            </a:r>
            <a:endParaRPr lang="zh-CN" altLang="en-US" sz="1800" dirty="0"/>
          </a:p>
          <a:p>
            <a:pPr>
              <a:lnSpc>
                <a:spcPct val="150000"/>
              </a:lnSpc>
            </a:pPr>
            <a:r>
              <a:rPr lang="en-US" altLang="zh-CN" sz="1800" dirty="0" err="1">
                <a:solidFill>
                  <a:srgbClr val="0000FF"/>
                </a:solidFill>
              </a:rPr>
              <a:t>class_weight</a:t>
            </a:r>
            <a:r>
              <a:rPr lang="en-US" altLang="zh-CN" sz="1800" dirty="0"/>
              <a:t>: </a:t>
            </a:r>
            <a:r>
              <a:rPr lang="zh-CN" altLang="en-US" sz="1800" dirty="0"/>
              <a:t>类别的权重，样本类别不平衡时使用，设置</a:t>
            </a:r>
            <a:r>
              <a:rPr lang="en-US" altLang="zh-CN" sz="1800" dirty="0"/>
              <a:t>balanced</a:t>
            </a:r>
            <a:r>
              <a:rPr lang="zh-CN" altLang="en-US" sz="1800" dirty="0"/>
              <a:t>会自动调整权重。。我们也可以手动输入权重，对于二分类问题，我们可以定义</a:t>
            </a:r>
            <a:r>
              <a:rPr lang="en-US" altLang="zh-CN" sz="1800" dirty="0" err="1"/>
              <a:t>class_weight</a:t>
            </a:r>
            <a:r>
              <a:rPr lang="en-US" altLang="zh-CN" sz="1800" dirty="0"/>
              <a:t> = {0:0.9,1:0.1},</a:t>
            </a:r>
            <a:r>
              <a:rPr lang="zh-CN" altLang="en-US" sz="1800" dirty="0"/>
              <a:t>这样类别</a:t>
            </a:r>
            <a:r>
              <a:rPr lang="en-US" altLang="zh-CN" sz="1800" dirty="0"/>
              <a:t>0</a:t>
            </a:r>
            <a:r>
              <a:rPr lang="zh-CN" altLang="en-US" sz="1800" dirty="0"/>
              <a:t>的权重就是</a:t>
            </a:r>
            <a:r>
              <a:rPr lang="en-US" altLang="zh-CN" sz="1800" dirty="0"/>
              <a:t>0.9</a:t>
            </a:r>
            <a:r>
              <a:rPr lang="zh-CN" altLang="en-US" sz="1800" dirty="0"/>
              <a:t>，类别</a:t>
            </a:r>
            <a:r>
              <a:rPr lang="en-US" altLang="zh-CN" sz="1800" dirty="0"/>
              <a:t>1</a:t>
            </a:r>
            <a:r>
              <a:rPr lang="zh-CN" altLang="en-US" sz="1800" dirty="0"/>
              <a:t>的权重就是</a:t>
            </a:r>
            <a:r>
              <a:rPr lang="en-US" altLang="zh-CN" sz="1800" dirty="0"/>
              <a:t>0.1</a:t>
            </a:r>
            <a:r>
              <a:rPr lang="zh-CN" altLang="en-US" sz="1800" dirty="0"/>
              <a:t>。</a:t>
            </a:r>
            <a:endParaRPr lang="zh-CN" altLang="en-US" sz="1800" dirty="0"/>
          </a:p>
          <a:p>
            <a:pPr>
              <a:lnSpc>
                <a:spcPct val="150000"/>
              </a:lnSpc>
            </a:pPr>
            <a:r>
              <a:rPr lang="en-US" altLang="zh-CN" sz="1800" dirty="0" err="1">
                <a:solidFill>
                  <a:srgbClr val="0000FF"/>
                </a:solidFill>
              </a:rPr>
              <a:t>random_state</a:t>
            </a:r>
            <a:r>
              <a:rPr lang="zh-CN" altLang="en-US" sz="1800" dirty="0"/>
              <a:t>：随机种子，设置固定的数，保证程序每一次运行都得到相同的随机数从而得到相同的 运行结果。</a:t>
            </a:r>
            <a:endParaRPr lang="zh-CN" altLang="en-US" sz="1800" dirty="0"/>
          </a:p>
          <a:p>
            <a:pPr>
              <a:lnSpc>
                <a:spcPct val="150000"/>
              </a:lnSpc>
            </a:pPr>
            <a:r>
              <a:rPr lang="en-US" altLang="zh-CN" sz="1800" dirty="0">
                <a:solidFill>
                  <a:srgbClr val="0000FF"/>
                </a:solidFill>
              </a:rPr>
              <a:t>Solver</a:t>
            </a:r>
            <a:r>
              <a:rPr lang="zh-CN" altLang="en-US" sz="1800" dirty="0"/>
              <a:t>：</a:t>
            </a:r>
            <a:r>
              <a:rPr lang="en-US" altLang="zh-CN" sz="1800" dirty="0"/>
              <a:t>4</a:t>
            </a:r>
            <a:r>
              <a:rPr lang="zh-CN" altLang="en-US" sz="1800" dirty="0"/>
              <a:t>种算法可选：（</a:t>
            </a:r>
            <a:r>
              <a:rPr lang="en-US" altLang="zh-CN" sz="1800" dirty="0"/>
              <a:t>a</a:t>
            </a:r>
            <a:r>
              <a:rPr lang="zh-CN" altLang="en-US" sz="1800" dirty="0"/>
              <a:t>）</a:t>
            </a:r>
            <a:r>
              <a:rPr lang="en-US" altLang="zh-CN" sz="1800" dirty="0" err="1"/>
              <a:t>liblinear</a:t>
            </a:r>
            <a:r>
              <a:rPr lang="zh-CN" altLang="en-US" sz="1800" dirty="0"/>
              <a:t>：坐标下降法来迭代优化损失函数；（</a:t>
            </a:r>
            <a:r>
              <a:rPr lang="en-US" altLang="zh-CN" sz="1800" dirty="0"/>
              <a:t>b</a:t>
            </a:r>
            <a:r>
              <a:rPr lang="zh-CN" altLang="en-US" sz="1800" dirty="0"/>
              <a:t>）</a:t>
            </a:r>
            <a:r>
              <a:rPr lang="en-US" altLang="zh-CN" sz="1800" dirty="0" err="1"/>
              <a:t>lbfgs</a:t>
            </a:r>
            <a:r>
              <a:rPr lang="zh-CN" altLang="en-US" sz="1800" dirty="0"/>
              <a:t>：拟牛顿法来迭代优化损失函数；（</a:t>
            </a:r>
            <a:r>
              <a:rPr lang="en-US" altLang="zh-CN" sz="1800" dirty="0"/>
              <a:t>c</a:t>
            </a:r>
            <a:r>
              <a:rPr lang="zh-CN" altLang="en-US" sz="1800" dirty="0"/>
              <a:t>）</a:t>
            </a:r>
            <a:r>
              <a:rPr lang="en-US" altLang="zh-CN" sz="1800" dirty="0"/>
              <a:t>newton-cg</a:t>
            </a:r>
            <a:r>
              <a:rPr lang="zh-CN" altLang="en-US" sz="1800" dirty="0"/>
              <a:t>：牛顿法来迭代优化损失函数；（</a:t>
            </a:r>
            <a:r>
              <a:rPr lang="en-US" altLang="zh-CN" sz="1800" dirty="0"/>
              <a:t>d</a:t>
            </a:r>
            <a:r>
              <a:rPr lang="zh-CN" altLang="en-US" sz="1800" dirty="0"/>
              <a:t>）</a:t>
            </a:r>
            <a:r>
              <a:rPr lang="en-US" altLang="zh-CN" sz="1800" dirty="0"/>
              <a:t>sag</a:t>
            </a:r>
            <a:r>
              <a:rPr lang="zh-CN" altLang="en-US" sz="1800" dirty="0"/>
              <a:t>：随机梯度下降法迭代优化损失函数。</a:t>
            </a:r>
            <a:endParaRPr lang="zh-CN" altLang="en-US" sz="1800" dirty="0"/>
          </a:p>
          <a:p>
            <a:pPr>
              <a:lnSpc>
                <a:spcPct val="150000"/>
              </a:lnSpc>
            </a:pPr>
            <a:endParaRPr lang="zh-CN" altLang="en-US" sz="1800" dirty="0"/>
          </a:p>
        </p:txBody>
      </p:sp>
      <p:pic>
        <p:nvPicPr>
          <p:cNvPr id="6" name="图片 5"/>
          <p:cNvPicPr>
            <a:picLocks noChangeAspect="1"/>
          </p:cNvPicPr>
          <p:nvPr/>
        </p:nvPicPr>
        <p:blipFill rotWithShape="1">
          <a:blip r:embed="rId1"/>
          <a:srcRect l="16209"/>
          <a:stretch>
            <a:fillRect/>
          </a:stretch>
        </p:blipFill>
        <p:spPr>
          <a:xfrm>
            <a:off x="575790" y="1478097"/>
            <a:ext cx="3962083" cy="3085151"/>
          </a:xfrm>
          <a:prstGeom prst="rect">
            <a:avLst/>
          </a:prstGeom>
        </p:spPr>
      </p:pic>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标题 1"/>
          <p:cNvSpPr txBox="1">
            <a:spLocks noGrp="1"/>
          </p:cNvSpPr>
          <p:nvPr>
            <p:ph type="title"/>
          </p:nvPr>
        </p:nvSpPr>
        <p:spPr>
          <a:prstGeom prst="rect">
            <a:avLst/>
          </a:prstGeom>
        </p:spPr>
        <p:txBody>
          <a:bodyPr/>
          <a:lstStyle/>
          <a:p>
            <a:pPr hangingPunct="0"/>
            <a:r>
              <a:rPr kumimoji="1" lang="zh-CN" altLang="en-US" sz="4400" b="1" dirty="0">
                <a:solidFill>
                  <a:schemeClr val="bg1"/>
                </a:solidFill>
                <a:latin typeface="方正兰亭刊黑_GBK" panose="02010600030101010101" pitchFamily="2" charset="-122"/>
                <a:ea typeface="方正兰亭刊黑_GBK" panose="02010600030101010101" pitchFamily="2" charset="-122"/>
                <a:cs typeface="Calibri" panose="020F0502020204030204"/>
                <a:sym typeface="Calibri" panose="020F0502020204030204"/>
              </a:rPr>
              <a:t>第四章 </a:t>
            </a:r>
            <a:r>
              <a:rPr kumimoji="1" lang="zh-CN" altLang="en-US" dirty="0">
                <a:latin typeface="方正兰亭刊黑_GBK" panose="02010600030101010101" pitchFamily="2" charset="-122"/>
                <a:ea typeface="方正兰亭刊黑_GBK" panose="02010600030101010101" pitchFamily="2" charset="-122"/>
                <a:cs typeface="Calibri" panose="020F0502020204030204"/>
                <a:sym typeface="Calibri" panose="020F0502020204030204"/>
              </a:rPr>
              <a:t>基于</a:t>
            </a:r>
            <a:r>
              <a:rPr kumimoji="1" lang="en-US" altLang="zh-CN" dirty="0">
                <a:latin typeface="方正兰亭刊黑_GBK" panose="02010600030101010101" pitchFamily="2" charset="-122"/>
                <a:ea typeface="方正兰亭刊黑_GBK" panose="02010600030101010101" pitchFamily="2" charset="-122"/>
                <a:cs typeface="Calibri" panose="020F0502020204030204"/>
                <a:sym typeface="Calibri" panose="020F0502020204030204"/>
              </a:rPr>
              <a:t>CTR</a:t>
            </a:r>
            <a:r>
              <a:rPr kumimoji="1" lang="zh-CN" altLang="en-US" dirty="0">
                <a:latin typeface="方正兰亭刊黑_GBK" panose="02010600030101010101" pitchFamily="2" charset="-122"/>
                <a:ea typeface="方正兰亭刊黑_GBK" panose="02010600030101010101" pitchFamily="2" charset="-122"/>
                <a:cs typeface="Calibri" panose="020F0502020204030204"/>
                <a:sym typeface="Calibri" panose="020F0502020204030204"/>
              </a:rPr>
              <a:t>的个性化推荐算法</a:t>
            </a:r>
            <a:endParaRPr kumimoji="1" sz="4400" b="1" dirty="0">
              <a:solidFill>
                <a:schemeClr val="bg1"/>
              </a:solidFill>
              <a:latin typeface="方正兰亭刊黑_GBK" panose="02010600030101010101" pitchFamily="2" charset="-122"/>
              <a:ea typeface="方正兰亭刊黑_GBK" panose="02010600030101010101" pitchFamily="2" charset="-122"/>
              <a:cs typeface="Calibri" panose="020F0502020204030204"/>
              <a:sym typeface="Calibri" panose="020F0502020204030204"/>
            </a:endParaRP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62526" y="176378"/>
            <a:ext cx="7150695" cy="786149"/>
          </a:xfrm>
        </p:spPr>
        <p:txBody>
          <a:bodyPr>
            <a:normAutofit/>
          </a:bodyPr>
          <a:lstStyle/>
          <a:p>
            <a:pPr>
              <a:lnSpc>
                <a:spcPct val="150000"/>
              </a:lnSpc>
            </a:pPr>
            <a:r>
              <a:rPr kumimoji="1" lang="en-US" altLang="zh-CN" b="0" dirty="0">
                <a:sym typeface="+mn-ea"/>
              </a:rPr>
              <a:t>4.2.3</a:t>
            </a:r>
            <a:r>
              <a:rPr kumimoji="1" lang="zh-CN" altLang="en-US" b="0" dirty="0">
                <a:sym typeface="+mn-ea"/>
              </a:rPr>
              <a:t>、</a:t>
            </a:r>
            <a:r>
              <a:rPr kumimoji="1" lang="en-US" altLang="zh-CN" b="0" dirty="0" err="1">
                <a:sym typeface="+mn-ea"/>
              </a:rPr>
              <a:t>sklearn.linear_model</a:t>
            </a:r>
            <a:r>
              <a:rPr kumimoji="1" lang="en-US" altLang="zh-CN" b="0" dirty="0">
                <a:sym typeface="+mn-ea"/>
              </a:rPr>
              <a:t> API</a:t>
            </a:r>
            <a:r>
              <a:rPr kumimoji="1" lang="zh-CN" altLang="en-US" b="0" dirty="0">
                <a:sym typeface="+mn-ea"/>
              </a:rPr>
              <a:t>参数介绍</a:t>
            </a:r>
            <a:endParaRPr kumimoji="1" lang="zh-CN" altLang="en-US" b="0" dirty="0">
              <a:sym typeface="+mn-ea"/>
            </a:endParaRPr>
          </a:p>
        </p:txBody>
      </p:sp>
      <p:sp>
        <p:nvSpPr>
          <p:cNvPr id="3" name="文本占位符 2"/>
          <p:cNvSpPr>
            <a:spLocks noGrp="1"/>
          </p:cNvSpPr>
          <p:nvPr>
            <p:ph type="body" idx="1"/>
          </p:nvPr>
        </p:nvSpPr>
        <p:spPr>
          <a:xfrm>
            <a:off x="4887884" y="1155033"/>
            <a:ext cx="6658494" cy="5420334"/>
          </a:xfrm>
        </p:spPr>
        <p:txBody>
          <a:bodyPr>
            <a:normAutofit/>
          </a:bodyPr>
          <a:lstStyle/>
          <a:p>
            <a:pPr>
              <a:lnSpc>
                <a:spcPct val="150000"/>
              </a:lnSpc>
            </a:pPr>
            <a:r>
              <a:rPr lang="en-US" altLang="zh-CN" sz="1800" dirty="0" err="1">
                <a:solidFill>
                  <a:srgbClr val="0000FF"/>
                </a:solidFill>
              </a:rPr>
              <a:t>max_iter</a:t>
            </a:r>
            <a:r>
              <a:rPr lang="zh-CN" altLang="en-US" sz="1800" dirty="0"/>
              <a:t>：最大迭代次数。</a:t>
            </a:r>
            <a:endParaRPr lang="zh-CN" altLang="en-US" sz="1800" dirty="0"/>
          </a:p>
          <a:p>
            <a:pPr>
              <a:lnSpc>
                <a:spcPct val="150000"/>
              </a:lnSpc>
            </a:pPr>
            <a:r>
              <a:rPr lang="en-US" altLang="zh-CN" sz="1800" dirty="0" err="1">
                <a:solidFill>
                  <a:srgbClr val="0000FF"/>
                </a:solidFill>
              </a:rPr>
              <a:t>multi_class</a:t>
            </a:r>
            <a:r>
              <a:rPr lang="zh-CN" altLang="en-US" sz="1800" dirty="0"/>
              <a:t>：可选参数 为</a:t>
            </a:r>
            <a:r>
              <a:rPr lang="en-US" altLang="zh-CN" sz="1800" dirty="0" err="1"/>
              <a:t>ovr</a:t>
            </a:r>
            <a:r>
              <a:rPr lang="zh-CN" altLang="en-US" sz="1800" dirty="0"/>
              <a:t>和</a:t>
            </a:r>
            <a:r>
              <a:rPr lang="en-US" altLang="zh-CN" sz="1800" dirty="0"/>
              <a:t>multinomial</a:t>
            </a:r>
            <a:r>
              <a:rPr lang="zh-CN" altLang="en-US" sz="1800" dirty="0"/>
              <a:t>，决定了分类的方式，二分类的话两者没有区别，多分类问题，选择</a:t>
            </a:r>
            <a:r>
              <a:rPr lang="en-US" altLang="zh-CN" sz="1800" dirty="0"/>
              <a:t>multinomial</a:t>
            </a:r>
            <a:r>
              <a:rPr lang="zh-CN" altLang="en-US" sz="1800" dirty="0"/>
              <a:t>会得到更高的分类精度，但是速度慢一点。</a:t>
            </a:r>
            <a:endParaRPr lang="zh-CN" altLang="en-US" sz="1800" dirty="0"/>
          </a:p>
          <a:p>
            <a:pPr>
              <a:lnSpc>
                <a:spcPct val="150000"/>
              </a:lnSpc>
            </a:pPr>
            <a:r>
              <a:rPr lang="en-US" altLang="zh-CN" sz="1800" dirty="0">
                <a:solidFill>
                  <a:srgbClr val="0000FF"/>
                </a:solidFill>
              </a:rPr>
              <a:t>Verbose</a:t>
            </a:r>
            <a:r>
              <a:rPr lang="zh-CN" altLang="en-US" sz="1800" dirty="0"/>
              <a:t>：输出日志，设置为</a:t>
            </a:r>
            <a:r>
              <a:rPr lang="en-US" altLang="zh-CN" sz="1800" dirty="0"/>
              <a:t>1</a:t>
            </a:r>
            <a:r>
              <a:rPr lang="zh-CN" altLang="en-US" sz="1800" dirty="0"/>
              <a:t>，会输出训练过程的一些结果。</a:t>
            </a:r>
            <a:endParaRPr lang="zh-CN" altLang="en-US" sz="1800" dirty="0"/>
          </a:p>
          <a:p>
            <a:pPr>
              <a:lnSpc>
                <a:spcPct val="150000"/>
              </a:lnSpc>
            </a:pPr>
            <a:r>
              <a:rPr lang="en-US" altLang="zh-CN" sz="1800" dirty="0" err="1">
                <a:solidFill>
                  <a:srgbClr val="0000FF"/>
                </a:solidFill>
              </a:rPr>
              <a:t>warm_start</a:t>
            </a:r>
            <a:r>
              <a:rPr lang="en-US" altLang="zh-CN" sz="1800" dirty="0"/>
              <a:t>: </a:t>
            </a:r>
            <a:r>
              <a:rPr lang="zh-CN" altLang="en-US" sz="1800" dirty="0"/>
              <a:t>热启动参数，如果设置为</a:t>
            </a:r>
            <a:r>
              <a:rPr lang="en-US" altLang="zh-CN" sz="1800" dirty="0"/>
              <a:t>True,</a:t>
            </a:r>
            <a:r>
              <a:rPr lang="zh-CN" altLang="en-US" sz="1800" dirty="0"/>
              <a:t>则下一次训练是以追加树的形式进行。</a:t>
            </a:r>
            <a:endParaRPr lang="zh-CN" altLang="en-US" sz="1800" dirty="0"/>
          </a:p>
          <a:p>
            <a:pPr>
              <a:lnSpc>
                <a:spcPct val="150000"/>
              </a:lnSpc>
            </a:pPr>
            <a:r>
              <a:rPr lang="en-US" altLang="zh-CN" sz="1800" dirty="0" err="1">
                <a:solidFill>
                  <a:srgbClr val="0000FF"/>
                </a:solidFill>
              </a:rPr>
              <a:t>n_jobs</a:t>
            </a:r>
            <a:r>
              <a:rPr lang="en-US" altLang="zh-CN" sz="1800" dirty="0"/>
              <a:t>: </a:t>
            </a:r>
            <a:r>
              <a:rPr lang="zh-CN" altLang="en-US" sz="1800" dirty="0"/>
              <a:t>并行数，设置为</a:t>
            </a:r>
            <a:r>
              <a:rPr lang="en-US" altLang="zh-CN" sz="1800" dirty="0"/>
              <a:t>1</a:t>
            </a:r>
            <a:r>
              <a:rPr lang="zh-CN" altLang="en-US" sz="1800" dirty="0"/>
              <a:t>，用</a:t>
            </a:r>
            <a:r>
              <a:rPr lang="en-US" altLang="zh-CN" sz="1800" dirty="0"/>
              <a:t>1</a:t>
            </a:r>
            <a:r>
              <a:rPr lang="zh-CN" altLang="en-US" sz="1800" dirty="0"/>
              <a:t>个</a:t>
            </a:r>
            <a:r>
              <a:rPr lang="en-US" altLang="zh-CN" sz="1800" dirty="0" err="1"/>
              <a:t>cpu</a:t>
            </a:r>
            <a:r>
              <a:rPr lang="zh-CN" altLang="en-US" sz="1800" dirty="0"/>
              <a:t>运行，设置</a:t>
            </a:r>
            <a:r>
              <a:rPr lang="en-US" altLang="zh-CN" sz="1800" dirty="0"/>
              <a:t>-1</a:t>
            </a:r>
            <a:r>
              <a:rPr lang="zh-CN" altLang="en-US" sz="1800" dirty="0"/>
              <a:t>，用你电脑的所有</a:t>
            </a:r>
            <a:r>
              <a:rPr lang="en-US" altLang="zh-CN" sz="1800" dirty="0" err="1"/>
              <a:t>cpu</a:t>
            </a:r>
            <a:r>
              <a:rPr lang="zh-CN" altLang="en-US" sz="1800" dirty="0"/>
              <a:t>运行程序。</a:t>
            </a:r>
            <a:endParaRPr lang="zh-CN" altLang="en-US" sz="1800" dirty="0"/>
          </a:p>
          <a:p>
            <a:pPr>
              <a:lnSpc>
                <a:spcPct val="150000"/>
              </a:lnSpc>
            </a:pPr>
            <a:endParaRPr lang="zh-CN" altLang="en-US" sz="1800" dirty="0"/>
          </a:p>
        </p:txBody>
      </p:sp>
      <p:pic>
        <p:nvPicPr>
          <p:cNvPr id="6" name="图片 5"/>
          <p:cNvPicPr>
            <a:picLocks noChangeAspect="1"/>
          </p:cNvPicPr>
          <p:nvPr/>
        </p:nvPicPr>
        <p:blipFill rotWithShape="1">
          <a:blip r:embed="rId1"/>
          <a:srcRect l="16209"/>
          <a:stretch>
            <a:fillRect/>
          </a:stretch>
        </p:blipFill>
        <p:spPr>
          <a:xfrm>
            <a:off x="575790" y="1478097"/>
            <a:ext cx="3962083" cy="3085151"/>
          </a:xfrm>
          <a:prstGeom prst="rect">
            <a:avLst/>
          </a:prstGeom>
        </p:spPr>
      </p:pic>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62526" y="176378"/>
            <a:ext cx="7150695" cy="786149"/>
          </a:xfrm>
        </p:spPr>
        <p:txBody>
          <a:bodyPr>
            <a:normAutofit/>
          </a:bodyPr>
          <a:lstStyle/>
          <a:p>
            <a:pPr>
              <a:lnSpc>
                <a:spcPct val="150000"/>
              </a:lnSpc>
            </a:pPr>
            <a:r>
              <a:rPr kumimoji="1" lang="en-US" altLang="zh-CN" b="0" dirty="0">
                <a:sym typeface="+mn-ea"/>
              </a:rPr>
              <a:t>4.2.4</a:t>
            </a:r>
            <a:r>
              <a:rPr kumimoji="1" lang="zh-CN" altLang="en-US" b="0" dirty="0">
                <a:sym typeface="+mn-ea"/>
              </a:rPr>
              <a:t>、总结</a:t>
            </a:r>
            <a:endParaRPr kumimoji="1" lang="zh-CN" altLang="en-US" b="0" dirty="0">
              <a:sym typeface="+mn-ea"/>
            </a:endParaRPr>
          </a:p>
        </p:txBody>
      </p:sp>
      <p:sp>
        <p:nvSpPr>
          <p:cNvPr id="3" name="文本占位符 2"/>
          <p:cNvSpPr>
            <a:spLocks noGrp="1"/>
          </p:cNvSpPr>
          <p:nvPr>
            <p:ph type="body" idx="1"/>
          </p:nvPr>
        </p:nvSpPr>
        <p:spPr>
          <a:xfrm>
            <a:off x="532015" y="1155033"/>
            <a:ext cx="11014363" cy="4406182"/>
          </a:xfrm>
        </p:spPr>
        <p:txBody>
          <a:bodyPr>
            <a:normAutofit/>
          </a:bodyPr>
          <a:lstStyle/>
          <a:p>
            <a:pPr>
              <a:lnSpc>
                <a:spcPct val="150000"/>
              </a:lnSpc>
            </a:pPr>
            <a:r>
              <a:rPr lang="en-US" altLang="zh-CN" sz="1800" dirty="0"/>
              <a:t>LR</a:t>
            </a:r>
            <a:r>
              <a:rPr lang="zh-CN" altLang="en-US" sz="1800" dirty="0"/>
              <a:t>模型的学习能力非常有限，但是可以在离线阶段通过特征工程来弥补该模型在特征提取、特征组合能力上的缺失，训练完成的模型可以直接用于线上测试，但是特征工程会耗费大量人力而且不够智能。</a:t>
            </a:r>
            <a:endParaRPr lang="zh-CN" altLang="en-US" sz="1800" dirty="0"/>
          </a:p>
          <a:p>
            <a:pPr>
              <a:lnSpc>
                <a:spcPct val="150000"/>
              </a:lnSpc>
            </a:pPr>
            <a:r>
              <a:rPr lang="zh-CN" altLang="en-US" sz="1800" dirty="0"/>
              <a:t>为了自动地进行特征的组合，人们在逻辑回归的基础上设计了一个新的方法，就是</a:t>
            </a:r>
            <a:r>
              <a:rPr lang="en-US" altLang="zh-CN" sz="1800" dirty="0">
                <a:solidFill>
                  <a:srgbClr val="0000FF"/>
                </a:solidFill>
              </a:rPr>
              <a:t>FM</a:t>
            </a:r>
            <a:r>
              <a:rPr lang="zh-CN" altLang="en-US" sz="1800" dirty="0">
                <a:solidFill>
                  <a:srgbClr val="0000FF"/>
                </a:solidFill>
              </a:rPr>
              <a:t>算法（下一节）</a:t>
            </a:r>
            <a:r>
              <a:rPr lang="zh-CN" altLang="en-US" sz="1800" dirty="0"/>
              <a:t>；</a:t>
            </a:r>
            <a:endParaRPr lang="zh-CN" altLang="en-US" sz="1800" dirty="0"/>
          </a:p>
          <a:p>
            <a:pPr>
              <a:lnSpc>
                <a:spcPct val="150000"/>
              </a:lnSpc>
            </a:pPr>
            <a:r>
              <a:rPr lang="zh-CN" altLang="en-US" sz="1800" dirty="0"/>
              <a:t>重要经验：特征也分好坏，将好的有区分度的特征组合输入到模型训练将会得到更好的预测结果，于是</a:t>
            </a:r>
            <a:r>
              <a:rPr lang="en-US" altLang="zh-CN" sz="1800" dirty="0"/>
              <a:t>Facebook</a:t>
            </a:r>
            <a:r>
              <a:rPr lang="zh-CN" altLang="en-US" sz="1800" dirty="0"/>
              <a:t>在</a:t>
            </a:r>
            <a:r>
              <a:rPr lang="en-US" altLang="zh-CN" sz="1800" dirty="0"/>
              <a:t>2004</a:t>
            </a:r>
            <a:r>
              <a:rPr lang="zh-CN" altLang="en-US" sz="1800" dirty="0"/>
              <a:t>年提出了</a:t>
            </a:r>
            <a:r>
              <a:rPr lang="en-US" altLang="zh-CN" sz="1800" dirty="0" err="1">
                <a:solidFill>
                  <a:srgbClr val="0000FF"/>
                </a:solidFill>
              </a:rPr>
              <a:t>GBDT+LR</a:t>
            </a:r>
            <a:r>
              <a:rPr lang="zh-CN" altLang="en-US" sz="1800" dirty="0">
                <a:solidFill>
                  <a:srgbClr val="0000FF"/>
                </a:solidFill>
              </a:rPr>
              <a:t>模型</a:t>
            </a:r>
            <a:r>
              <a:rPr lang="zh-CN" altLang="en-US" sz="1800" dirty="0"/>
              <a:t>。</a:t>
            </a:r>
            <a:endParaRPr lang="zh-CN" altLang="en-US" sz="1800" dirty="0"/>
          </a:p>
          <a:p>
            <a:pPr>
              <a:lnSpc>
                <a:spcPct val="150000"/>
              </a:lnSpc>
            </a:pPr>
            <a:endParaRPr lang="zh-CN" altLang="en-US" sz="1800" dirty="0"/>
          </a:p>
        </p:txBody>
      </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课程目录</a:t>
            </a:r>
            <a:endParaRPr lang="zh-CN" altLang="en-US" dirty="0"/>
          </a:p>
        </p:txBody>
      </p:sp>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847898" y="1528907"/>
            <a:ext cx="10058400" cy="4232432"/>
          </a:xfrm>
          <a:prstGeom prst="rect">
            <a:avLst/>
          </a:prstGeom>
        </p:spPr>
      </p:pic>
      <p:sp>
        <p:nvSpPr>
          <p:cNvPr id="5" name="矩形 4"/>
          <p:cNvSpPr/>
          <p:nvPr/>
        </p:nvSpPr>
        <p:spPr>
          <a:xfrm>
            <a:off x="6608618" y="1379904"/>
            <a:ext cx="4630189" cy="1795557"/>
          </a:xfrm>
          <a:prstGeom prst="rect">
            <a:avLst/>
          </a:prstGeom>
          <a:noFill/>
          <a:ln w="25400" cap="flat">
            <a:solidFill>
              <a:srgbClr val="FF0000"/>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dirty="0">
              <a:ln>
                <a:noFill/>
              </a:ln>
              <a:solidFill>
                <a:srgbClr val="000000"/>
              </a:solidFill>
              <a:effectLst/>
              <a:uFillTx/>
              <a:latin typeface="Calibri" panose="020F0502020204030204"/>
              <a:ea typeface="Calibri" panose="020F0502020204030204"/>
              <a:cs typeface="Calibri" panose="020F0502020204030204"/>
              <a:sym typeface="Calibri" panose="020F0502020204030204"/>
            </a:endParaRPr>
          </a:p>
        </p:txBody>
      </p:sp>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62526" y="176378"/>
            <a:ext cx="7150695" cy="786149"/>
          </a:xfrm>
        </p:spPr>
        <p:txBody>
          <a:bodyPr>
            <a:normAutofit/>
          </a:bodyPr>
          <a:lstStyle/>
          <a:p>
            <a:pPr>
              <a:lnSpc>
                <a:spcPct val="150000"/>
              </a:lnSpc>
            </a:pPr>
            <a:r>
              <a:rPr kumimoji="1" lang="en-US" altLang="zh-CN" b="0" dirty="0">
                <a:sym typeface="+mn-ea"/>
              </a:rPr>
              <a:t>4.3.1</a:t>
            </a:r>
            <a:r>
              <a:rPr kumimoji="1" lang="zh-CN" altLang="en-US" b="0" dirty="0">
                <a:sym typeface="+mn-ea"/>
              </a:rPr>
              <a:t>、分解机模型</a:t>
            </a:r>
            <a:r>
              <a:rPr kumimoji="1" lang="en-US" altLang="zh-CN" b="0" dirty="0">
                <a:sym typeface="+mn-ea"/>
              </a:rPr>
              <a:t>FM——</a:t>
            </a:r>
            <a:r>
              <a:rPr kumimoji="1" lang="zh-CN" altLang="en-US" b="0" dirty="0">
                <a:sym typeface="+mn-ea"/>
              </a:rPr>
              <a:t>背景</a:t>
            </a:r>
            <a:endParaRPr kumimoji="1" lang="zh-CN" altLang="en-US" b="0" dirty="0">
              <a:sym typeface="+mn-ea"/>
            </a:endParaRPr>
          </a:p>
        </p:txBody>
      </p:sp>
      <p:sp>
        <p:nvSpPr>
          <p:cNvPr id="3" name="文本占位符 2"/>
          <p:cNvSpPr>
            <a:spLocks noGrp="1"/>
          </p:cNvSpPr>
          <p:nvPr>
            <p:ph type="body" idx="1"/>
          </p:nvPr>
        </p:nvSpPr>
        <p:spPr>
          <a:xfrm>
            <a:off x="532015" y="1155033"/>
            <a:ext cx="9917083" cy="5137702"/>
          </a:xfrm>
        </p:spPr>
        <p:txBody>
          <a:bodyPr>
            <a:normAutofit/>
          </a:bodyPr>
          <a:lstStyle/>
          <a:p>
            <a:pPr>
              <a:lnSpc>
                <a:spcPct val="150000"/>
              </a:lnSpc>
            </a:pPr>
            <a:endParaRPr lang="en-US" altLang="zh-CN" dirty="0">
              <a:solidFill>
                <a:srgbClr val="0000FF"/>
              </a:solidFill>
            </a:endParaRPr>
          </a:p>
          <a:p>
            <a:pPr>
              <a:lnSpc>
                <a:spcPct val="150000"/>
              </a:lnSpc>
            </a:pPr>
            <a:r>
              <a:rPr lang="zh-CN" altLang="en-US" dirty="0">
                <a:solidFill>
                  <a:srgbClr val="0000FF"/>
                </a:solidFill>
              </a:rPr>
              <a:t>数据特征的稀疏性</a:t>
            </a:r>
            <a:r>
              <a:rPr lang="zh-CN" altLang="en-US" dirty="0"/>
              <a:t>：在</a:t>
            </a:r>
            <a:r>
              <a:rPr lang="en-US" altLang="zh-CN" dirty="0"/>
              <a:t>CTR</a:t>
            </a:r>
            <a:r>
              <a:rPr lang="zh-CN" altLang="en-US" dirty="0"/>
              <a:t>预估的数据集中，很多特征较为稀疏，如</a:t>
            </a:r>
            <a:r>
              <a:rPr lang="en-US" altLang="zh-CN" dirty="0"/>
              <a:t>id</a:t>
            </a:r>
            <a:r>
              <a:rPr lang="zh-CN" altLang="en-US" dirty="0"/>
              <a:t>特征，逻辑回归模型很难从稀疏特征中学到有用的信息；</a:t>
            </a:r>
            <a:endParaRPr lang="zh-CN" altLang="en-US" dirty="0"/>
          </a:p>
          <a:p>
            <a:pPr>
              <a:lnSpc>
                <a:spcPct val="150000"/>
              </a:lnSpc>
            </a:pPr>
            <a:r>
              <a:rPr lang="zh-CN" altLang="en-US" dirty="0">
                <a:solidFill>
                  <a:srgbClr val="0000FF"/>
                </a:solidFill>
              </a:rPr>
              <a:t>只考虑一阶特征的贡献</a:t>
            </a:r>
            <a:r>
              <a:rPr lang="zh-CN" altLang="en-US" dirty="0"/>
              <a:t>：逻辑回归模型仅仅考虑了一阶特征，而很多研究表明：高阶特征和一阶特征同样重要；</a:t>
            </a:r>
            <a:endParaRPr lang="zh-CN" altLang="en-US" dirty="0"/>
          </a:p>
          <a:p>
            <a:pPr>
              <a:lnSpc>
                <a:spcPct val="150000"/>
              </a:lnSpc>
            </a:pPr>
            <a:r>
              <a:rPr lang="zh-CN" altLang="en-US" dirty="0">
                <a:solidFill>
                  <a:srgbClr val="0000FF"/>
                </a:solidFill>
              </a:rPr>
              <a:t>如果在逻辑回归中添加二阶特征的组合</a:t>
            </a:r>
            <a:r>
              <a:rPr lang="zh-CN" altLang="en-US" dirty="0"/>
              <a:t>训练，需要学习的</a:t>
            </a:r>
            <a:r>
              <a:rPr lang="zh-CN" altLang="en-US" dirty="0">
                <a:solidFill>
                  <a:srgbClr val="0000FF"/>
                </a:solidFill>
              </a:rPr>
              <a:t>参数太多</a:t>
            </a:r>
            <a:r>
              <a:rPr lang="zh-CN" altLang="en-US" dirty="0"/>
              <a:t>，算法时间复杂度太高。</a:t>
            </a:r>
            <a:endParaRPr lang="zh-CN" altLang="en-US" dirty="0"/>
          </a:p>
          <a:p>
            <a:pPr marL="0" indent="0">
              <a:lnSpc>
                <a:spcPct val="150000"/>
              </a:lnSpc>
              <a:buNone/>
            </a:pPr>
            <a:endParaRPr lang="zh-CN" altLang="en-US" dirty="0"/>
          </a:p>
          <a:p>
            <a:pPr marL="0" indent="0">
              <a:lnSpc>
                <a:spcPct val="150000"/>
              </a:lnSpc>
              <a:buNone/>
            </a:pPr>
            <a:endParaRPr lang="zh-CN" altLang="en-US" sz="1800" dirty="0"/>
          </a:p>
        </p:txBody>
      </p:sp>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62526" y="176378"/>
            <a:ext cx="7150695" cy="786149"/>
          </a:xfrm>
        </p:spPr>
        <p:txBody>
          <a:bodyPr>
            <a:normAutofit/>
          </a:bodyPr>
          <a:lstStyle/>
          <a:p>
            <a:pPr>
              <a:lnSpc>
                <a:spcPct val="150000"/>
              </a:lnSpc>
            </a:pPr>
            <a:r>
              <a:rPr kumimoji="1" lang="en-US" altLang="zh-CN" b="0" dirty="0">
                <a:sym typeface="+mn-ea"/>
              </a:rPr>
              <a:t>4.3.2</a:t>
            </a:r>
            <a:r>
              <a:rPr kumimoji="1" lang="zh-CN" altLang="en-US" b="0" dirty="0">
                <a:sym typeface="+mn-ea"/>
              </a:rPr>
              <a:t>、分解机模型</a:t>
            </a:r>
            <a:r>
              <a:rPr kumimoji="1" lang="en-US" altLang="zh-CN" b="0" dirty="0">
                <a:sym typeface="+mn-ea"/>
              </a:rPr>
              <a:t>FM——</a:t>
            </a:r>
            <a:r>
              <a:rPr kumimoji="1" lang="zh-CN" altLang="en-US" b="0" dirty="0">
                <a:sym typeface="+mn-ea"/>
              </a:rPr>
              <a:t>算法选型</a:t>
            </a:r>
            <a:endParaRPr kumimoji="1" lang="zh-CN" altLang="en-US" b="0" dirty="0">
              <a:sym typeface="+mn-ea"/>
            </a:endParaRPr>
          </a:p>
        </p:txBody>
      </p:sp>
      <p:sp>
        <p:nvSpPr>
          <p:cNvPr id="3" name="文本占位符 2"/>
          <p:cNvSpPr>
            <a:spLocks noGrp="1"/>
          </p:cNvSpPr>
          <p:nvPr>
            <p:ph type="body" idx="1"/>
          </p:nvPr>
        </p:nvSpPr>
        <p:spPr>
          <a:xfrm>
            <a:off x="532015" y="1155033"/>
            <a:ext cx="11014363" cy="5137702"/>
          </a:xfrm>
        </p:spPr>
        <p:txBody>
          <a:bodyPr>
            <a:normAutofit/>
          </a:bodyPr>
          <a:lstStyle/>
          <a:p>
            <a:pPr>
              <a:lnSpc>
                <a:spcPct val="150000"/>
              </a:lnSpc>
            </a:pPr>
            <a:endParaRPr lang="en-US" altLang="zh-CN" dirty="0"/>
          </a:p>
          <a:p>
            <a:pPr>
              <a:lnSpc>
                <a:spcPct val="150000"/>
              </a:lnSpc>
            </a:pPr>
            <a:r>
              <a:rPr lang="en-US" altLang="zh-CN" dirty="0"/>
              <a:t>FM</a:t>
            </a:r>
            <a:r>
              <a:rPr lang="zh-CN" altLang="en-US" dirty="0"/>
              <a:t>（</a:t>
            </a:r>
            <a:r>
              <a:rPr lang="en-US" altLang="zh-CN" dirty="0"/>
              <a:t>Factorization Machine</a:t>
            </a:r>
            <a:r>
              <a:rPr lang="zh-CN" altLang="en-US" dirty="0"/>
              <a:t>）相比于一般的逻辑回归模型，会</a:t>
            </a:r>
            <a:r>
              <a:rPr lang="zh-CN" altLang="en-US" dirty="0">
                <a:solidFill>
                  <a:srgbClr val="0000FF"/>
                </a:solidFill>
              </a:rPr>
              <a:t>额外考虑高阶（二阶）的特征组合</a:t>
            </a:r>
            <a:r>
              <a:rPr lang="zh-CN" altLang="en-US" dirty="0"/>
              <a:t>，这样可以更好地挖掘数据中的潜在关系，即使是数据稀疏的场景下也可以保证学到有用的信息；</a:t>
            </a:r>
            <a:endParaRPr lang="zh-CN" altLang="en-US" dirty="0"/>
          </a:p>
          <a:p>
            <a:pPr>
              <a:lnSpc>
                <a:spcPct val="150000"/>
              </a:lnSpc>
            </a:pPr>
            <a:r>
              <a:rPr lang="zh-CN" altLang="en-US" dirty="0"/>
              <a:t>相比于考虑了组合特征的逻辑回归算法， </a:t>
            </a:r>
            <a:r>
              <a:rPr lang="en-US" altLang="zh-CN" dirty="0"/>
              <a:t>FM </a:t>
            </a:r>
            <a:r>
              <a:rPr lang="zh-CN" altLang="en-US" dirty="0"/>
              <a:t>（</a:t>
            </a:r>
            <a:r>
              <a:rPr lang="en-US" altLang="zh-CN" dirty="0"/>
              <a:t>Factorization Machine</a:t>
            </a:r>
            <a:r>
              <a:rPr lang="zh-CN" altLang="en-US" dirty="0"/>
              <a:t>）还要简单；</a:t>
            </a:r>
            <a:endParaRPr lang="en-US" altLang="zh-CN" dirty="0"/>
          </a:p>
          <a:p>
            <a:pPr>
              <a:lnSpc>
                <a:spcPct val="150000"/>
              </a:lnSpc>
            </a:pPr>
            <a:endParaRPr lang="en-US" altLang="zh-CN" dirty="0"/>
          </a:p>
          <a:p>
            <a:pPr marL="0" indent="0">
              <a:lnSpc>
                <a:spcPct val="150000"/>
              </a:lnSpc>
              <a:buNone/>
            </a:pPr>
            <a:endParaRPr lang="zh-CN" altLang="en-US" dirty="0"/>
          </a:p>
          <a:p>
            <a:pPr>
              <a:lnSpc>
                <a:spcPct val="150000"/>
              </a:lnSpc>
              <a:buFont typeface="Wingdings" panose="05000000000000000000" pitchFamily="2" charset="2"/>
              <a:buChar char="Ø"/>
            </a:pPr>
            <a:r>
              <a:rPr lang="zh-CN" altLang="en-US" sz="1800" dirty="0">
                <a:solidFill>
                  <a:srgbClr val="0000FF"/>
                </a:solidFill>
              </a:rPr>
              <a:t>概括来说：</a:t>
            </a:r>
            <a:r>
              <a:rPr lang="en-US" altLang="zh-CN" sz="1800" dirty="0">
                <a:solidFill>
                  <a:srgbClr val="0000FF"/>
                </a:solidFill>
              </a:rPr>
              <a:t>FM</a:t>
            </a:r>
            <a:r>
              <a:rPr lang="zh-CN" altLang="en-US" sz="1800" dirty="0">
                <a:solidFill>
                  <a:srgbClr val="0000FF"/>
                </a:solidFill>
              </a:rPr>
              <a:t>模型数据稀疏情况下，能够高效解决特征组合的问题。</a:t>
            </a:r>
            <a:endParaRPr lang="zh-CN" altLang="en-US" sz="1800" dirty="0">
              <a:solidFill>
                <a:srgbClr val="0000FF"/>
              </a:solidFill>
            </a:endParaRPr>
          </a:p>
          <a:p>
            <a:pPr marL="0" indent="0">
              <a:lnSpc>
                <a:spcPct val="150000"/>
              </a:lnSpc>
              <a:buNone/>
            </a:pPr>
            <a:endParaRPr lang="zh-CN" altLang="en-US" sz="1800" dirty="0"/>
          </a:p>
        </p:txBody>
      </p:sp>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62526" y="176378"/>
            <a:ext cx="7150695" cy="786149"/>
          </a:xfrm>
        </p:spPr>
        <p:txBody>
          <a:bodyPr>
            <a:normAutofit/>
          </a:bodyPr>
          <a:lstStyle/>
          <a:p>
            <a:pPr>
              <a:lnSpc>
                <a:spcPct val="150000"/>
              </a:lnSpc>
            </a:pPr>
            <a:r>
              <a:rPr kumimoji="1" lang="en-US" altLang="zh-CN" b="0" dirty="0">
                <a:sym typeface="+mn-ea"/>
              </a:rPr>
              <a:t>4.3.3</a:t>
            </a:r>
            <a:r>
              <a:rPr kumimoji="1" lang="zh-CN" altLang="en-US" b="0" dirty="0">
                <a:sym typeface="+mn-ea"/>
              </a:rPr>
              <a:t>、分解机模型</a:t>
            </a:r>
            <a:r>
              <a:rPr kumimoji="1" lang="en-US" altLang="zh-CN" b="0" dirty="0">
                <a:sym typeface="+mn-ea"/>
              </a:rPr>
              <a:t>FM——</a:t>
            </a:r>
            <a:r>
              <a:rPr kumimoji="1" lang="zh-CN" altLang="en-US" b="0" dirty="0">
                <a:sym typeface="+mn-ea"/>
              </a:rPr>
              <a:t>算法模型</a:t>
            </a:r>
            <a:endParaRPr kumimoji="1" lang="zh-CN" altLang="en-US" b="0" dirty="0">
              <a:sym typeface="+mn-ea"/>
            </a:endParaRPr>
          </a:p>
        </p:txBody>
      </p:sp>
      <p:sp>
        <p:nvSpPr>
          <p:cNvPr id="3" name="文本占位符 2"/>
          <p:cNvSpPr>
            <a:spLocks noGrp="1"/>
          </p:cNvSpPr>
          <p:nvPr>
            <p:ph type="body" idx="1"/>
          </p:nvPr>
        </p:nvSpPr>
        <p:spPr>
          <a:xfrm>
            <a:off x="532015" y="1155033"/>
            <a:ext cx="11014363" cy="5137702"/>
          </a:xfrm>
        </p:spPr>
        <p:txBody>
          <a:bodyPr>
            <a:normAutofit/>
          </a:bodyPr>
          <a:lstStyle/>
          <a:p>
            <a:pPr>
              <a:lnSpc>
                <a:spcPct val="150000"/>
              </a:lnSpc>
            </a:pPr>
            <a:r>
              <a:rPr lang="en-US" altLang="zh-CN" dirty="0"/>
              <a:t>FM</a:t>
            </a:r>
            <a:r>
              <a:rPr lang="zh-CN" altLang="en-US" dirty="0"/>
              <a:t>模型是以线性模型为基础的，一般的线性模型没有考虑特征之间的相关关系，可以表达如下：</a:t>
            </a:r>
            <a:endParaRPr lang="zh-CN" altLang="en-US" dirty="0"/>
          </a:p>
          <a:p>
            <a:pPr marL="0" indent="0">
              <a:lnSpc>
                <a:spcPct val="150000"/>
              </a:lnSpc>
              <a:buNone/>
            </a:pPr>
            <a:endParaRPr lang="en-US" altLang="zh-CN" sz="1800" dirty="0"/>
          </a:p>
          <a:p>
            <a:pPr marL="0" indent="0">
              <a:lnSpc>
                <a:spcPct val="150000"/>
              </a:lnSpc>
              <a:buNone/>
            </a:pPr>
            <a:endParaRPr lang="en-US" altLang="zh-CN" sz="1800" dirty="0"/>
          </a:p>
          <a:p>
            <a:pPr marL="0" indent="0">
              <a:lnSpc>
                <a:spcPct val="150000"/>
              </a:lnSpc>
              <a:buNone/>
            </a:pPr>
            <a:endParaRPr lang="en-US" altLang="zh-CN" sz="1800" dirty="0"/>
          </a:p>
          <a:p>
            <a:pPr marL="0" indent="0">
              <a:lnSpc>
                <a:spcPct val="150000"/>
              </a:lnSpc>
              <a:buNone/>
            </a:pPr>
            <a:r>
              <a:rPr lang="en-US" altLang="zh-CN" sz="1800" dirty="0">
                <a:solidFill>
                  <a:srgbClr val="0000FF"/>
                </a:solidFill>
              </a:rPr>
              <a:t>【</a:t>
            </a:r>
            <a:r>
              <a:rPr lang="zh-CN" altLang="en-US" sz="1800" dirty="0">
                <a:solidFill>
                  <a:srgbClr val="0000FF"/>
                </a:solidFill>
              </a:rPr>
              <a:t>联想学习</a:t>
            </a:r>
            <a:r>
              <a:rPr lang="en-US" altLang="zh-CN" sz="1800" dirty="0">
                <a:solidFill>
                  <a:srgbClr val="0000FF"/>
                </a:solidFill>
              </a:rPr>
              <a:t>】</a:t>
            </a:r>
            <a:r>
              <a:rPr lang="zh-CN" altLang="en-US" sz="1800" dirty="0"/>
              <a:t>：我们看看泰勒展开，任何一个函数都可以写成泰勒展开的形式，泰勒展开的阶数越高，函数就越逼近真实值，拟合效果越好。泰勒展开式如下所示：</a:t>
            </a:r>
            <a:endParaRPr lang="zh-CN" altLang="en-US" sz="1800" dirty="0"/>
          </a:p>
          <a:p>
            <a:pPr marL="0" indent="0">
              <a:lnSpc>
                <a:spcPct val="150000"/>
              </a:lnSpc>
              <a:buNone/>
            </a:pPr>
            <a:endParaRPr lang="zh-CN" altLang="en-US" sz="1800" dirty="0"/>
          </a:p>
        </p:txBody>
      </p:sp>
      <p:pic>
        <p:nvPicPr>
          <p:cNvPr id="4" name="Picture 2" descr="g + Σιη—1 ι ι "/>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479925" y="2061441"/>
            <a:ext cx="2442845" cy="588010"/>
          </a:xfrm>
          <a:prstGeom prst="rect">
            <a:avLst/>
          </a:prstGeom>
          <a:noFill/>
          <a:extLst>
            <a:ext uri="{909E8E84-426E-40DD-AFC4-6F175D3DCCD1}">
              <a14:hiddenFill xmlns:a14="http://schemas.microsoft.com/office/drawing/2010/main">
                <a:solidFill>
                  <a:srgbClr val="FFFFFF"/>
                </a:solidFill>
              </a14:hiddenFill>
            </a:ext>
          </a:extLst>
        </p:spPr>
      </p:pic>
      <p:grpSp>
        <p:nvGrpSpPr>
          <p:cNvPr id="5" name="组合 4"/>
          <p:cNvGrpSpPr/>
          <p:nvPr/>
        </p:nvGrpSpPr>
        <p:grpSpPr>
          <a:xfrm>
            <a:off x="2032981" y="4266795"/>
            <a:ext cx="7772400" cy="789305"/>
            <a:chOff x="3764" y="6592"/>
            <a:chExt cx="12240" cy="1243"/>
          </a:xfrm>
        </p:grpSpPr>
        <p:pic>
          <p:nvPicPr>
            <p:cNvPr id="6" name="图片 5"/>
            <p:cNvPicPr>
              <a:picLocks noChangeAspect="1"/>
            </p:cNvPicPr>
            <p:nvPr/>
          </p:nvPicPr>
          <p:blipFill>
            <a:blip r:embed="rId2"/>
            <a:stretch>
              <a:fillRect/>
            </a:stretch>
          </p:blipFill>
          <p:spPr>
            <a:xfrm>
              <a:off x="3764" y="6592"/>
              <a:ext cx="12240" cy="1080"/>
            </a:xfrm>
            <a:prstGeom prst="rect">
              <a:avLst/>
            </a:prstGeom>
          </p:spPr>
        </p:pic>
        <p:sp>
          <p:nvSpPr>
            <p:cNvPr id="7" name="矩形 6"/>
            <p:cNvSpPr/>
            <p:nvPr/>
          </p:nvSpPr>
          <p:spPr>
            <a:xfrm>
              <a:off x="4895" y="7383"/>
              <a:ext cx="332" cy="4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62526" y="176378"/>
            <a:ext cx="7150695" cy="786149"/>
          </a:xfrm>
        </p:spPr>
        <p:txBody>
          <a:bodyPr>
            <a:normAutofit/>
          </a:bodyPr>
          <a:lstStyle/>
          <a:p>
            <a:pPr>
              <a:lnSpc>
                <a:spcPct val="150000"/>
              </a:lnSpc>
            </a:pPr>
            <a:r>
              <a:rPr kumimoji="1" lang="en-US" altLang="zh-CN" b="0" dirty="0">
                <a:sym typeface="+mn-ea"/>
              </a:rPr>
              <a:t>4.3.3</a:t>
            </a:r>
            <a:r>
              <a:rPr kumimoji="1" lang="zh-CN" altLang="en-US" b="0" dirty="0">
                <a:sym typeface="+mn-ea"/>
              </a:rPr>
              <a:t>、分解机模型</a:t>
            </a:r>
            <a:r>
              <a:rPr kumimoji="1" lang="en-US" altLang="zh-CN" b="0" dirty="0">
                <a:sym typeface="+mn-ea"/>
              </a:rPr>
              <a:t>FM——</a:t>
            </a:r>
            <a:r>
              <a:rPr kumimoji="1" lang="zh-CN" altLang="en-US" b="0" dirty="0">
                <a:sym typeface="+mn-ea"/>
              </a:rPr>
              <a:t>算法模型</a:t>
            </a:r>
            <a:endParaRPr kumimoji="1" lang="zh-CN" altLang="en-US" b="0" dirty="0">
              <a:sym typeface="+mn-ea"/>
            </a:endParaRPr>
          </a:p>
        </p:txBody>
      </p:sp>
      <p:sp>
        <p:nvSpPr>
          <p:cNvPr id="3" name="文本占位符 2"/>
          <p:cNvSpPr>
            <a:spLocks noGrp="1"/>
          </p:cNvSpPr>
          <p:nvPr>
            <p:ph type="body" idx="1"/>
          </p:nvPr>
        </p:nvSpPr>
        <p:spPr>
          <a:xfrm>
            <a:off x="532015" y="1155033"/>
            <a:ext cx="11014363" cy="5137702"/>
          </a:xfrm>
        </p:spPr>
        <p:txBody>
          <a:bodyPr>
            <a:normAutofit/>
          </a:bodyPr>
          <a:lstStyle/>
          <a:p>
            <a:pPr>
              <a:lnSpc>
                <a:spcPct val="150000"/>
              </a:lnSpc>
            </a:pPr>
            <a:r>
              <a:rPr lang="zh-CN" altLang="en-US" dirty="0"/>
              <a:t>逻辑回归仅仅考虑特征之间的一阶组合，学习能力非常有限。为了弥补以上的不足，</a:t>
            </a:r>
            <a:r>
              <a:rPr lang="en-US" altLang="zh-CN" dirty="0"/>
              <a:t>FM</a:t>
            </a:r>
            <a:r>
              <a:rPr lang="zh-CN" altLang="en-US" dirty="0"/>
              <a:t>模型借鉴泰勒二阶展开（相当于添加特征之间的两两组合），得到下面的</a:t>
            </a:r>
            <a:r>
              <a:rPr lang="zh-CN" altLang="en-US" dirty="0">
                <a:solidFill>
                  <a:srgbClr val="0000FF"/>
                </a:solidFill>
              </a:rPr>
              <a:t>二阶多项式模型</a:t>
            </a:r>
            <a:r>
              <a:rPr lang="zh-CN" altLang="en-US" dirty="0"/>
              <a:t>：</a:t>
            </a:r>
            <a:endParaRPr lang="zh-CN" altLang="en-US" dirty="0"/>
          </a:p>
          <a:p>
            <a:pPr marL="0" indent="0">
              <a:lnSpc>
                <a:spcPct val="150000"/>
              </a:lnSpc>
              <a:buNone/>
            </a:pPr>
            <a:endParaRPr lang="en-US" altLang="zh-CN" sz="1800" dirty="0"/>
          </a:p>
          <a:p>
            <a:pPr marL="0" indent="0">
              <a:lnSpc>
                <a:spcPct val="150000"/>
              </a:lnSpc>
              <a:buNone/>
            </a:pPr>
            <a:endParaRPr lang="en-US" altLang="zh-CN" sz="1800" dirty="0"/>
          </a:p>
          <a:p>
            <a:pPr marL="0" indent="0">
              <a:lnSpc>
                <a:spcPct val="150000"/>
              </a:lnSpc>
              <a:buNone/>
            </a:pPr>
            <a:endParaRPr lang="en-US" altLang="zh-CN" sz="1800" dirty="0"/>
          </a:p>
          <a:p>
            <a:pPr>
              <a:lnSpc>
                <a:spcPct val="150000"/>
              </a:lnSpc>
            </a:pPr>
            <a:r>
              <a:rPr lang="zh-CN" altLang="en-US" sz="1800" dirty="0"/>
              <a:t>如果单纯为了提高模型的精度，完全可以将公式无限泰勒展开，使用更高阶的特征之间的组合，但是这样会极大地增加模型的时间复杂度，事实上，每增加一阶的特征组合项，模型的时间复杂度就会增大到原来的</a:t>
            </a:r>
            <a:r>
              <a:rPr lang="en-US" altLang="zh-CN" sz="1800" dirty="0"/>
              <a:t>n</a:t>
            </a:r>
            <a:r>
              <a:rPr lang="zh-CN" altLang="en-US" sz="1800" dirty="0"/>
              <a:t>倍。所以，一般仅仅考虑到二阶项。</a:t>
            </a:r>
            <a:endParaRPr lang="zh-CN" altLang="en-US" sz="1800" dirty="0"/>
          </a:p>
          <a:p>
            <a:pPr marL="0" indent="0">
              <a:lnSpc>
                <a:spcPct val="150000"/>
              </a:lnSpc>
              <a:buNone/>
            </a:pPr>
            <a:endParaRPr lang="zh-CN" altLang="en-US" sz="1800" dirty="0"/>
          </a:p>
        </p:txBody>
      </p:sp>
      <p:pic>
        <p:nvPicPr>
          <p:cNvPr id="8" name="Picture 4" descr="_1 + ΣίΠ=1 "/>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893474" y="2393097"/>
            <a:ext cx="4458335" cy="63563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62526" y="176378"/>
            <a:ext cx="7150695" cy="786149"/>
          </a:xfrm>
        </p:spPr>
        <p:txBody>
          <a:bodyPr>
            <a:normAutofit/>
          </a:bodyPr>
          <a:lstStyle/>
          <a:p>
            <a:pPr>
              <a:lnSpc>
                <a:spcPct val="150000"/>
              </a:lnSpc>
            </a:pPr>
            <a:r>
              <a:rPr kumimoji="1" lang="en-US" altLang="zh-CN" b="0" dirty="0">
                <a:sym typeface="+mn-ea"/>
              </a:rPr>
              <a:t>4.3.3</a:t>
            </a:r>
            <a:r>
              <a:rPr kumimoji="1" lang="zh-CN" altLang="en-US" b="0" dirty="0">
                <a:sym typeface="+mn-ea"/>
              </a:rPr>
              <a:t>、分解机模型</a:t>
            </a:r>
            <a:r>
              <a:rPr kumimoji="1" lang="en-US" altLang="zh-CN" b="0" dirty="0">
                <a:sym typeface="+mn-ea"/>
              </a:rPr>
              <a:t>FM——</a:t>
            </a:r>
            <a:r>
              <a:rPr kumimoji="1" lang="zh-CN" altLang="en-US" b="0" dirty="0">
                <a:sym typeface="+mn-ea"/>
              </a:rPr>
              <a:t>算法模型</a:t>
            </a:r>
            <a:endParaRPr kumimoji="1" lang="zh-CN" altLang="en-US" b="0" dirty="0">
              <a:sym typeface="+mn-ea"/>
            </a:endParaRPr>
          </a:p>
        </p:txBody>
      </p:sp>
      <p:sp>
        <p:nvSpPr>
          <p:cNvPr id="3" name="文本占位符 2"/>
          <p:cNvSpPr>
            <a:spLocks noGrp="1"/>
          </p:cNvSpPr>
          <p:nvPr>
            <p:ph type="body" idx="1"/>
          </p:nvPr>
        </p:nvSpPr>
        <p:spPr>
          <a:xfrm>
            <a:off x="532015" y="1155033"/>
            <a:ext cx="11014363" cy="5137702"/>
          </a:xfrm>
        </p:spPr>
        <p:txBody>
          <a:bodyPr>
            <a:normAutofit/>
          </a:bodyPr>
          <a:lstStyle/>
          <a:p>
            <a:pPr>
              <a:lnSpc>
                <a:spcPct val="150000"/>
              </a:lnSpc>
            </a:pPr>
            <a:r>
              <a:rPr lang="en-US" altLang="zh-CN" dirty="0"/>
              <a:t>FM</a:t>
            </a:r>
            <a:r>
              <a:rPr lang="zh-CN" altLang="en-US" dirty="0"/>
              <a:t>的预测评分公式中，一阶项和二阶项可以分别使用下述简单的图来表示：</a:t>
            </a:r>
            <a:endParaRPr lang="zh-CN" altLang="en-US" dirty="0"/>
          </a:p>
          <a:p>
            <a:pPr marL="0" indent="0">
              <a:lnSpc>
                <a:spcPct val="150000"/>
              </a:lnSpc>
              <a:buNone/>
            </a:pPr>
            <a:endParaRPr lang="en-US" altLang="zh-CN" sz="1800" dirty="0"/>
          </a:p>
          <a:p>
            <a:pPr marL="0" indent="0">
              <a:lnSpc>
                <a:spcPct val="150000"/>
              </a:lnSpc>
              <a:buNone/>
            </a:pPr>
            <a:endParaRPr lang="en-US" altLang="zh-CN" sz="1800" dirty="0"/>
          </a:p>
          <a:p>
            <a:pPr marL="0" indent="0">
              <a:lnSpc>
                <a:spcPct val="150000"/>
              </a:lnSpc>
              <a:buNone/>
            </a:pPr>
            <a:endParaRPr lang="zh-CN" altLang="en-US" sz="1800" dirty="0"/>
          </a:p>
        </p:txBody>
      </p:sp>
      <p:pic>
        <p:nvPicPr>
          <p:cNvPr id="82" name="Picture 4" descr="_1 + ΣίΠ=1 "/>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733675" y="2437765"/>
            <a:ext cx="4458335" cy="560070"/>
          </a:xfrm>
          <a:prstGeom prst="rect">
            <a:avLst/>
          </a:prstGeom>
          <a:noFill/>
          <a:extLst>
            <a:ext uri="{909E8E84-426E-40DD-AFC4-6F175D3DCCD1}">
              <a14:hiddenFill xmlns:a14="http://schemas.microsoft.com/office/drawing/2010/main">
                <a:solidFill>
                  <a:srgbClr val="FFFFFF"/>
                </a:solidFill>
              </a14:hiddenFill>
            </a:ext>
          </a:extLst>
        </p:spPr>
      </p:pic>
      <p:sp>
        <p:nvSpPr>
          <p:cNvPr id="83" name="椭圆 82"/>
          <p:cNvSpPr/>
          <p:nvPr/>
        </p:nvSpPr>
        <p:spPr>
          <a:xfrm>
            <a:off x="1182370" y="5200650"/>
            <a:ext cx="326390" cy="326390"/>
          </a:xfrm>
          <a:prstGeom prst="ellipse">
            <a:avLst/>
          </a:prstGeom>
          <a:solidFill>
            <a:srgbClr val="4F81BD"/>
          </a:solidFill>
          <a:ln w="25400" cap="flat" cmpd="sng" algn="ctr">
            <a:solidFill>
              <a:srgbClr val="4F81BD">
                <a:shade val="50000"/>
              </a:srgbClr>
            </a:solidFill>
            <a:prstDash val="solid"/>
          </a:ln>
          <a:effectLst/>
        </p:spPr>
        <p:txBody>
          <a:bodyPr rtlCol="0" anchor="ctr"/>
          <a:lstStyle/>
          <a:p>
            <a:pPr marL="0" marR="0" lvl="0" indent="0" algn="ctr" defTabSz="914400" eaLnBrk="0"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dirty="0">
              <a:ln>
                <a:noFill/>
              </a:ln>
              <a:solidFill>
                <a:srgbClr val="FFFFFF"/>
              </a:solidFill>
              <a:effectLst/>
              <a:uLnTx/>
              <a:uFillTx/>
              <a:latin typeface="Times New Roman" panose="02020603050405020304" pitchFamily="18" charset="0"/>
              <a:ea typeface="Arial Unicode MS" panose="020B0604020202020204" charset="-122"/>
              <a:cs typeface="Times New Roman" panose="02020603050405020304" pitchFamily="18" charset="0"/>
              <a:sym typeface="+mn-ea"/>
            </a:endParaRPr>
          </a:p>
        </p:txBody>
      </p:sp>
      <p:sp>
        <p:nvSpPr>
          <p:cNvPr id="84" name="椭圆 83"/>
          <p:cNvSpPr/>
          <p:nvPr/>
        </p:nvSpPr>
        <p:spPr>
          <a:xfrm>
            <a:off x="1662430" y="5200650"/>
            <a:ext cx="326390" cy="326390"/>
          </a:xfrm>
          <a:prstGeom prst="ellipse">
            <a:avLst/>
          </a:prstGeom>
          <a:solidFill>
            <a:srgbClr val="C0504D"/>
          </a:solidFill>
          <a:ln w="25400" cap="flat" cmpd="sng" algn="ctr">
            <a:solidFill>
              <a:srgbClr val="C0504D">
                <a:shade val="50000"/>
              </a:srgbClr>
            </a:solidFill>
            <a:prstDash val="solid"/>
          </a:ln>
          <a:effectLst/>
        </p:spPr>
        <p:txBody>
          <a:bodyPr rtlCol="0" anchor="ctr"/>
          <a:lstStyle/>
          <a:p>
            <a:pPr marL="0" marR="0" lvl="0" indent="0" algn="ctr" defTabSz="914400" eaLnBrk="0"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Arial Unicode MS" panose="020B0604020202020204" charset="-122"/>
              <a:cs typeface="Arial Unicode MS" panose="020B0604020202020204" charset="-122"/>
            </a:endParaRPr>
          </a:p>
        </p:txBody>
      </p:sp>
      <p:sp>
        <p:nvSpPr>
          <p:cNvPr id="85" name="椭圆 84"/>
          <p:cNvSpPr/>
          <p:nvPr/>
        </p:nvSpPr>
        <p:spPr>
          <a:xfrm>
            <a:off x="2199005" y="5200650"/>
            <a:ext cx="326390" cy="326390"/>
          </a:xfrm>
          <a:prstGeom prst="ellipse">
            <a:avLst/>
          </a:prstGeom>
          <a:solidFill>
            <a:srgbClr val="4F81BD"/>
          </a:solidFill>
          <a:ln w="25400" cap="flat" cmpd="sng" algn="ctr">
            <a:solidFill>
              <a:srgbClr val="4F81BD">
                <a:shade val="50000"/>
              </a:srgbClr>
            </a:solidFill>
            <a:prstDash val="solid"/>
          </a:ln>
          <a:effectLst/>
        </p:spPr>
        <p:txBody>
          <a:bodyPr rtlCol="0" anchor="ctr"/>
          <a:lstStyle/>
          <a:p>
            <a:pPr marL="0" marR="0" lvl="0" indent="0" algn="ctr" defTabSz="914400" eaLnBrk="0"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Arial Unicode MS" panose="020B0604020202020204" charset="-122"/>
              <a:cs typeface="Arial Unicode MS" panose="020B0604020202020204" charset="-122"/>
            </a:endParaRPr>
          </a:p>
        </p:txBody>
      </p:sp>
      <p:sp>
        <p:nvSpPr>
          <p:cNvPr id="86" name="椭圆 85"/>
          <p:cNvSpPr/>
          <p:nvPr/>
        </p:nvSpPr>
        <p:spPr>
          <a:xfrm>
            <a:off x="2691765" y="5200650"/>
            <a:ext cx="326390" cy="326390"/>
          </a:xfrm>
          <a:prstGeom prst="ellipse">
            <a:avLst/>
          </a:prstGeom>
          <a:solidFill>
            <a:srgbClr val="C0504D"/>
          </a:solidFill>
          <a:ln w="25400" cap="flat" cmpd="sng" algn="ctr">
            <a:solidFill>
              <a:srgbClr val="C0504D">
                <a:shade val="50000"/>
              </a:srgbClr>
            </a:solidFill>
            <a:prstDash val="solid"/>
          </a:ln>
          <a:effectLst/>
        </p:spPr>
        <p:txBody>
          <a:bodyPr rtlCol="0" anchor="ctr"/>
          <a:lstStyle/>
          <a:p>
            <a:pPr marL="0" marR="0" lvl="0" indent="0" algn="ctr" defTabSz="914400" eaLnBrk="0"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Arial Unicode MS" panose="020B0604020202020204" charset="-122"/>
              <a:cs typeface="Arial Unicode MS" panose="020B0604020202020204" charset="-122"/>
            </a:endParaRPr>
          </a:p>
        </p:txBody>
      </p:sp>
      <p:sp>
        <p:nvSpPr>
          <p:cNvPr id="87" name="椭圆 86"/>
          <p:cNvSpPr/>
          <p:nvPr/>
        </p:nvSpPr>
        <p:spPr>
          <a:xfrm>
            <a:off x="3252470" y="5212715"/>
            <a:ext cx="326390" cy="326390"/>
          </a:xfrm>
          <a:prstGeom prst="ellipse">
            <a:avLst/>
          </a:prstGeom>
          <a:solidFill>
            <a:srgbClr val="4F81BD"/>
          </a:solidFill>
          <a:ln w="25400" cap="flat" cmpd="sng" algn="ctr">
            <a:solidFill>
              <a:srgbClr val="4F81BD">
                <a:shade val="50000"/>
              </a:srgbClr>
            </a:solidFill>
            <a:prstDash val="solid"/>
          </a:ln>
          <a:effectLst/>
        </p:spPr>
        <p:txBody>
          <a:bodyPr rtlCol="0" anchor="ctr"/>
          <a:lstStyle/>
          <a:p>
            <a:pPr marL="0" marR="0" lvl="0" indent="0" algn="ctr" defTabSz="914400" eaLnBrk="0"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Arial Unicode MS" panose="020B0604020202020204" charset="-122"/>
              <a:cs typeface="Arial Unicode MS" panose="020B0604020202020204" charset="-122"/>
            </a:endParaRPr>
          </a:p>
        </p:txBody>
      </p:sp>
      <p:sp>
        <p:nvSpPr>
          <p:cNvPr id="88" name="椭圆 87"/>
          <p:cNvSpPr/>
          <p:nvPr/>
        </p:nvSpPr>
        <p:spPr>
          <a:xfrm>
            <a:off x="3745230" y="5212715"/>
            <a:ext cx="326390" cy="326390"/>
          </a:xfrm>
          <a:prstGeom prst="ellipse">
            <a:avLst/>
          </a:prstGeom>
          <a:solidFill>
            <a:srgbClr val="C0504D"/>
          </a:solidFill>
          <a:ln w="25400" cap="flat" cmpd="sng" algn="ctr">
            <a:solidFill>
              <a:srgbClr val="C0504D">
                <a:shade val="50000"/>
              </a:srgbClr>
            </a:solidFill>
            <a:prstDash val="solid"/>
          </a:ln>
          <a:effectLst/>
        </p:spPr>
        <p:txBody>
          <a:bodyPr rtlCol="0" anchor="ctr"/>
          <a:lstStyle/>
          <a:p>
            <a:pPr marL="0" marR="0" lvl="0" indent="0" algn="ctr" defTabSz="914400" eaLnBrk="0"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Arial Unicode MS" panose="020B0604020202020204" charset="-122"/>
              <a:cs typeface="Arial Unicode MS" panose="020B0604020202020204" charset="-122"/>
            </a:endParaRPr>
          </a:p>
        </p:txBody>
      </p:sp>
      <p:sp>
        <p:nvSpPr>
          <p:cNvPr id="89" name="文本框 88"/>
          <p:cNvSpPr txBox="1"/>
          <p:nvPr/>
        </p:nvSpPr>
        <p:spPr>
          <a:xfrm>
            <a:off x="1182370" y="5189855"/>
            <a:ext cx="386080" cy="337185"/>
          </a:xfrm>
          <a:prstGeom prst="rect">
            <a:avLst/>
          </a:prstGeom>
          <a:noFill/>
        </p:spPr>
        <p:txBody>
          <a:bodyPr wrap="none" rtlCol="0" anchor="t">
            <a:spAutoFit/>
          </a:bodyPr>
          <a:lstStyle/>
          <a:p>
            <a:pPr eaLnBrk="0" fontAlgn="base">
              <a:spcBef>
                <a:spcPct val="0"/>
              </a:spcBef>
              <a:spcAft>
                <a:spcPct val="0"/>
              </a:spcAft>
            </a:pPr>
            <a:r>
              <a:rPr lang="en-US" altLang="zh-CN" sz="1600" kern="1200" dirty="0">
                <a:latin typeface="Times New Roman" panose="02020603050405020304" pitchFamily="18" charset="0"/>
                <a:ea typeface="黑体" panose="02010609060101010101" charset="-122"/>
                <a:cs typeface="Times New Roman" panose="02020603050405020304" pitchFamily="18" charset="0"/>
                <a:sym typeface="+mn-ea"/>
              </a:rPr>
              <a:t>x1</a:t>
            </a:r>
            <a:endParaRPr lang="en-US" altLang="zh-CN" sz="1600" kern="1200" dirty="0">
              <a:latin typeface="Times New Roman" panose="02020603050405020304" pitchFamily="18" charset="0"/>
              <a:ea typeface="黑体" panose="02010609060101010101" charset="-122"/>
              <a:cs typeface="Times New Roman" panose="02020603050405020304" pitchFamily="18" charset="0"/>
              <a:sym typeface="+mn-ea"/>
            </a:endParaRPr>
          </a:p>
        </p:txBody>
      </p:sp>
      <p:sp>
        <p:nvSpPr>
          <p:cNvPr id="90" name="文本框 89"/>
          <p:cNvSpPr txBox="1"/>
          <p:nvPr/>
        </p:nvSpPr>
        <p:spPr>
          <a:xfrm>
            <a:off x="2169160" y="5201920"/>
            <a:ext cx="386080" cy="337185"/>
          </a:xfrm>
          <a:prstGeom prst="rect">
            <a:avLst/>
          </a:prstGeom>
          <a:noFill/>
        </p:spPr>
        <p:txBody>
          <a:bodyPr wrap="none" rtlCol="0" anchor="t">
            <a:spAutoFit/>
          </a:bodyPr>
          <a:lstStyle/>
          <a:p>
            <a:pPr eaLnBrk="0" fontAlgn="base">
              <a:spcBef>
                <a:spcPct val="0"/>
              </a:spcBef>
              <a:spcAft>
                <a:spcPct val="0"/>
              </a:spcAft>
            </a:pPr>
            <a:r>
              <a:rPr lang="en-US" altLang="zh-CN" sz="1600" kern="1200" dirty="0">
                <a:latin typeface="Times New Roman" panose="02020603050405020304" pitchFamily="18" charset="0"/>
                <a:ea typeface="黑体" panose="02010609060101010101" charset="-122"/>
                <a:cs typeface="Times New Roman" panose="02020603050405020304" pitchFamily="18" charset="0"/>
                <a:sym typeface="+mn-ea"/>
              </a:rPr>
              <a:t>x2</a:t>
            </a:r>
            <a:endParaRPr lang="en-US" altLang="zh-CN" sz="1600" kern="1200" dirty="0">
              <a:latin typeface="Times New Roman" panose="02020603050405020304" pitchFamily="18" charset="0"/>
              <a:ea typeface="黑体" panose="02010609060101010101" charset="-122"/>
              <a:cs typeface="Times New Roman" panose="02020603050405020304" pitchFamily="18" charset="0"/>
              <a:sym typeface="+mn-ea"/>
            </a:endParaRPr>
          </a:p>
        </p:txBody>
      </p:sp>
      <p:sp>
        <p:nvSpPr>
          <p:cNvPr id="91" name="文本框 90"/>
          <p:cNvSpPr txBox="1"/>
          <p:nvPr/>
        </p:nvSpPr>
        <p:spPr>
          <a:xfrm>
            <a:off x="3222625" y="5212715"/>
            <a:ext cx="386080" cy="337185"/>
          </a:xfrm>
          <a:prstGeom prst="rect">
            <a:avLst/>
          </a:prstGeom>
          <a:noFill/>
        </p:spPr>
        <p:txBody>
          <a:bodyPr wrap="none" rtlCol="0" anchor="t">
            <a:spAutoFit/>
          </a:bodyPr>
          <a:lstStyle/>
          <a:p>
            <a:pPr eaLnBrk="0" fontAlgn="base">
              <a:spcBef>
                <a:spcPct val="0"/>
              </a:spcBef>
              <a:spcAft>
                <a:spcPct val="0"/>
              </a:spcAft>
            </a:pPr>
            <a:r>
              <a:rPr lang="en-US" altLang="zh-CN" sz="1600" kern="1200" dirty="0">
                <a:latin typeface="Times New Roman" panose="02020603050405020304" pitchFamily="18" charset="0"/>
                <a:ea typeface="黑体" panose="02010609060101010101" charset="-122"/>
                <a:cs typeface="Times New Roman" panose="02020603050405020304" pitchFamily="18" charset="0"/>
                <a:sym typeface="+mn-ea"/>
              </a:rPr>
              <a:t>x3</a:t>
            </a:r>
            <a:endParaRPr lang="en-US" altLang="zh-CN" sz="1600" kern="1200" dirty="0">
              <a:latin typeface="Times New Roman" panose="02020603050405020304" pitchFamily="18" charset="0"/>
              <a:ea typeface="黑体" panose="02010609060101010101" charset="-122"/>
              <a:cs typeface="Times New Roman" panose="02020603050405020304" pitchFamily="18" charset="0"/>
              <a:sym typeface="+mn-ea"/>
            </a:endParaRPr>
          </a:p>
        </p:txBody>
      </p:sp>
      <p:sp>
        <p:nvSpPr>
          <p:cNvPr id="92" name="文本框 91"/>
          <p:cNvSpPr txBox="1"/>
          <p:nvPr/>
        </p:nvSpPr>
        <p:spPr>
          <a:xfrm>
            <a:off x="3715385" y="5212715"/>
            <a:ext cx="431165" cy="337185"/>
          </a:xfrm>
          <a:prstGeom prst="rect">
            <a:avLst/>
          </a:prstGeom>
          <a:noFill/>
        </p:spPr>
        <p:txBody>
          <a:bodyPr wrap="none" rtlCol="0" anchor="t">
            <a:spAutoFit/>
          </a:bodyPr>
          <a:lstStyle/>
          <a:p>
            <a:pPr eaLnBrk="0" fontAlgn="base">
              <a:spcBef>
                <a:spcPct val="0"/>
              </a:spcBef>
              <a:spcAft>
                <a:spcPct val="0"/>
              </a:spcAft>
            </a:pPr>
            <a:r>
              <a:rPr lang="en-US" altLang="zh-CN" sz="1600" kern="1200" dirty="0">
                <a:latin typeface="Times New Roman" panose="02020603050405020304" pitchFamily="18" charset="0"/>
                <a:ea typeface="黑体" panose="02010609060101010101" charset="-122"/>
                <a:cs typeface="Times New Roman" panose="02020603050405020304" pitchFamily="18" charset="0"/>
                <a:sym typeface="+mn-ea"/>
              </a:rPr>
              <a:t>w3</a:t>
            </a:r>
            <a:endParaRPr lang="en-US" altLang="zh-CN" sz="1600" kern="1200" dirty="0">
              <a:latin typeface="Times New Roman" panose="02020603050405020304" pitchFamily="18" charset="0"/>
              <a:ea typeface="黑体" panose="02010609060101010101" charset="-122"/>
              <a:cs typeface="Times New Roman" panose="02020603050405020304" pitchFamily="18" charset="0"/>
              <a:sym typeface="+mn-ea"/>
            </a:endParaRPr>
          </a:p>
        </p:txBody>
      </p:sp>
      <p:sp>
        <p:nvSpPr>
          <p:cNvPr id="93" name="文本框 92"/>
          <p:cNvSpPr txBox="1"/>
          <p:nvPr/>
        </p:nvSpPr>
        <p:spPr>
          <a:xfrm>
            <a:off x="2643505" y="5212715"/>
            <a:ext cx="431165" cy="337185"/>
          </a:xfrm>
          <a:prstGeom prst="rect">
            <a:avLst/>
          </a:prstGeom>
          <a:noFill/>
        </p:spPr>
        <p:txBody>
          <a:bodyPr wrap="none" rtlCol="0" anchor="t">
            <a:spAutoFit/>
          </a:bodyPr>
          <a:lstStyle/>
          <a:p>
            <a:pPr eaLnBrk="0" fontAlgn="base">
              <a:spcBef>
                <a:spcPct val="0"/>
              </a:spcBef>
              <a:spcAft>
                <a:spcPct val="0"/>
              </a:spcAft>
            </a:pPr>
            <a:r>
              <a:rPr lang="en-US" altLang="zh-CN" sz="1600" kern="1200" dirty="0">
                <a:latin typeface="Times New Roman" panose="02020603050405020304" pitchFamily="18" charset="0"/>
                <a:ea typeface="黑体" panose="02010609060101010101" charset="-122"/>
                <a:cs typeface="Times New Roman" panose="02020603050405020304" pitchFamily="18" charset="0"/>
                <a:sym typeface="+mn-ea"/>
              </a:rPr>
              <a:t>w2</a:t>
            </a:r>
            <a:endParaRPr lang="en-US" altLang="zh-CN" sz="1600" kern="1200" dirty="0">
              <a:latin typeface="Times New Roman" panose="02020603050405020304" pitchFamily="18" charset="0"/>
              <a:ea typeface="黑体" panose="02010609060101010101" charset="-122"/>
              <a:cs typeface="Times New Roman" panose="02020603050405020304" pitchFamily="18" charset="0"/>
              <a:sym typeface="+mn-ea"/>
            </a:endParaRPr>
          </a:p>
        </p:txBody>
      </p:sp>
      <p:sp>
        <p:nvSpPr>
          <p:cNvPr id="94" name="文本框 93"/>
          <p:cNvSpPr txBox="1"/>
          <p:nvPr/>
        </p:nvSpPr>
        <p:spPr>
          <a:xfrm>
            <a:off x="1608455" y="5212715"/>
            <a:ext cx="431165" cy="337185"/>
          </a:xfrm>
          <a:prstGeom prst="rect">
            <a:avLst/>
          </a:prstGeom>
          <a:noFill/>
        </p:spPr>
        <p:txBody>
          <a:bodyPr wrap="none" rtlCol="0" anchor="t">
            <a:spAutoFit/>
          </a:bodyPr>
          <a:lstStyle/>
          <a:p>
            <a:pPr eaLnBrk="0" fontAlgn="base">
              <a:spcBef>
                <a:spcPct val="0"/>
              </a:spcBef>
              <a:spcAft>
                <a:spcPct val="0"/>
              </a:spcAft>
            </a:pPr>
            <a:r>
              <a:rPr lang="en-US" altLang="zh-CN" sz="1600" kern="1200" dirty="0">
                <a:latin typeface="Times New Roman" panose="02020603050405020304" pitchFamily="18" charset="0"/>
                <a:ea typeface="黑体" panose="02010609060101010101" charset="-122"/>
                <a:cs typeface="Times New Roman" panose="02020603050405020304" pitchFamily="18" charset="0"/>
                <a:sym typeface="+mn-ea"/>
              </a:rPr>
              <a:t>w1</a:t>
            </a:r>
            <a:endParaRPr lang="en-US" altLang="zh-CN" sz="1600" kern="1200" dirty="0">
              <a:latin typeface="Times New Roman" panose="02020603050405020304" pitchFamily="18" charset="0"/>
              <a:ea typeface="黑体" panose="02010609060101010101" charset="-122"/>
              <a:cs typeface="Times New Roman" panose="02020603050405020304" pitchFamily="18" charset="0"/>
              <a:sym typeface="+mn-ea"/>
            </a:endParaRPr>
          </a:p>
        </p:txBody>
      </p:sp>
      <p:sp>
        <p:nvSpPr>
          <p:cNvPr id="95" name="椭圆 94"/>
          <p:cNvSpPr/>
          <p:nvPr/>
        </p:nvSpPr>
        <p:spPr>
          <a:xfrm>
            <a:off x="1452880" y="4472940"/>
            <a:ext cx="320040" cy="320040"/>
          </a:xfrm>
          <a:prstGeom prst="ellipse">
            <a:avLst/>
          </a:prstGeom>
          <a:solidFill>
            <a:srgbClr val="FFFFFF"/>
          </a:solidFill>
          <a:ln w="25400" cap="flat" cmpd="sng" algn="ctr">
            <a:solidFill>
              <a:srgbClr val="AE4845"/>
            </a:solidFill>
            <a:prstDash val="solid"/>
          </a:ln>
          <a:effectLst/>
        </p:spPr>
        <p:txBody>
          <a:bodyPr rtlCol="0" anchor="ctr"/>
          <a:lstStyle/>
          <a:p>
            <a:pPr marL="0" marR="0" lvl="0" indent="0" algn="ctr" defTabSz="914400" eaLnBrk="0"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Arial Unicode MS" panose="020B0604020202020204" charset="-122"/>
              <a:cs typeface="Arial Unicode MS" panose="020B0604020202020204" charset="-122"/>
            </a:endParaRPr>
          </a:p>
        </p:txBody>
      </p:sp>
      <p:cxnSp>
        <p:nvCxnSpPr>
          <p:cNvPr id="96" name="直接连接符 95"/>
          <p:cNvCxnSpPr>
            <a:stCxn id="95" idx="1"/>
            <a:endCxn id="95" idx="5"/>
          </p:cNvCxnSpPr>
          <p:nvPr/>
        </p:nvCxnSpPr>
        <p:spPr>
          <a:xfrm>
            <a:off x="1499870" y="4519930"/>
            <a:ext cx="226060" cy="226060"/>
          </a:xfrm>
          <a:prstGeom prst="line">
            <a:avLst/>
          </a:prstGeom>
          <a:noFill/>
          <a:ln w="28575" cap="flat" cmpd="sng" algn="ctr">
            <a:solidFill>
              <a:srgbClr val="C00000"/>
            </a:solidFill>
            <a:prstDash val="solid"/>
          </a:ln>
          <a:effectLst/>
        </p:spPr>
      </p:cxnSp>
      <p:cxnSp>
        <p:nvCxnSpPr>
          <p:cNvPr id="97" name="直接连接符 96"/>
          <p:cNvCxnSpPr>
            <a:stCxn id="95" idx="7"/>
            <a:endCxn id="95" idx="3"/>
          </p:cNvCxnSpPr>
          <p:nvPr/>
        </p:nvCxnSpPr>
        <p:spPr>
          <a:xfrm flipH="1">
            <a:off x="1499870" y="4519930"/>
            <a:ext cx="226060" cy="226060"/>
          </a:xfrm>
          <a:prstGeom prst="line">
            <a:avLst/>
          </a:prstGeom>
          <a:noFill/>
          <a:ln w="28575" cap="flat" cmpd="sng" algn="ctr">
            <a:solidFill>
              <a:srgbClr val="C00000"/>
            </a:solidFill>
            <a:prstDash val="solid"/>
          </a:ln>
          <a:effectLst/>
        </p:spPr>
      </p:cxnSp>
      <p:sp>
        <p:nvSpPr>
          <p:cNvPr id="98" name="椭圆 97"/>
          <p:cNvSpPr/>
          <p:nvPr/>
        </p:nvSpPr>
        <p:spPr>
          <a:xfrm>
            <a:off x="2451100" y="4472940"/>
            <a:ext cx="320040" cy="320040"/>
          </a:xfrm>
          <a:prstGeom prst="ellipse">
            <a:avLst/>
          </a:prstGeom>
          <a:solidFill>
            <a:srgbClr val="FFFFFF"/>
          </a:solidFill>
          <a:ln w="25400" cap="flat" cmpd="sng" algn="ctr">
            <a:solidFill>
              <a:srgbClr val="AE4845"/>
            </a:solidFill>
            <a:prstDash val="solid"/>
          </a:ln>
          <a:effectLst/>
        </p:spPr>
        <p:txBody>
          <a:bodyPr rtlCol="0" anchor="ctr"/>
          <a:lstStyle/>
          <a:p>
            <a:pPr marL="0" marR="0" lvl="0" indent="0" algn="ctr" defTabSz="914400" eaLnBrk="0"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Arial Unicode MS" panose="020B0604020202020204" charset="-122"/>
              <a:cs typeface="Arial Unicode MS" panose="020B0604020202020204" charset="-122"/>
            </a:endParaRPr>
          </a:p>
        </p:txBody>
      </p:sp>
      <p:cxnSp>
        <p:nvCxnSpPr>
          <p:cNvPr id="99" name="直接连接符 98"/>
          <p:cNvCxnSpPr>
            <a:stCxn id="98" idx="1"/>
            <a:endCxn id="98" idx="5"/>
          </p:cNvCxnSpPr>
          <p:nvPr/>
        </p:nvCxnSpPr>
        <p:spPr>
          <a:xfrm>
            <a:off x="2498090" y="4519930"/>
            <a:ext cx="226060" cy="226060"/>
          </a:xfrm>
          <a:prstGeom prst="line">
            <a:avLst/>
          </a:prstGeom>
          <a:noFill/>
          <a:ln w="28575" cap="flat" cmpd="sng" algn="ctr">
            <a:solidFill>
              <a:srgbClr val="C00000"/>
            </a:solidFill>
            <a:prstDash val="solid"/>
          </a:ln>
          <a:effectLst/>
        </p:spPr>
      </p:cxnSp>
      <p:cxnSp>
        <p:nvCxnSpPr>
          <p:cNvPr id="100" name="直接连接符 99"/>
          <p:cNvCxnSpPr>
            <a:stCxn id="98" idx="7"/>
            <a:endCxn id="98" idx="3"/>
          </p:cNvCxnSpPr>
          <p:nvPr/>
        </p:nvCxnSpPr>
        <p:spPr>
          <a:xfrm flipH="1">
            <a:off x="2498090" y="4519930"/>
            <a:ext cx="226060" cy="226060"/>
          </a:xfrm>
          <a:prstGeom prst="line">
            <a:avLst/>
          </a:prstGeom>
          <a:noFill/>
          <a:ln w="28575" cap="flat" cmpd="sng" algn="ctr">
            <a:solidFill>
              <a:srgbClr val="C00000"/>
            </a:solidFill>
            <a:prstDash val="solid"/>
          </a:ln>
          <a:effectLst/>
        </p:spPr>
      </p:cxnSp>
      <p:sp>
        <p:nvSpPr>
          <p:cNvPr id="101" name="椭圆 100"/>
          <p:cNvSpPr/>
          <p:nvPr/>
        </p:nvSpPr>
        <p:spPr>
          <a:xfrm>
            <a:off x="3474085" y="4472940"/>
            <a:ext cx="320040" cy="320040"/>
          </a:xfrm>
          <a:prstGeom prst="ellipse">
            <a:avLst/>
          </a:prstGeom>
          <a:solidFill>
            <a:srgbClr val="FFFFFF"/>
          </a:solidFill>
          <a:ln w="25400" cap="flat" cmpd="sng" algn="ctr">
            <a:solidFill>
              <a:srgbClr val="AE4845"/>
            </a:solidFill>
            <a:prstDash val="solid"/>
          </a:ln>
          <a:effectLst/>
        </p:spPr>
        <p:txBody>
          <a:bodyPr rtlCol="0" anchor="ctr"/>
          <a:lstStyle/>
          <a:p>
            <a:pPr marL="0" marR="0" lvl="0" indent="0" algn="ctr" defTabSz="914400" eaLnBrk="0"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Arial Unicode MS" panose="020B0604020202020204" charset="-122"/>
              <a:cs typeface="Arial Unicode MS" panose="020B0604020202020204" charset="-122"/>
            </a:endParaRPr>
          </a:p>
        </p:txBody>
      </p:sp>
      <p:cxnSp>
        <p:nvCxnSpPr>
          <p:cNvPr id="102" name="直接连接符 101"/>
          <p:cNvCxnSpPr>
            <a:stCxn id="101" idx="1"/>
            <a:endCxn id="101" idx="5"/>
          </p:cNvCxnSpPr>
          <p:nvPr/>
        </p:nvCxnSpPr>
        <p:spPr>
          <a:xfrm>
            <a:off x="3521075" y="4519930"/>
            <a:ext cx="226060" cy="226060"/>
          </a:xfrm>
          <a:prstGeom prst="line">
            <a:avLst/>
          </a:prstGeom>
          <a:noFill/>
          <a:ln w="28575" cap="flat" cmpd="sng" algn="ctr">
            <a:solidFill>
              <a:srgbClr val="C00000"/>
            </a:solidFill>
            <a:prstDash val="solid"/>
          </a:ln>
          <a:effectLst/>
        </p:spPr>
      </p:cxnSp>
      <p:cxnSp>
        <p:nvCxnSpPr>
          <p:cNvPr id="103" name="直接连接符 102"/>
          <p:cNvCxnSpPr>
            <a:stCxn id="101" idx="7"/>
            <a:endCxn id="101" idx="3"/>
          </p:cNvCxnSpPr>
          <p:nvPr/>
        </p:nvCxnSpPr>
        <p:spPr>
          <a:xfrm flipH="1">
            <a:off x="3521075" y="4519930"/>
            <a:ext cx="226060" cy="226060"/>
          </a:xfrm>
          <a:prstGeom prst="line">
            <a:avLst/>
          </a:prstGeom>
          <a:noFill/>
          <a:ln w="28575" cap="flat" cmpd="sng" algn="ctr">
            <a:solidFill>
              <a:srgbClr val="C00000"/>
            </a:solidFill>
            <a:prstDash val="solid"/>
          </a:ln>
          <a:effectLst/>
        </p:spPr>
      </p:cxnSp>
      <p:sp>
        <p:nvSpPr>
          <p:cNvPr id="104" name="椭圆 103"/>
          <p:cNvSpPr/>
          <p:nvPr/>
        </p:nvSpPr>
        <p:spPr>
          <a:xfrm rot="2700000">
            <a:off x="2451100" y="3653790"/>
            <a:ext cx="320040" cy="320040"/>
          </a:xfrm>
          <a:prstGeom prst="ellipse">
            <a:avLst/>
          </a:prstGeom>
          <a:solidFill>
            <a:srgbClr val="FFFFFF"/>
          </a:solidFill>
          <a:ln w="25400" cap="flat" cmpd="sng" algn="ctr">
            <a:solidFill>
              <a:srgbClr val="FFC000"/>
            </a:solidFill>
            <a:prstDash val="solid"/>
          </a:ln>
          <a:effectLst/>
        </p:spPr>
        <p:txBody>
          <a:bodyPr rtlCol="0" anchor="ctr"/>
          <a:lstStyle/>
          <a:p>
            <a:pPr marL="0" marR="0" lvl="0" indent="0" algn="ctr" defTabSz="914400" eaLnBrk="0"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Arial Unicode MS" panose="020B0604020202020204" charset="-122"/>
              <a:cs typeface="Arial Unicode MS" panose="020B0604020202020204" charset="-122"/>
            </a:endParaRPr>
          </a:p>
        </p:txBody>
      </p:sp>
      <p:cxnSp>
        <p:nvCxnSpPr>
          <p:cNvPr id="105" name="直接连接符 104"/>
          <p:cNvCxnSpPr>
            <a:stCxn id="104" idx="1"/>
            <a:endCxn id="104" idx="5"/>
          </p:cNvCxnSpPr>
          <p:nvPr/>
        </p:nvCxnSpPr>
        <p:spPr>
          <a:xfrm>
            <a:off x="2611206" y="3653924"/>
            <a:ext cx="0" cy="320040"/>
          </a:xfrm>
          <a:prstGeom prst="line">
            <a:avLst/>
          </a:prstGeom>
          <a:noFill/>
          <a:ln w="28575" cap="flat" cmpd="sng" algn="ctr">
            <a:solidFill>
              <a:srgbClr val="FFC000"/>
            </a:solidFill>
            <a:prstDash val="solid"/>
          </a:ln>
          <a:effectLst/>
        </p:spPr>
      </p:cxnSp>
      <p:cxnSp>
        <p:nvCxnSpPr>
          <p:cNvPr id="106" name="直接连接符 105"/>
          <p:cNvCxnSpPr>
            <a:stCxn id="104" idx="7"/>
            <a:endCxn id="104" idx="3"/>
          </p:cNvCxnSpPr>
          <p:nvPr/>
        </p:nvCxnSpPr>
        <p:spPr>
          <a:xfrm flipH="1">
            <a:off x="2450966" y="3813896"/>
            <a:ext cx="320040" cy="0"/>
          </a:xfrm>
          <a:prstGeom prst="line">
            <a:avLst/>
          </a:prstGeom>
          <a:noFill/>
          <a:ln w="28575" cap="flat" cmpd="sng" algn="ctr">
            <a:solidFill>
              <a:srgbClr val="FFC000"/>
            </a:solidFill>
            <a:prstDash val="solid"/>
          </a:ln>
          <a:effectLst/>
        </p:spPr>
      </p:cxnSp>
      <p:cxnSp>
        <p:nvCxnSpPr>
          <p:cNvPr id="107" name="直接箭头连接符 106"/>
          <p:cNvCxnSpPr>
            <a:stCxn id="89" idx="0"/>
            <a:endCxn id="95" idx="4"/>
          </p:cNvCxnSpPr>
          <p:nvPr/>
        </p:nvCxnSpPr>
        <p:spPr>
          <a:xfrm flipV="1">
            <a:off x="1375410" y="4792980"/>
            <a:ext cx="237490" cy="396875"/>
          </a:xfrm>
          <a:prstGeom prst="straightConnector1">
            <a:avLst/>
          </a:prstGeom>
          <a:noFill/>
          <a:ln w="9525" cap="flat" cmpd="sng" algn="ctr">
            <a:solidFill>
              <a:srgbClr val="4F81BD">
                <a:shade val="95000"/>
                <a:satMod val="105000"/>
              </a:srgbClr>
            </a:solidFill>
            <a:prstDash val="solid"/>
            <a:tailEnd type="arrow"/>
          </a:ln>
          <a:effectLst/>
        </p:spPr>
      </p:cxnSp>
      <p:cxnSp>
        <p:nvCxnSpPr>
          <p:cNvPr id="108" name="直接箭头连接符 107"/>
          <p:cNvCxnSpPr>
            <a:stCxn id="90" idx="0"/>
            <a:endCxn id="98" idx="4"/>
          </p:cNvCxnSpPr>
          <p:nvPr/>
        </p:nvCxnSpPr>
        <p:spPr>
          <a:xfrm flipV="1">
            <a:off x="2362200" y="4792980"/>
            <a:ext cx="248920" cy="408940"/>
          </a:xfrm>
          <a:prstGeom prst="straightConnector1">
            <a:avLst/>
          </a:prstGeom>
          <a:noFill/>
          <a:ln w="9525" cap="flat" cmpd="sng" algn="ctr">
            <a:solidFill>
              <a:srgbClr val="4F81BD">
                <a:shade val="95000"/>
                <a:satMod val="105000"/>
              </a:srgbClr>
            </a:solidFill>
            <a:prstDash val="solid"/>
            <a:tailEnd type="arrow"/>
          </a:ln>
          <a:effectLst/>
        </p:spPr>
      </p:cxnSp>
      <p:cxnSp>
        <p:nvCxnSpPr>
          <p:cNvPr id="109" name="直接箭头连接符 108"/>
          <p:cNvCxnSpPr>
            <a:endCxn id="101" idx="4"/>
          </p:cNvCxnSpPr>
          <p:nvPr/>
        </p:nvCxnSpPr>
        <p:spPr>
          <a:xfrm flipV="1">
            <a:off x="3422015" y="4792980"/>
            <a:ext cx="212090" cy="419735"/>
          </a:xfrm>
          <a:prstGeom prst="straightConnector1">
            <a:avLst/>
          </a:prstGeom>
          <a:noFill/>
          <a:ln w="9525" cap="flat" cmpd="sng" algn="ctr">
            <a:solidFill>
              <a:srgbClr val="4F81BD">
                <a:shade val="95000"/>
                <a:satMod val="105000"/>
              </a:srgbClr>
            </a:solidFill>
            <a:prstDash val="solid"/>
            <a:tailEnd type="arrow"/>
          </a:ln>
          <a:effectLst/>
        </p:spPr>
      </p:cxnSp>
      <p:cxnSp>
        <p:nvCxnSpPr>
          <p:cNvPr id="110" name="直接箭头连接符 109"/>
          <p:cNvCxnSpPr>
            <a:stCxn id="92" idx="0"/>
          </p:cNvCxnSpPr>
          <p:nvPr/>
        </p:nvCxnSpPr>
        <p:spPr>
          <a:xfrm flipH="1" flipV="1">
            <a:off x="3639820" y="4836160"/>
            <a:ext cx="291465" cy="376555"/>
          </a:xfrm>
          <a:prstGeom prst="straightConnector1">
            <a:avLst/>
          </a:prstGeom>
          <a:noFill/>
          <a:ln w="9525" cap="flat" cmpd="sng" algn="ctr">
            <a:solidFill>
              <a:srgbClr val="4F81BD">
                <a:shade val="95000"/>
                <a:satMod val="105000"/>
              </a:srgbClr>
            </a:solidFill>
            <a:prstDash val="solid"/>
            <a:tailEnd type="arrow"/>
          </a:ln>
          <a:effectLst/>
        </p:spPr>
      </p:cxnSp>
      <p:cxnSp>
        <p:nvCxnSpPr>
          <p:cNvPr id="111" name="直接箭头连接符 110"/>
          <p:cNvCxnSpPr>
            <a:stCxn id="93" idx="0"/>
          </p:cNvCxnSpPr>
          <p:nvPr/>
        </p:nvCxnSpPr>
        <p:spPr>
          <a:xfrm flipH="1" flipV="1">
            <a:off x="2611120" y="4792980"/>
            <a:ext cx="248285" cy="419735"/>
          </a:xfrm>
          <a:prstGeom prst="straightConnector1">
            <a:avLst/>
          </a:prstGeom>
          <a:noFill/>
          <a:ln w="9525" cap="flat" cmpd="sng" algn="ctr">
            <a:solidFill>
              <a:srgbClr val="4F81BD">
                <a:shade val="95000"/>
                <a:satMod val="105000"/>
              </a:srgbClr>
            </a:solidFill>
            <a:prstDash val="solid"/>
            <a:tailEnd type="arrow"/>
          </a:ln>
          <a:effectLst/>
        </p:spPr>
      </p:cxnSp>
      <p:cxnSp>
        <p:nvCxnSpPr>
          <p:cNvPr id="112" name="直接箭头连接符 111"/>
          <p:cNvCxnSpPr/>
          <p:nvPr/>
        </p:nvCxnSpPr>
        <p:spPr>
          <a:xfrm flipH="1" flipV="1">
            <a:off x="1612900" y="4792980"/>
            <a:ext cx="248285" cy="419735"/>
          </a:xfrm>
          <a:prstGeom prst="straightConnector1">
            <a:avLst/>
          </a:prstGeom>
          <a:noFill/>
          <a:ln w="9525" cap="flat" cmpd="sng" algn="ctr">
            <a:solidFill>
              <a:srgbClr val="4F81BD">
                <a:shade val="95000"/>
                <a:satMod val="105000"/>
              </a:srgbClr>
            </a:solidFill>
            <a:prstDash val="solid"/>
            <a:tailEnd type="arrow"/>
          </a:ln>
          <a:effectLst/>
        </p:spPr>
      </p:cxnSp>
      <p:cxnSp>
        <p:nvCxnSpPr>
          <p:cNvPr id="113" name="直接箭头连接符 112"/>
          <p:cNvCxnSpPr/>
          <p:nvPr/>
        </p:nvCxnSpPr>
        <p:spPr>
          <a:xfrm flipV="1">
            <a:off x="1704975" y="3944620"/>
            <a:ext cx="820420" cy="583565"/>
          </a:xfrm>
          <a:prstGeom prst="straightConnector1">
            <a:avLst/>
          </a:prstGeom>
          <a:noFill/>
          <a:ln w="9525" cap="flat" cmpd="sng" algn="ctr">
            <a:solidFill>
              <a:srgbClr val="4F81BD">
                <a:shade val="95000"/>
                <a:satMod val="105000"/>
              </a:srgbClr>
            </a:solidFill>
            <a:prstDash val="solid"/>
            <a:tailEnd type="arrow"/>
          </a:ln>
          <a:effectLst/>
        </p:spPr>
      </p:cxnSp>
      <p:cxnSp>
        <p:nvCxnSpPr>
          <p:cNvPr id="114" name="直接箭头连接符 113"/>
          <p:cNvCxnSpPr>
            <a:stCxn id="98" idx="0"/>
          </p:cNvCxnSpPr>
          <p:nvPr/>
        </p:nvCxnSpPr>
        <p:spPr>
          <a:xfrm flipV="1">
            <a:off x="2611120" y="3973830"/>
            <a:ext cx="0" cy="499110"/>
          </a:xfrm>
          <a:prstGeom prst="straightConnector1">
            <a:avLst/>
          </a:prstGeom>
          <a:noFill/>
          <a:ln w="9525" cap="flat" cmpd="sng" algn="ctr">
            <a:solidFill>
              <a:srgbClr val="4F81BD">
                <a:shade val="95000"/>
                <a:satMod val="105000"/>
              </a:srgbClr>
            </a:solidFill>
            <a:prstDash val="solid"/>
            <a:tailEnd type="arrow"/>
          </a:ln>
          <a:effectLst/>
        </p:spPr>
      </p:cxnSp>
      <p:cxnSp>
        <p:nvCxnSpPr>
          <p:cNvPr id="115" name="直接箭头连接符 114"/>
          <p:cNvCxnSpPr>
            <a:stCxn id="101" idx="0"/>
          </p:cNvCxnSpPr>
          <p:nvPr/>
        </p:nvCxnSpPr>
        <p:spPr>
          <a:xfrm flipH="1" flipV="1">
            <a:off x="2691765" y="3944620"/>
            <a:ext cx="942340" cy="528320"/>
          </a:xfrm>
          <a:prstGeom prst="straightConnector1">
            <a:avLst/>
          </a:prstGeom>
          <a:noFill/>
          <a:ln w="9525" cap="flat" cmpd="sng" algn="ctr">
            <a:solidFill>
              <a:srgbClr val="4F81BD">
                <a:shade val="95000"/>
                <a:satMod val="105000"/>
              </a:srgbClr>
            </a:solidFill>
            <a:prstDash val="solid"/>
            <a:tailEnd type="arrow"/>
          </a:ln>
          <a:effectLst/>
        </p:spPr>
      </p:cxnSp>
      <p:sp>
        <p:nvSpPr>
          <p:cNvPr id="116" name="椭圆 115"/>
          <p:cNvSpPr/>
          <p:nvPr/>
        </p:nvSpPr>
        <p:spPr>
          <a:xfrm>
            <a:off x="6160770" y="5194300"/>
            <a:ext cx="326390" cy="326390"/>
          </a:xfrm>
          <a:prstGeom prst="ellipse">
            <a:avLst/>
          </a:prstGeom>
          <a:solidFill>
            <a:srgbClr val="4F81BD"/>
          </a:solidFill>
          <a:ln w="25400" cap="flat" cmpd="sng" algn="ctr">
            <a:solidFill>
              <a:srgbClr val="4F81BD">
                <a:shade val="50000"/>
              </a:srgbClr>
            </a:solidFill>
            <a:prstDash val="solid"/>
          </a:ln>
          <a:effectLst/>
        </p:spPr>
        <p:txBody>
          <a:bodyPr rtlCol="0" anchor="ctr"/>
          <a:lstStyle/>
          <a:p>
            <a:pPr marL="0" marR="0" lvl="0" indent="0" algn="ctr" defTabSz="914400" eaLnBrk="0"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dirty="0">
              <a:ln>
                <a:noFill/>
              </a:ln>
              <a:solidFill>
                <a:srgbClr val="FFFFFF"/>
              </a:solidFill>
              <a:effectLst/>
              <a:uLnTx/>
              <a:uFillTx/>
              <a:latin typeface="Times New Roman" panose="02020603050405020304" pitchFamily="18" charset="0"/>
              <a:ea typeface="Arial Unicode MS" panose="020B0604020202020204" charset="-122"/>
              <a:cs typeface="Times New Roman" panose="02020603050405020304" pitchFamily="18" charset="0"/>
              <a:sym typeface="+mn-ea"/>
            </a:endParaRPr>
          </a:p>
        </p:txBody>
      </p:sp>
      <p:sp>
        <p:nvSpPr>
          <p:cNvPr id="117" name="椭圆 116"/>
          <p:cNvSpPr/>
          <p:nvPr/>
        </p:nvSpPr>
        <p:spPr>
          <a:xfrm>
            <a:off x="5605780" y="5189855"/>
            <a:ext cx="326390" cy="326390"/>
          </a:xfrm>
          <a:prstGeom prst="ellipse">
            <a:avLst/>
          </a:prstGeom>
          <a:solidFill>
            <a:srgbClr val="C0504D"/>
          </a:solidFill>
          <a:ln w="25400" cap="flat" cmpd="sng" algn="ctr">
            <a:solidFill>
              <a:srgbClr val="C0504D">
                <a:shade val="50000"/>
              </a:srgbClr>
            </a:solidFill>
            <a:prstDash val="solid"/>
          </a:ln>
          <a:effectLst/>
        </p:spPr>
        <p:txBody>
          <a:bodyPr rtlCol="0" anchor="ctr"/>
          <a:lstStyle/>
          <a:p>
            <a:pPr marL="0" marR="0" lvl="0" indent="0" algn="ctr" defTabSz="914400" eaLnBrk="0"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Arial Unicode MS" panose="020B0604020202020204" charset="-122"/>
              <a:cs typeface="Arial Unicode MS" panose="020B0604020202020204" charset="-122"/>
            </a:endParaRPr>
          </a:p>
        </p:txBody>
      </p:sp>
      <p:sp>
        <p:nvSpPr>
          <p:cNvPr id="118" name="椭圆 117"/>
          <p:cNvSpPr/>
          <p:nvPr/>
        </p:nvSpPr>
        <p:spPr>
          <a:xfrm>
            <a:off x="7177405" y="5194300"/>
            <a:ext cx="326390" cy="326390"/>
          </a:xfrm>
          <a:prstGeom prst="ellipse">
            <a:avLst/>
          </a:prstGeom>
          <a:solidFill>
            <a:srgbClr val="4F81BD"/>
          </a:solidFill>
          <a:ln w="25400" cap="flat" cmpd="sng" algn="ctr">
            <a:solidFill>
              <a:srgbClr val="4F81BD">
                <a:shade val="50000"/>
              </a:srgbClr>
            </a:solidFill>
            <a:prstDash val="solid"/>
          </a:ln>
          <a:effectLst/>
        </p:spPr>
        <p:txBody>
          <a:bodyPr rtlCol="0" anchor="ctr"/>
          <a:lstStyle/>
          <a:p>
            <a:pPr marL="0" marR="0" lvl="0" indent="0" algn="ctr" defTabSz="914400" eaLnBrk="0"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Arial Unicode MS" panose="020B0604020202020204" charset="-122"/>
              <a:cs typeface="Arial Unicode MS" panose="020B0604020202020204" charset="-122"/>
            </a:endParaRPr>
          </a:p>
        </p:txBody>
      </p:sp>
      <p:sp>
        <p:nvSpPr>
          <p:cNvPr id="119" name="椭圆 118"/>
          <p:cNvSpPr/>
          <p:nvPr/>
        </p:nvSpPr>
        <p:spPr>
          <a:xfrm>
            <a:off x="7670165" y="5194300"/>
            <a:ext cx="326390" cy="326390"/>
          </a:xfrm>
          <a:prstGeom prst="ellipse">
            <a:avLst/>
          </a:prstGeom>
          <a:solidFill>
            <a:srgbClr val="C0504D"/>
          </a:solidFill>
          <a:ln w="25400" cap="flat" cmpd="sng" algn="ctr">
            <a:solidFill>
              <a:srgbClr val="C0504D">
                <a:shade val="50000"/>
              </a:srgbClr>
            </a:solidFill>
            <a:prstDash val="solid"/>
          </a:ln>
          <a:effectLst/>
        </p:spPr>
        <p:txBody>
          <a:bodyPr rtlCol="0" anchor="ctr"/>
          <a:lstStyle/>
          <a:p>
            <a:pPr marL="0" marR="0" lvl="0" indent="0" algn="ctr" defTabSz="914400" eaLnBrk="0"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Arial Unicode MS" panose="020B0604020202020204" charset="-122"/>
              <a:cs typeface="Arial Unicode MS" panose="020B0604020202020204" charset="-122"/>
            </a:endParaRPr>
          </a:p>
        </p:txBody>
      </p:sp>
      <p:sp>
        <p:nvSpPr>
          <p:cNvPr id="120" name="椭圆 119"/>
          <p:cNvSpPr/>
          <p:nvPr/>
        </p:nvSpPr>
        <p:spPr>
          <a:xfrm>
            <a:off x="8230870" y="5206365"/>
            <a:ext cx="326390" cy="326390"/>
          </a:xfrm>
          <a:prstGeom prst="ellipse">
            <a:avLst/>
          </a:prstGeom>
          <a:solidFill>
            <a:srgbClr val="4F81BD"/>
          </a:solidFill>
          <a:ln w="25400" cap="flat" cmpd="sng" algn="ctr">
            <a:solidFill>
              <a:srgbClr val="4F81BD">
                <a:shade val="50000"/>
              </a:srgbClr>
            </a:solidFill>
            <a:prstDash val="solid"/>
          </a:ln>
          <a:effectLst/>
        </p:spPr>
        <p:txBody>
          <a:bodyPr rtlCol="0" anchor="ctr"/>
          <a:lstStyle/>
          <a:p>
            <a:pPr marL="0" marR="0" lvl="0" indent="0" algn="ctr" defTabSz="914400" eaLnBrk="0"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Arial Unicode MS" panose="020B0604020202020204" charset="-122"/>
              <a:cs typeface="Arial Unicode MS" panose="020B0604020202020204" charset="-122"/>
            </a:endParaRPr>
          </a:p>
        </p:txBody>
      </p:sp>
      <p:sp>
        <p:nvSpPr>
          <p:cNvPr id="121" name="椭圆 120"/>
          <p:cNvSpPr/>
          <p:nvPr/>
        </p:nvSpPr>
        <p:spPr>
          <a:xfrm>
            <a:off x="8990330" y="5239385"/>
            <a:ext cx="326390" cy="332740"/>
          </a:xfrm>
          <a:prstGeom prst="ellipse">
            <a:avLst/>
          </a:prstGeom>
          <a:solidFill>
            <a:srgbClr val="C0504D"/>
          </a:solidFill>
          <a:ln w="25400" cap="flat" cmpd="sng" algn="ctr">
            <a:solidFill>
              <a:srgbClr val="C0504D">
                <a:shade val="50000"/>
              </a:srgbClr>
            </a:solidFill>
            <a:prstDash val="solid"/>
          </a:ln>
          <a:effectLst/>
        </p:spPr>
        <p:txBody>
          <a:bodyPr rtlCol="0" anchor="ctr"/>
          <a:lstStyle/>
          <a:p>
            <a:pPr marL="0" marR="0" lvl="0" indent="0" algn="ctr" defTabSz="914400" eaLnBrk="0"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Arial Unicode MS" panose="020B0604020202020204" charset="-122"/>
              <a:cs typeface="Arial Unicode MS" panose="020B0604020202020204" charset="-122"/>
            </a:endParaRPr>
          </a:p>
        </p:txBody>
      </p:sp>
      <p:sp>
        <p:nvSpPr>
          <p:cNvPr id="122" name="文本框 121"/>
          <p:cNvSpPr txBox="1"/>
          <p:nvPr/>
        </p:nvSpPr>
        <p:spPr>
          <a:xfrm>
            <a:off x="6130925" y="5207635"/>
            <a:ext cx="386080" cy="337185"/>
          </a:xfrm>
          <a:prstGeom prst="rect">
            <a:avLst/>
          </a:prstGeom>
          <a:noFill/>
        </p:spPr>
        <p:txBody>
          <a:bodyPr wrap="none" rtlCol="0" anchor="t">
            <a:spAutoFit/>
          </a:bodyPr>
          <a:lstStyle/>
          <a:p>
            <a:pPr eaLnBrk="0" fontAlgn="base">
              <a:spcBef>
                <a:spcPct val="0"/>
              </a:spcBef>
              <a:spcAft>
                <a:spcPct val="0"/>
              </a:spcAft>
            </a:pPr>
            <a:r>
              <a:rPr lang="en-US" altLang="zh-CN" sz="1600" kern="1200" dirty="0">
                <a:latin typeface="Times New Roman" panose="02020603050405020304" pitchFamily="18" charset="0"/>
                <a:ea typeface="黑体" panose="02010609060101010101" charset="-122"/>
                <a:cs typeface="Times New Roman" panose="02020603050405020304" pitchFamily="18" charset="0"/>
                <a:sym typeface="+mn-ea"/>
              </a:rPr>
              <a:t>x1</a:t>
            </a:r>
            <a:endParaRPr lang="en-US" altLang="zh-CN" sz="1600" kern="1200" dirty="0">
              <a:latin typeface="Times New Roman" panose="02020603050405020304" pitchFamily="18" charset="0"/>
              <a:ea typeface="黑体" panose="02010609060101010101" charset="-122"/>
              <a:cs typeface="Times New Roman" panose="02020603050405020304" pitchFamily="18" charset="0"/>
              <a:sym typeface="+mn-ea"/>
            </a:endParaRPr>
          </a:p>
        </p:txBody>
      </p:sp>
      <p:sp>
        <p:nvSpPr>
          <p:cNvPr id="123" name="文本框 122"/>
          <p:cNvSpPr txBox="1"/>
          <p:nvPr/>
        </p:nvSpPr>
        <p:spPr>
          <a:xfrm>
            <a:off x="7117715" y="5206365"/>
            <a:ext cx="386080" cy="337185"/>
          </a:xfrm>
          <a:prstGeom prst="rect">
            <a:avLst/>
          </a:prstGeom>
          <a:noFill/>
        </p:spPr>
        <p:txBody>
          <a:bodyPr wrap="none" rtlCol="0" anchor="t">
            <a:spAutoFit/>
          </a:bodyPr>
          <a:lstStyle/>
          <a:p>
            <a:pPr eaLnBrk="0" fontAlgn="base">
              <a:spcBef>
                <a:spcPct val="0"/>
              </a:spcBef>
              <a:spcAft>
                <a:spcPct val="0"/>
              </a:spcAft>
            </a:pPr>
            <a:r>
              <a:rPr lang="en-US" altLang="zh-CN" sz="1600" kern="1200" dirty="0">
                <a:latin typeface="Times New Roman" panose="02020603050405020304" pitchFamily="18" charset="0"/>
                <a:ea typeface="黑体" panose="02010609060101010101" charset="-122"/>
                <a:cs typeface="Times New Roman" panose="02020603050405020304" pitchFamily="18" charset="0"/>
                <a:sym typeface="+mn-ea"/>
              </a:rPr>
              <a:t>x2</a:t>
            </a:r>
            <a:endParaRPr lang="en-US" altLang="zh-CN" sz="1600" kern="1200" dirty="0">
              <a:latin typeface="Times New Roman" panose="02020603050405020304" pitchFamily="18" charset="0"/>
              <a:ea typeface="黑体" panose="02010609060101010101" charset="-122"/>
              <a:cs typeface="Times New Roman" panose="02020603050405020304" pitchFamily="18" charset="0"/>
              <a:sym typeface="+mn-ea"/>
            </a:endParaRPr>
          </a:p>
        </p:txBody>
      </p:sp>
      <p:sp>
        <p:nvSpPr>
          <p:cNvPr id="124" name="文本框 123"/>
          <p:cNvSpPr txBox="1"/>
          <p:nvPr/>
        </p:nvSpPr>
        <p:spPr>
          <a:xfrm>
            <a:off x="8201025" y="5206365"/>
            <a:ext cx="386080" cy="337185"/>
          </a:xfrm>
          <a:prstGeom prst="rect">
            <a:avLst/>
          </a:prstGeom>
          <a:noFill/>
        </p:spPr>
        <p:txBody>
          <a:bodyPr wrap="none" rtlCol="0" anchor="t">
            <a:spAutoFit/>
          </a:bodyPr>
          <a:lstStyle/>
          <a:p>
            <a:pPr eaLnBrk="0" fontAlgn="base">
              <a:spcBef>
                <a:spcPct val="0"/>
              </a:spcBef>
              <a:spcAft>
                <a:spcPct val="0"/>
              </a:spcAft>
            </a:pPr>
            <a:r>
              <a:rPr lang="en-US" altLang="zh-CN" sz="1600" kern="1200" dirty="0">
                <a:latin typeface="Times New Roman" panose="02020603050405020304" pitchFamily="18" charset="0"/>
                <a:ea typeface="黑体" panose="02010609060101010101" charset="-122"/>
                <a:cs typeface="Times New Roman" panose="02020603050405020304" pitchFamily="18" charset="0"/>
                <a:sym typeface="+mn-ea"/>
              </a:rPr>
              <a:t>x3</a:t>
            </a:r>
            <a:endParaRPr lang="en-US" altLang="zh-CN" sz="1600" kern="1200" dirty="0">
              <a:latin typeface="Times New Roman" panose="02020603050405020304" pitchFamily="18" charset="0"/>
              <a:ea typeface="黑体" panose="02010609060101010101" charset="-122"/>
              <a:cs typeface="Times New Roman" panose="02020603050405020304" pitchFamily="18" charset="0"/>
              <a:sym typeface="+mn-ea"/>
            </a:endParaRPr>
          </a:p>
        </p:txBody>
      </p:sp>
      <p:sp>
        <p:nvSpPr>
          <p:cNvPr id="125" name="文本框 124"/>
          <p:cNvSpPr txBox="1"/>
          <p:nvPr/>
        </p:nvSpPr>
        <p:spPr>
          <a:xfrm>
            <a:off x="8887460" y="5234940"/>
            <a:ext cx="532765" cy="337185"/>
          </a:xfrm>
          <a:prstGeom prst="rect">
            <a:avLst/>
          </a:prstGeom>
          <a:noFill/>
        </p:spPr>
        <p:txBody>
          <a:bodyPr wrap="none" rtlCol="0" anchor="t">
            <a:spAutoFit/>
          </a:bodyPr>
          <a:lstStyle/>
          <a:p>
            <a:pPr eaLnBrk="0" fontAlgn="base">
              <a:spcBef>
                <a:spcPct val="0"/>
              </a:spcBef>
              <a:spcAft>
                <a:spcPct val="0"/>
              </a:spcAft>
            </a:pPr>
            <a:r>
              <a:rPr lang="en-US" altLang="zh-CN" sz="1600" kern="1200" dirty="0">
                <a:latin typeface="Times New Roman" panose="02020603050405020304" pitchFamily="18" charset="0"/>
                <a:ea typeface="黑体" panose="02010609060101010101" charset="-122"/>
                <a:cs typeface="Times New Roman" panose="02020603050405020304" pitchFamily="18" charset="0"/>
                <a:sym typeface="+mn-ea"/>
              </a:rPr>
              <a:t>w13</a:t>
            </a:r>
            <a:endParaRPr lang="en-US" altLang="zh-CN" sz="1600" kern="1200" dirty="0">
              <a:latin typeface="Times New Roman" panose="02020603050405020304" pitchFamily="18" charset="0"/>
              <a:ea typeface="黑体" panose="02010609060101010101" charset="-122"/>
              <a:cs typeface="Times New Roman" panose="02020603050405020304" pitchFamily="18" charset="0"/>
              <a:sym typeface="+mn-ea"/>
            </a:endParaRPr>
          </a:p>
        </p:txBody>
      </p:sp>
      <p:sp>
        <p:nvSpPr>
          <p:cNvPr id="126" name="椭圆 125"/>
          <p:cNvSpPr/>
          <p:nvPr/>
        </p:nvSpPr>
        <p:spPr>
          <a:xfrm>
            <a:off x="6431280" y="4466590"/>
            <a:ext cx="320040" cy="320040"/>
          </a:xfrm>
          <a:prstGeom prst="ellipse">
            <a:avLst/>
          </a:prstGeom>
          <a:solidFill>
            <a:srgbClr val="FFFFFF"/>
          </a:solidFill>
          <a:ln w="25400" cap="flat" cmpd="sng" algn="ctr">
            <a:solidFill>
              <a:srgbClr val="AE4845"/>
            </a:solidFill>
            <a:prstDash val="solid"/>
          </a:ln>
          <a:effectLst/>
        </p:spPr>
        <p:txBody>
          <a:bodyPr rtlCol="0" anchor="ctr"/>
          <a:lstStyle/>
          <a:p>
            <a:pPr marL="0" marR="0" lvl="0" indent="0" algn="ctr" defTabSz="914400" eaLnBrk="0"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Arial Unicode MS" panose="020B0604020202020204" charset="-122"/>
              <a:cs typeface="Arial Unicode MS" panose="020B0604020202020204" charset="-122"/>
            </a:endParaRPr>
          </a:p>
        </p:txBody>
      </p:sp>
      <p:cxnSp>
        <p:nvCxnSpPr>
          <p:cNvPr id="127" name="直接连接符 126"/>
          <p:cNvCxnSpPr>
            <a:stCxn id="126" idx="1"/>
            <a:endCxn id="126" idx="5"/>
          </p:cNvCxnSpPr>
          <p:nvPr/>
        </p:nvCxnSpPr>
        <p:spPr>
          <a:xfrm>
            <a:off x="6478270" y="4513580"/>
            <a:ext cx="226060" cy="226060"/>
          </a:xfrm>
          <a:prstGeom prst="line">
            <a:avLst/>
          </a:prstGeom>
          <a:noFill/>
          <a:ln w="28575" cap="flat" cmpd="sng" algn="ctr">
            <a:solidFill>
              <a:srgbClr val="C00000"/>
            </a:solidFill>
            <a:prstDash val="solid"/>
          </a:ln>
          <a:effectLst/>
        </p:spPr>
      </p:cxnSp>
      <p:cxnSp>
        <p:nvCxnSpPr>
          <p:cNvPr id="128" name="直接连接符 127"/>
          <p:cNvCxnSpPr>
            <a:stCxn id="126" idx="7"/>
            <a:endCxn id="126" idx="3"/>
          </p:cNvCxnSpPr>
          <p:nvPr/>
        </p:nvCxnSpPr>
        <p:spPr>
          <a:xfrm flipH="1">
            <a:off x="6478270" y="4513580"/>
            <a:ext cx="226060" cy="226060"/>
          </a:xfrm>
          <a:prstGeom prst="line">
            <a:avLst/>
          </a:prstGeom>
          <a:noFill/>
          <a:ln w="28575" cap="flat" cmpd="sng" algn="ctr">
            <a:solidFill>
              <a:srgbClr val="C00000"/>
            </a:solidFill>
            <a:prstDash val="solid"/>
          </a:ln>
          <a:effectLst/>
        </p:spPr>
      </p:cxnSp>
      <p:sp>
        <p:nvSpPr>
          <p:cNvPr id="129" name="椭圆 128"/>
          <p:cNvSpPr/>
          <p:nvPr/>
        </p:nvSpPr>
        <p:spPr>
          <a:xfrm>
            <a:off x="7429500" y="4466590"/>
            <a:ext cx="320040" cy="320040"/>
          </a:xfrm>
          <a:prstGeom prst="ellipse">
            <a:avLst/>
          </a:prstGeom>
          <a:solidFill>
            <a:srgbClr val="FFFFFF"/>
          </a:solidFill>
          <a:ln w="25400" cap="flat" cmpd="sng" algn="ctr">
            <a:solidFill>
              <a:srgbClr val="AE4845"/>
            </a:solidFill>
            <a:prstDash val="solid"/>
          </a:ln>
          <a:effectLst/>
        </p:spPr>
        <p:txBody>
          <a:bodyPr rtlCol="0" anchor="ctr"/>
          <a:lstStyle/>
          <a:p>
            <a:pPr marL="0" marR="0" lvl="0" indent="0" algn="ctr" defTabSz="914400" eaLnBrk="0"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Arial Unicode MS" panose="020B0604020202020204" charset="-122"/>
              <a:cs typeface="Arial Unicode MS" panose="020B0604020202020204" charset="-122"/>
            </a:endParaRPr>
          </a:p>
        </p:txBody>
      </p:sp>
      <p:cxnSp>
        <p:nvCxnSpPr>
          <p:cNvPr id="130" name="直接连接符 129"/>
          <p:cNvCxnSpPr>
            <a:stCxn id="129" idx="1"/>
            <a:endCxn id="129" idx="5"/>
          </p:cNvCxnSpPr>
          <p:nvPr/>
        </p:nvCxnSpPr>
        <p:spPr>
          <a:xfrm>
            <a:off x="7476490" y="4513580"/>
            <a:ext cx="226060" cy="226060"/>
          </a:xfrm>
          <a:prstGeom prst="line">
            <a:avLst/>
          </a:prstGeom>
          <a:noFill/>
          <a:ln w="28575" cap="flat" cmpd="sng" algn="ctr">
            <a:solidFill>
              <a:srgbClr val="C00000"/>
            </a:solidFill>
            <a:prstDash val="solid"/>
          </a:ln>
          <a:effectLst/>
        </p:spPr>
      </p:cxnSp>
      <p:cxnSp>
        <p:nvCxnSpPr>
          <p:cNvPr id="131" name="直接连接符 130"/>
          <p:cNvCxnSpPr>
            <a:stCxn id="129" idx="7"/>
            <a:endCxn id="129" idx="3"/>
          </p:cNvCxnSpPr>
          <p:nvPr/>
        </p:nvCxnSpPr>
        <p:spPr>
          <a:xfrm flipH="1">
            <a:off x="7476490" y="4513580"/>
            <a:ext cx="226060" cy="226060"/>
          </a:xfrm>
          <a:prstGeom prst="line">
            <a:avLst/>
          </a:prstGeom>
          <a:noFill/>
          <a:ln w="28575" cap="flat" cmpd="sng" algn="ctr">
            <a:solidFill>
              <a:srgbClr val="C00000"/>
            </a:solidFill>
            <a:prstDash val="solid"/>
          </a:ln>
          <a:effectLst/>
        </p:spPr>
      </p:cxnSp>
      <p:sp>
        <p:nvSpPr>
          <p:cNvPr id="132" name="椭圆 131"/>
          <p:cNvSpPr/>
          <p:nvPr/>
        </p:nvSpPr>
        <p:spPr>
          <a:xfrm>
            <a:off x="8452485" y="4466590"/>
            <a:ext cx="320040" cy="320040"/>
          </a:xfrm>
          <a:prstGeom prst="ellipse">
            <a:avLst/>
          </a:prstGeom>
          <a:solidFill>
            <a:srgbClr val="FFFFFF"/>
          </a:solidFill>
          <a:ln w="25400" cap="flat" cmpd="sng" algn="ctr">
            <a:solidFill>
              <a:srgbClr val="AE4845"/>
            </a:solidFill>
            <a:prstDash val="solid"/>
          </a:ln>
          <a:effectLst/>
        </p:spPr>
        <p:txBody>
          <a:bodyPr rtlCol="0" anchor="ctr"/>
          <a:lstStyle/>
          <a:p>
            <a:pPr marL="0" marR="0" lvl="0" indent="0" algn="ctr" defTabSz="914400" eaLnBrk="0"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Arial Unicode MS" panose="020B0604020202020204" charset="-122"/>
              <a:cs typeface="Arial Unicode MS" panose="020B0604020202020204" charset="-122"/>
            </a:endParaRPr>
          </a:p>
        </p:txBody>
      </p:sp>
      <p:cxnSp>
        <p:nvCxnSpPr>
          <p:cNvPr id="133" name="直接连接符 132"/>
          <p:cNvCxnSpPr>
            <a:stCxn id="132" idx="1"/>
            <a:endCxn id="132" idx="5"/>
          </p:cNvCxnSpPr>
          <p:nvPr/>
        </p:nvCxnSpPr>
        <p:spPr>
          <a:xfrm>
            <a:off x="8499475" y="4513580"/>
            <a:ext cx="226060" cy="226060"/>
          </a:xfrm>
          <a:prstGeom prst="line">
            <a:avLst/>
          </a:prstGeom>
          <a:noFill/>
          <a:ln w="28575" cap="flat" cmpd="sng" algn="ctr">
            <a:solidFill>
              <a:srgbClr val="C00000"/>
            </a:solidFill>
            <a:prstDash val="solid"/>
          </a:ln>
          <a:effectLst/>
        </p:spPr>
      </p:cxnSp>
      <p:cxnSp>
        <p:nvCxnSpPr>
          <p:cNvPr id="134" name="直接连接符 133"/>
          <p:cNvCxnSpPr>
            <a:stCxn id="132" idx="7"/>
            <a:endCxn id="132" idx="3"/>
          </p:cNvCxnSpPr>
          <p:nvPr/>
        </p:nvCxnSpPr>
        <p:spPr>
          <a:xfrm flipH="1">
            <a:off x="8499475" y="4513580"/>
            <a:ext cx="226060" cy="226060"/>
          </a:xfrm>
          <a:prstGeom prst="line">
            <a:avLst/>
          </a:prstGeom>
          <a:noFill/>
          <a:ln w="28575" cap="flat" cmpd="sng" algn="ctr">
            <a:solidFill>
              <a:srgbClr val="C00000"/>
            </a:solidFill>
            <a:prstDash val="solid"/>
          </a:ln>
          <a:effectLst/>
        </p:spPr>
      </p:cxnSp>
      <p:sp>
        <p:nvSpPr>
          <p:cNvPr id="135" name="椭圆 134"/>
          <p:cNvSpPr/>
          <p:nvPr/>
        </p:nvSpPr>
        <p:spPr>
          <a:xfrm rot="2700000">
            <a:off x="7429500" y="3647440"/>
            <a:ext cx="320040" cy="320040"/>
          </a:xfrm>
          <a:prstGeom prst="ellipse">
            <a:avLst/>
          </a:prstGeom>
          <a:solidFill>
            <a:srgbClr val="FFFFFF"/>
          </a:solidFill>
          <a:ln w="25400" cap="flat" cmpd="sng" algn="ctr">
            <a:solidFill>
              <a:srgbClr val="FFC000"/>
            </a:solidFill>
            <a:prstDash val="solid"/>
          </a:ln>
          <a:effectLst/>
        </p:spPr>
        <p:txBody>
          <a:bodyPr rtlCol="0" anchor="ctr"/>
          <a:lstStyle/>
          <a:p>
            <a:pPr marL="0" marR="0" lvl="0" indent="0" algn="ctr" defTabSz="914400" eaLnBrk="0"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Arial Unicode MS" panose="020B0604020202020204" charset="-122"/>
              <a:cs typeface="Arial Unicode MS" panose="020B0604020202020204" charset="-122"/>
            </a:endParaRPr>
          </a:p>
        </p:txBody>
      </p:sp>
      <p:cxnSp>
        <p:nvCxnSpPr>
          <p:cNvPr id="136" name="直接连接符 135"/>
          <p:cNvCxnSpPr>
            <a:stCxn id="135" idx="1"/>
            <a:endCxn id="135" idx="5"/>
          </p:cNvCxnSpPr>
          <p:nvPr/>
        </p:nvCxnSpPr>
        <p:spPr>
          <a:xfrm>
            <a:off x="7589606" y="3647574"/>
            <a:ext cx="0" cy="320040"/>
          </a:xfrm>
          <a:prstGeom prst="line">
            <a:avLst/>
          </a:prstGeom>
          <a:noFill/>
          <a:ln w="28575" cap="flat" cmpd="sng" algn="ctr">
            <a:solidFill>
              <a:srgbClr val="FFC000"/>
            </a:solidFill>
            <a:prstDash val="solid"/>
          </a:ln>
          <a:effectLst/>
        </p:spPr>
      </p:cxnSp>
      <p:cxnSp>
        <p:nvCxnSpPr>
          <p:cNvPr id="137" name="直接连接符 136"/>
          <p:cNvCxnSpPr>
            <a:stCxn id="135" idx="7"/>
            <a:endCxn id="135" idx="3"/>
          </p:cNvCxnSpPr>
          <p:nvPr/>
        </p:nvCxnSpPr>
        <p:spPr>
          <a:xfrm flipH="1">
            <a:off x="7429366" y="3807546"/>
            <a:ext cx="320040" cy="0"/>
          </a:xfrm>
          <a:prstGeom prst="line">
            <a:avLst/>
          </a:prstGeom>
          <a:noFill/>
          <a:ln w="28575" cap="flat" cmpd="sng" algn="ctr">
            <a:solidFill>
              <a:srgbClr val="FFC000"/>
            </a:solidFill>
            <a:prstDash val="solid"/>
          </a:ln>
          <a:effectLst/>
        </p:spPr>
      </p:cxnSp>
      <p:cxnSp>
        <p:nvCxnSpPr>
          <p:cNvPr id="138" name="直接箭头连接符 137"/>
          <p:cNvCxnSpPr>
            <a:stCxn id="122" idx="0"/>
            <a:endCxn id="126" idx="4"/>
          </p:cNvCxnSpPr>
          <p:nvPr/>
        </p:nvCxnSpPr>
        <p:spPr>
          <a:xfrm flipV="1">
            <a:off x="6323965" y="4786630"/>
            <a:ext cx="267335" cy="421005"/>
          </a:xfrm>
          <a:prstGeom prst="straightConnector1">
            <a:avLst/>
          </a:prstGeom>
          <a:noFill/>
          <a:ln w="9525" cap="flat" cmpd="sng" algn="ctr">
            <a:solidFill>
              <a:srgbClr val="4F81BD">
                <a:shade val="95000"/>
                <a:satMod val="105000"/>
              </a:srgbClr>
            </a:solidFill>
            <a:prstDash val="solid"/>
            <a:tailEnd type="arrow"/>
          </a:ln>
          <a:effectLst/>
        </p:spPr>
      </p:cxnSp>
      <p:cxnSp>
        <p:nvCxnSpPr>
          <p:cNvPr id="139" name="直接箭头连接符 138"/>
          <p:cNvCxnSpPr>
            <a:stCxn id="123" idx="0"/>
            <a:endCxn id="129" idx="4"/>
          </p:cNvCxnSpPr>
          <p:nvPr/>
        </p:nvCxnSpPr>
        <p:spPr>
          <a:xfrm flipV="1">
            <a:off x="7310755" y="4786630"/>
            <a:ext cx="278765" cy="419735"/>
          </a:xfrm>
          <a:prstGeom prst="straightConnector1">
            <a:avLst/>
          </a:prstGeom>
          <a:noFill/>
          <a:ln w="9525" cap="flat" cmpd="sng" algn="ctr">
            <a:solidFill>
              <a:srgbClr val="4F81BD">
                <a:shade val="95000"/>
                <a:satMod val="105000"/>
              </a:srgbClr>
            </a:solidFill>
            <a:prstDash val="solid"/>
            <a:tailEnd type="arrow"/>
          </a:ln>
          <a:effectLst/>
        </p:spPr>
      </p:cxnSp>
      <p:cxnSp>
        <p:nvCxnSpPr>
          <p:cNvPr id="140" name="直接箭头连接符 139"/>
          <p:cNvCxnSpPr>
            <a:endCxn id="132" idx="4"/>
          </p:cNvCxnSpPr>
          <p:nvPr/>
        </p:nvCxnSpPr>
        <p:spPr>
          <a:xfrm flipV="1">
            <a:off x="8400415" y="4786630"/>
            <a:ext cx="212090" cy="419735"/>
          </a:xfrm>
          <a:prstGeom prst="straightConnector1">
            <a:avLst/>
          </a:prstGeom>
          <a:noFill/>
          <a:ln w="9525" cap="flat" cmpd="sng" algn="ctr">
            <a:solidFill>
              <a:srgbClr val="4F81BD">
                <a:shade val="95000"/>
                <a:satMod val="105000"/>
              </a:srgbClr>
            </a:solidFill>
            <a:prstDash val="solid"/>
            <a:tailEnd type="arrow"/>
          </a:ln>
          <a:effectLst/>
        </p:spPr>
      </p:cxnSp>
      <p:cxnSp>
        <p:nvCxnSpPr>
          <p:cNvPr id="141" name="直接箭头连接符 140"/>
          <p:cNvCxnSpPr>
            <a:stCxn id="125" idx="0"/>
            <a:endCxn id="132" idx="5"/>
          </p:cNvCxnSpPr>
          <p:nvPr/>
        </p:nvCxnSpPr>
        <p:spPr>
          <a:xfrm flipH="1" flipV="1">
            <a:off x="8725535" y="4739640"/>
            <a:ext cx="428625" cy="495300"/>
          </a:xfrm>
          <a:prstGeom prst="straightConnector1">
            <a:avLst/>
          </a:prstGeom>
          <a:noFill/>
          <a:ln w="9525" cap="flat" cmpd="sng" algn="ctr">
            <a:solidFill>
              <a:srgbClr val="4F81BD">
                <a:shade val="95000"/>
                <a:satMod val="105000"/>
              </a:srgbClr>
            </a:solidFill>
            <a:prstDash val="solid"/>
            <a:tailEnd type="arrow"/>
          </a:ln>
          <a:effectLst/>
        </p:spPr>
      </p:cxnSp>
      <p:cxnSp>
        <p:nvCxnSpPr>
          <p:cNvPr id="142" name="直接箭头连接符 141"/>
          <p:cNvCxnSpPr>
            <a:stCxn id="123" idx="0"/>
            <a:endCxn id="126" idx="5"/>
          </p:cNvCxnSpPr>
          <p:nvPr/>
        </p:nvCxnSpPr>
        <p:spPr>
          <a:xfrm flipH="1" flipV="1">
            <a:off x="6704330" y="4739640"/>
            <a:ext cx="606425" cy="466725"/>
          </a:xfrm>
          <a:prstGeom prst="straightConnector1">
            <a:avLst/>
          </a:prstGeom>
          <a:noFill/>
          <a:ln w="9525" cap="flat" cmpd="sng" algn="ctr">
            <a:solidFill>
              <a:srgbClr val="4F81BD">
                <a:shade val="95000"/>
                <a:satMod val="105000"/>
              </a:srgbClr>
            </a:solidFill>
            <a:prstDash val="solid"/>
            <a:tailEnd type="arrow"/>
          </a:ln>
          <a:effectLst/>
        </p:spPr>
      </p:cxnSp>
      <p:cxnSp>
        <p:nvCxnSpPr>
          <p:cNvPr id="143" name="直接箭头连接符 142"/>
          <p:cNvCxnSpPr/>
          <p:nvPr/>
        </p:nvCxnSpPr>
        <p:spPr>
          <a:xfrm flipV="1">
            <a:off x="6683375" y="3938270"/>
            <a:ext cx="820420" cy="583565"/>
          </a:xfrm>
          <a:prstGeom prst="straightConnector1">
            <a:avLst/>
          </a:prstGeom>
          <a:noFill/>
          <a:ln w="9525" cap="flat" cmpd="sng" algn="ctr">
            <a:solidFill>
              <a:srgbClr val="4F81BD">
                <a:shade val="95000"/>
                <a:satMod val="105000"/>
              </a:srgbClr>
            </a:solidFill>
            <a:prstDash val="solid"/>
            <a:tailEnd type="arrow"/>
          </a:ln>
          <a:effectLst/>
        </p:spPr>
      </p:cxnSp>
      <p:cxnSp>
        <p:nvCxnSpPr>
          <p:cNvPr id="144" name="直接箭头连接符 143"/>
          <p:cNvCxnSpPr>
            <a:stCxn id="129" idx="0"/>
          </p:cNvCxnSpPr>
          <p:nvPr/>
        </p:nvCxnSpPr>
        <p:spPr>
          <a:xfrm flipV="1">
            <a:off x="7589520" y="3967480"/>
            <a:ext cx="0" cy="499110"/>
          </a:xfrm>
          <a:prstGeom prst="straightConnector1">
            <a:avLst/>
          </a:prstGeom>
          <a:noFill/>
          <a:ln w="9525" cap="flat" cmpd="sng" algn="ctr">
            <a:solidFill>
              <a:srgbClr val="4F81BD">
                <a:shade val="95000"/>
                <a:satMod val="105000"/>
              </a:srgbClr>
            </a:solidFill>
            <a:prstDash val="solid"/>
            <a:tailEnd type="arrow"/>
          </a:ln>
          <a:effectLst/>
        </p:spPr>
      </p:cxnSp>
      <p:cxnSp>
        <p:nvCxnSpPr>
          <p:cNvPr id="145" name="直接箭头连接符 144"/>
          <p:cNvCxnSpPr>
            <a:stCxn id="132" idx="0"/>
          </p:cNvCxnSpPr>
          <p:nvPr/>
        </p:nvCxnSpPr>
        <p:spPr>
          <a:xfrm flipH="1" flipV="1">
            <a:off x="7670165" y="3938270"/>
            <a:ext cx="942340" cy="528320"/>
          </a:xfrm>
          <a:prstGeom prst="straightConnector1">
            <a:avLst/>
          </a:prstGeom>
          <a:noFill/>
          <a:ln w="9525" cap="flat" cmpd="sng" algn="ctr">
            <a:solidFill>
              <a:srgbClr val="4F81BD">
                <a:shade val="95000"/>
                <a:satMod val="105000"/>
              </a:srgbClr>
            </a:solidFill>
            <a:prstDash val="solid"/>
            <a:tailEnd type="arrow"/>
          </a:ln>
          <a:effectLst/>
        </p:spPr>
      </p:cxnSp>
      <p:sp>
        <p:nvSpPr>
          <p:cNvPr id="146" name="文本框 145"/>
          <p:cNvSpPr txBox="1"/>
          <p:nvPr/>
        </p:nvSpPr>
        <p:spPr>
          <a:xfrm>
            <a:off x="5502275" y="5179060"/>
            <a:ext cx="532765" cy="337185"/>
          </a:xfrm>
          <a:prstGeom prst="rect">
            <a:avLst/>
          </a:prstGeom>
          <a:noFill/>
        </p:spPr>
        <p:txBody>
          <a:bodyPr wrap="none" rtlCol="0" anchor="t">
            <a:spAutoFit/>
          </a:bodyPr>
          <a:lstStyle/>
          <a:p>
            <a:pPr eaLnBrk="0" fontAlgn="base">
              <a:spcBef>
                <a:spcPct val="0"/>
              </a:spcBef>
              <a:spcAft>
                <a:spcPct val="0"/>
              </a:spcAft>
            </a:pPr>
            <a:r>
              <a:rPr lang="en-US" altLang="zh-CN" sz="1600" kern="1200" dirty="0">
                <a:latin typeface="Times New Roman" panose="02020603050405020304" pitchFamily="18" charset="0"/>
                <a:ea typeface="黑体" panose="02010609060101010101" charset="-122"/>
                <a:cs typeface="Times New Roman" panose="02020603050405020304" pitchFamily="18" charset="0"/>
                <a:sym typeface="+mn-ea"/>
              </a:rPr>
              <a:t>w12</a:t>
            </a:r>
            <a:endParaRPr lang="en-US" altLang="zh-CN" sz="1600" kern="1200" dirty="0">
              <a:latin typeface="Times New Roman" panose="02020603050405020304" pitchFamily="18" charset="0"/>
              <a:ea typeface="黑体" panose="02010609060101010101" charset="-122"/>
              <a:cs typeface="Times New Roman" panose="02020603050405020304" pitchFamily="18" charset="0"/>
              <a:sym typeface="+mn-ea"/>
            </a:endParaRPr>
          </a:p>
        </p:txBody>
      </p:sp>
      <p:cxnSp>
        <p:nvCxnSpPr>
          <p:cNvPr id="147" name="直接箭头连接符 146"/>
          <p:cNvCxnSpPr>
            <a:endCxn id="126" idx="3"/>
          </p:cNvCxnSpPr>
          <p:nvPr/>
        </p:nvCxnSpPr>
        <p:spPr>
          <a:xfrm flipV="1">
            <a:off x="5806440" y="4739640"/>
            <a:ext cx="671830" cy="454660"/>
          </a:xfrm>
          <a:prstGeom prst="straightConnector1">
            <a:avLst/>
          </a:prstGeom>
          <a:noFill/>
          <a:ln w="9525" cap="flat" cmpd="sng" algn="ctr">
            <a:solidFill>
              <a:srgbClr val="4F81BD">
                <a:shade val="95000"/>
                <a:satMod val="105000"/>
              </a:srgbClr>
            </a:solidFill>
            <a:prstDash val="solid"/>
            <a:tailEnd type="arrow"/>
          </a:ln>
          <a:effectLst/>
        </p:spPr>
      </p:cxnSp>
      <p:cxnSp>
        <p:nvCxnSpPr>
          <p:cNvPr id="148" name="直接箭头连接符 147"/>
          <p:cNvCxnSpPr>
            <a:endCxn id="132" idx="3"/>
          </p:cNvCxnSpPr>
          <p:nvPr/>
        </p:nvCxnSpPr>
        <p:spPr>
          <a:xfrm flipV="1">
            <a:off x="6436995" y="4739640"/>
            <a:ext cx="2062480" cy="495300"/>
          </a:xfrm>
          <a:prstGeom prst="straightConnector1">
            <a:avLst/>
          </a:prstGeom>
          <a:noFill/>
          <a:ln w="9525" cap="flat" cmpd="sng" algn="ctr">
            <a:solidFill>
              <a:srgbClr val="4F81BD">
                <a:shade val="95000"/>
                <a:satMod val="105000"/>
              </a:srgbClr>
            </a:solidFill>
            <a:prstDash val="solid"/>
            <a:tailEnd type="arrow"/>
          </a:ln>
          <a:effectLst/>
        </p:spPr>
      </p:cxnSp>
      <p:cxnSp>
        <p:nvCxnSpPr>
          <p:cNvPr id="149" name="直接箭头连接符 148"/>
          <p:cNvCxnSpPr>
            <a:stCxn id="124" idx="0"/>
            <a:endCxn id="129" idx="5"/>
          </p:cNvCxnSpPr>
          <p:nvPr/>
        </p:nvCxnSpPr>
        <p:spPr>
          <a:xfrm flipH="1" flipV="1">
            <a:off x="7702550" y="4739640"/>
            <a:ext cx="691515" cy="466725"/>
          </a:xfrm>
          <a:prstGeom prst="straightConnector1">
            <a:avLst/>
          </a:prstGeom>
          <a:noFill/>
          <a:ln w="9525" cap="flat" cmpd="sng" algn="ctr">
            <a:solidFill>
              <a:srgbClr val="4F81BD">
                <a:shade val="95000"/>
                <a:satMod val="105000"/>
              </a:srgbClr>
            </a:solidFill>
            <a:prstDash val="solid"/>
            <a:tailEnd type="arrow"/>
          </a:ln>
          <a:effectLst/>
        </p:spPr>
      </p:cxnSp>
      <p:cxnSp>
        <p:nvCxnSpPr>
          <p:cNvPr id="150" name="直接箭头连接符 149"/>
          <p:cNvCxnSpPr>
            <a:stCxn id="119" idx="0"/>
          </p:cNvCxnSpPr>
          <p:nvPr/>
        </p:nvCxnSpPr>
        <p:spPr>
          <a:xfrm flipH="1" flipV="1">
            <a:off x="7589520" y="4791075"/>
            <a:ext cx="243840" cy="403225"/>
          </a:xfrm>
          <a:prstGeom prst="straightConnector1">
            <a:avLst/>
          </a:prstGeom>
          <a:noFill/>
          <a:ln w="9525" cap="flat" cmpd="sng" algn="ctr">
            <a:solidFill>
              <a:srgbClr val="4F81BD">
                <a:shade val="95000"/>
                <a:satMod val="105000"/>
              </a:srgbClr>
            </a:solidFill>
            <a:prstDash val="solid"/>
            <a:tailEnd type="arrow"/>
          </a:ln>
          <a:effectLst/>
        </p:spPr>
      </p:cxnSp>
      <p:sp>
        <p:nvSpPr>
          <p:cNvPr id="151" name="文本框 150"/>
          <p:cNvSpPr txBox="1"/>
          <p:nvPr/>
        </p:nvSpPr>
        <p:spPr>
          <a:xfrm>
            <a:off x="7573645" y="5206365"/>
            <a:ext cx="532765" cy="337185"/>
          </a:xfrm>
          <a:prstGeom prst="rect">
            <a:avLst/>
          </a:prstGeom>
          <a:noFill/>
        </p:spPr>
        <p:txBody>
          <a:bodyPr wrap="none" rtlCol="0" anchor="t">
            <a:spAutoFit/>
          </a:bodyPr>
          <a:lstStyle/>
          <a:p>
            <a:pPr eaLnBrk="0" fontAlgn="base">
              <a:spcBef>
                <a:spcPct val="0"/>
              </a:spcBef>
              <a:spcAft>
                <a:spcPct val="0"/>
              </a:spcAft>
            </a:pPr>
            <a:r>
              <a:rPr lang="en-US" altLang="zh-CN" sz="1600" kern="1200" dirty="0">
                <a:latin typeface="Times New Roman" panose="02020603050405020304" pitchFamily="18" charset="0"/>
                <a:ea typeface="黑体" panose="02010609060101010101" charset="-122"/>
                <a:cs typeface="Times New Roman" panose="02020603050405020304" pitchFamily="18" charset="0"/>
                <a:sym typeface="+mn-ea"/>
              </a:rPr>
              <a:t>w23</a:t>
            </a:r>
            <a:endParaRPr lang="en-US" altLang="zh-CN" sz="1600" kern="1200" dirty="0">
              <a:latin typeface="Times New Roman" panose="02020603050405020304" pitchFamily="18" charset="0"/>
              <a:ea typeface="黑体" panose="02010609060101010101" charset="-122"/>
              <a:cs typeface="Times New Roman" panose="02020603050405020304" pitchFamily="18" charset="0"/>
              <a:sym typeface="+mn-ea"/>
            </a:endParaRPr>
          </a:p>
        </p:txBody>
      </p:sp>
      <p:sp>
        <p:nvSpPr>
          <p:cNvPr id="152" name="矩形 151"/>
          <p:cNvSpPr/>
          <p:nvPr/>
        </p:nvSpPr>
        <p:spPr>
          <a:xfrm>
            <a:off x="3656330" y="2414270"/>
            <a:ext cx="1115695" cy="617220"/>
          </a:xfrm>
          <a:prstGeom prst="rect">
            <a:avLst/>
          </a:prstGeom>
          <a:noFill/>
          <a:ln w="25400" cap="flat" cmpd="sng" algn="ctr">
            <a:solidFill>
              <a:srgbClr val="FF0000"/>
            </a:solidFill>
            <a:prstDash val="lgDash"/>
          </a:ln>
          <a:effectLst/>
          <a:extLst>
            <a:ext uri="{909E8E84-426E-40DD-AFC4-6F175D3DCCD1}">
              <a14:hiddenFill xmlns:a14="http://schemas.microsoft.com/office/drawing/2010/main">
                <a:solidFill>
                  <a:schemeClr val="bg1"/>
                </a:solidFill>
              </a14:hiddenFill>
            </a:ext>
          </a:extLst>
        </p:spPr>
        <p:txBody>
          <a:bodyPr rtlCol="0" anchor="ctr"/>
          <a:lstStyle/>
          <a:p>
            <a:pPr marL="0" marR="0" lvl="0" indent="0" algn="ctr" defTabSz="914400" eaLnBrk="0"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Arial Unicode MS" panose="020B0604020202020204" charset="-122"/>
              <a:cs typeface="Arial Unicode MS" panose="020B0604020202020204" charset="-122"/>
            </a:endParaRPr>
          </a:p>
        </p:txBody>
      </p:sp>
      <p:cxnSp>
        <p:nvCxnSpPr>
          <p:cNvPr id="153" name="直接箭头连接符 152"/>
          <p:cNvCxnSpPr/>
          <p:nvPr/>
        </p:nvCxnSpPr>
        <p:spPr>
          <a:xfrm flipH="1">
            <a:off x="3375025" y="3060065"/>
            <a:ext cx="617855" cy="750570"/>
          </a:xfrm>
          <a:prstGeom prst="straightConnector1">
            <a:avLst/>
          </a:prstGeom>
          <a:noFill/>
          <a:ln w="28575" cap="flat" cmpd="sng" algn="ctr">
            <a:solidFill>
              <a:srgbClr val="FF0000"/>
            </a:solidFill>
            <a:prstDash val="solid"/>
            <a:tailEnd type="arrow"/>
          </a:ln>
          <a:effectLst/>
        </p:spPr>
      </p:cxnSp>
      <p:sp>
        <p:nvSpPr>
          <p:cNvPr id="154" name="矩形 153"/>
          <p:cNvSpPr/>
          <p:nvPr/>
        </p:nvSpPr>
        <p:spPr>
          <a:xfrm>
            <a:off x="4980940" y="2409190"/>
            <a:ext cx="2137410" cy="617220"/>
          </a:xfrm>
          <a:prstGeom prst="rect">
            <a:avLst/>
          </a:prstGeom>
          <a:noFill/>
          <a:ln w="25400" cap="flat" cmpd="sng" algn="ctr">
            <a:solidFill>
              <a:srgbClr val="FF0000"/>
            </a:solidFill>
            <a:prstDash val="lgDash"/>
          </a:ln>
          <a:effectLst/>
          <a:extLst>
            <a:ext uri="{909E8E84-426E-40DD-AFC4-6F175D3DCCD1}">
              <a14:hiddenFill xmlns:a14="http://schemas.microsoft.com/office/drawing/2010/main">
                <a:solidFill>
                  <a:schemeClr val="bg1"/>
                </a:solidFill>
              </a14:hiddenFill>
            </a:ext>
          </a:extLst>
        </p:spPr>
        <p:txBody>
          <a:bodyPr rtlCol="0" anchor="ctr"/>
          <a:lstStyle/>
          <a:p>
            <a:pPr marL="0" marR="0" lvl="0" indent="0" algn="ctr" defTabSz="914400" eaLnBrk="0"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Arial Unicode MS" panose="020B0604020202020204" charset="-122"/>
              <a:cs typeface="Arial Unicode MS" panose="020B0604020202020204" charset="-122"/>
            </a:endParaRPr>
          </a:p>
        </p:txBody>
      </p:sp>
      <p:cxnSp>
        <p:nvCxnSpPr>
          <p:cNvPr id="155" name="直接箭头连接符 154"/>
          <p:cNvCxnSpPr/>
          <p:nvPr/>
        </p:nvCxnSpPr>
        <p:spPr>
          <a:xfrm>
            <a:off x="6035040" y="3053715"/>
            <a:ext cx="737235" cy="763905"/>
          </a:xfrm>
          <a:prstGeom prst="straightConnector1">
            <a:avLst/>
          </a:prstGeom>
          <a:noFill/>
          <a:ln w="28575" cap="flat" cmpd="sng" algn="ctr">
            <a:solidFill>
              <a:srgbClr val="FF0000"/>
            </a:solidFill>
            <a:prstDash val="solid"/>
            <a:tailEnd type="arrow"/>
          </a:ln>
          <a:effectLst/>
        </p:spPr>
      </p:cxnSp>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62526" y="176378"/>
            <a:ext cx="7150695" cy="786149"/>
          </a:xfrm>
        </p:spPr>
        <p:txBody>
          <a:bodyPr>
            <a:normAutofit/>
          </a:bodyPr>
          <a:lstStyle/>
          <a:p>
            <a:pPr>
              <a:lnSpc>
                <a:spcPct val="150000"/>
              </a:lnSpc>
            </a:pPr>
            <a:r>
              <a:rPr kumimoji="1" lang="en-US" altLang="zh-CN" b="0" dirty="0">
                <a:sym typeface="+mn-ea"/>
              </a:rPr>
              <a:t>4.3.3</a:t>
            </a:r>
            <a:r>
              <a:rPr kumimoji="1" lang="zh-CN" altLang="en-US" b="0" dirty="0">
                <a:sym typeface="+mn-ea"/>
              </a:rPr>
              <a:t>、分解机模型</a:t>
            </a:r>
            <a:r>
              <a:rPr kumimoji="1" lang="en-US" altLang="zh-CN" b="0" dirty="0">
                <a:sym typeface="+mn-ea"/>
              </a:rPr>
              <a:t>FM——</a:t>
            </a:r>
            <a:r>
              <a:rPr kumimoji="1" lang="zh-CN" altLang="en-US" b="0" dirty="0">
                <a:sym typeface="+mn-ea"/>
              </a:rPr>
              <a:t>算法模型</a:t>
            </a:r>
            <a:endParaRPr kumimoji="1" lang="zh-CN" altLang="en-US" b="0" dirty="0">
              <a:sym typeface="+mn-ea"/>
            </a:endParaRPr>
          </a:p>
        </p:txBody>
      </p:sp>
      <p:sp>
        <p:nvSpPr>
          <p:cNvPr id="3" name="文本占位符 2"/>
          <p:cNvSpPr>
            <a:spLocks noGrp="1"/>
          </p:cNvSpPr>
          <p:nvPr>
            <p:ph type="body" idx="1"/>
          </p:nvPr>
        </p:nvSpPr>
        <p:spPr>
          <a:xfrm>
            <a:off x="532015" y="1155033"/>
            <a:ext cx="8961120" cy="5137702"/>
          </a:xfrm>
        </p:spPr>
        <p:txBody>
          <a:bodyPr>
            <a:normAutofit/>
          </a:bodyPr>
          <a:lstStyle/>
          <a:p>
            <a:pPr>
              <a:lnSpc>
                <a:spcPct val="150000"/>
              </a:lnSpc>
            </a:pPr>
            <a:r>
              <a:rPr lang="en-US" altLang="zh-CN" dirty="0"/>
              <a:t>FM</a:t>
            </a:r>
            <a:r>
              <a:rPr lang="zh-CN" altLang="en-US" dirty="0"/>
              <a:t>模型是以线性模型为基础的，一般的线性模型没有考虑特征之间的相关关系，可以表达如下：</a:t>
            </a:r>
            <a:endParaRPr lang="zh-CN" altLang="en-US" dirty="0"/>
          </a:p>
          <a:p>
            <a:pPr marL="0" indent="0">
              <a:lnSpc>
                <a:spcPct val="150000"/>
              </a:lnSpc>
              <a:buNone/>
            </a:pPr>
            <a:endParaRPr lang="en-US" altLang="zh-CN" sz="1800" dirty="0"/>
          </a:p>
          <a:p>
            <a:pPr marL="0" indent="0">
              <a:lnSpc>
                <a:spcPct val="150000"/>
              </a:lnSpc>
              <a:buNone/>
            </a:pPr>
            <a:endParaRPr lang="en-US" altLang="zh-CN" sz="1800" dirty="0"/>
          </a:p>
          <a:p>
            <a:pPr marL="0" indent="0">
              <a:lnSpc>
                <a:spcPct val="150000"/>
              </a:lnSpc>
              <a:buNone/>
            </a:pPr>
            <a:endParaRPr lang="en-US" altLang="zh-CN" sz="1800" dirty="0"/>
          </a:p>
          <a:p>
            <a:pPr>
              <a:lnSpc>
                <a:spcPct val="150000"/>
              </a:lnSpc>
            </a:pPr>
            <a:r>
              <a:rPr lang="zh-CN" altLang="en-US" sz="1800" dirty="0"/>
              <a:t>为了弥补以上的不足，我们添加特征之间的两两组合，得到下面的二阶多项式模型：</a:t>
            </a:r>
            <a:endParaRPr lang="en-US" altLang="zh-CN" sz="1800" dirty="0"/>
          </a:p>
          <a:p>
            <a:pPr>
              <a:lnSpc>
                <a:spcPct val="150000"/>
              </a:lnSpc>
            </a:pPr>
            <a:endParaRPr lang="en-US" altLang="zh-CN" sz="1800" dirty="0"/>
          </a:p>
          <a:p>
            <a:pPr>
              <a:lnSpc>
                <a:spcPct val="150000"/>
              </a:lnSpc>
            </a:pPr>
            <a:endParaRPr lang="en-US" altLang="zh-CN" sz="1800" dirty="0"/>
          </a:p>
          <a:p>
            <a:pPr>
              <a:lnSpc>
                <a:spcPct val="150000"/>
              </a:lnSpc>
            </a:pPr>
            <a:endParaRPr lang="en-US" altLang="zh-CN" sz="1800" dirty="0"/>
          </a:p>
          <a:p>
            <a:pPr marL="0" indent="0">
              <a:lnSpc>
                <a:spcPct val="150000"/>
              </a:lnSpc>
              <a:buNone/>
            </a:pPr>
            <a:endParaRPr lang="zh-CN" altLang="en-US" sz="1800" dirty="0"/>
          </a:p>
          <a:p>
            <a:pPr marL="0" indent="0">
              <a:lnSpc>
                <a:spcPct val="150000"/>
              </a:lnSpc>
              <a:buNone/>
            </a:pPr>
            <a:endParaRPr lang="zh-CN" altLang="en-US" sz="1800" dirty="0"/>
          </a:p>
        </p:txBody>
      </p:sp>
      <p:pic>
        <p:nvPicPr>
          <p:cNvPr id="78" name="Picture 2" descr="g + Σιη—1 ι ι "/>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267078" y="2092476"/>
            <a:ext cx="3715614" cy="894502"/>
          </a:xfrm>
          <a:prstGeom prst="rect">
            <a:avLst/>
          </a:prstGeom>
          <a:noFill/>
          <a:extLst>
            <a:ext uri="{909E8E84-426E-40DD-AFC4-6F175D3DCCD1}">
              <a14:hiddenFill xmlns:a14="http://schemas.microsoft.com/office/drawing/2010/main">
                <a:solidFill>
                  <a:srgbClr val="FFFFFF"/>
                </a:solidFill>
              </a14:hiddenFill>
            </a:ext>
          </a:extLst>
        </p:spPr>
      </p:pic>
      <p:pic>
        <p:nvPicPr>
          <p:cNvPr id="79" name="Picture 4" descr="_1 + ΣίΠ=1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69828" y="4286795"/>
            <a:ext cx="6873929" cy="863394"/>
          </a:xfrm>
          <a:prstGeom prst="rect">
            <a:avLst/>
          </a:prstGeom>
          <a:noFill/>
          <a:extLst>
            <a:ext uri="{909E8E84-426E-40DD-AFC4-6F175D3DCCD1}">
              <a14:hiddenFill xmlns:a14="http://schemas.microsoft.com/office/drawing/2010/main">
                <a:solidFill>
                  <a:srgbClr val="FFFFFF"/>
                </a:solidFill>
              </a14:hiddenFill>
            </a:ext>
          </a:extLst>
        </p:spPr>
      </p:pic>
      <p:sp>
        <p:nvSpPr>
          <p:cNvPr id="80" name="文本框 79"/>
          <p:cNvSpPr txBox="1"/>
          <p:nvPr/>
        </p:nvSpPr>
        <p:spPr>
          <a:xfrm>
            <a:off x="9658903" y="918579"/>
            <a:ext cx="2315540" cy="2399665"/>
          </a:xfrm>
          <a:prstGeom prst="rect">
            <a:avLst/>
          </a:prstGeom>
          <a:noFill/>
          <a:ln w="63500">
            <a:solidFill>
              <a:srgbClr val="0000FF"/>
            </a:solidFill>
          </a:ln>
        </p:spPr>
        <p:txBody>
          <a:bodyPr wrap="square" rtlCol="0">
            <a:spAutoFit/>
          </a:bodyPr>
          <a:lstStyle/>
          <a:p>
            <a:pPr>
              <a:lnSpc>
                <a:spcPct val="150000"/>
              </a:lnSpc>
            </a:pPr>
            <a:r>
              <a:rPr lang="zh-CN" altLang="en-US" sz="2000" dirty="0">
                <a:latin typeface="Times New Roman" panose="02020603050405020304" pitchFamily="18" charset="0"/>
                <a:ea typeface="黑体" panose="02010609060101010101" charset="-122"/>
                <a:cs typeface="Times New Roman" panose="02020603050405020304" pitchFamily="18" charset="0"/>
              </a:rPr>
              <a:t>这个参数的个数为</a:t>
            </a:r>
            <a:r>
              <a:rPr lang="en-US" altLang="zh-CN" sz="2000" dirty="0">
                <a:solidFill>
                  <a:srgbClr val="FF0000"/>
                </a:solidFill>
                <a:latin typeface="Times New Roman" panose="02020603050405020304" pitchFamily="18" charset="0"/>
                <a:ea typeface="黑体" panose="02010609060101010101" charset="-122"/>
                <a:cs typeface="Times New Roman" panose="02020603050405020304" pitchFamily="18" charset="0"/>
              </a:rPr>
              <a:t>n(n-1)/2</a:t>
            </a:r>
            <a:r>
              <a:rPr lang="zh-CN" altLang="en-US" sz="2000" dirty="0">
                <a:latin typeface="Times New Roman" panose="02020603050405020304" pitchFamily="18" charset="0"/>
                <a:ea typeface="黑体" panose="02010609060101010101" charset="-122"/>
                <a:cs typeface="Times New Roman" panose="02020603050405020304" pitchFamily="18" charset="0"/>
              </a:rPr>
              <a:t>个，如果特征非常稀疏并且维度很高的话，时间复杂度会大大增加</a:t>
            </a:r>
            <a:endParaRPr lang="zh-CN" altLang="en-US" sz="2000" dirty="0">
              <a:latin typeface="Times New Roman" panose="02020603050405020304" pitchFamily="18" charset="0"/>
              <a:ea typeface="黑体" panose="02010609060101010101" charset="-122"/>
              <a:cs typeface="Times New Roman" panose="02020603050405020304" pitchFamily="18" charset="0"/>
            </a:endParaRPr>
          </a:p>
        </p:txBody>
      </p:sp>
      <p:sp>
        <p:nvSpPr>
          <p:cNvPr id="81" name="任意多边形 80"/>
          <p:cNvSpPr/>
          <p:nvPr/>
        </p:nvSpPr>
        <p:spPr>
          <a:xfrm>
            <a:off x="7729338" y="4432335"/>
            <a:ext cx="533175" cy="572314"/>
          </a:xfrm>
          <a:custGeom>
            <a:avLst/>
            <a:gdLst>
              <a:gd name="connsiteX0" fmla="*/ 58737 w 942975"/>
              <a:gd name="connsiteY0" fmla="*/ 63500 h 671952"/>
              <a:gd name="connsiteX1" fmla="*/ 58737 w 942975"/>
              <a:gd name="connsiteY1" fmla="*/ 608452 h 671952"/>
              <a:gd name="connsiteX2" fmla="*/ 892175 w 942975"/>
              <a:gd name="connsiteY2" fmla="*/ 608452 h 671952"/>
              <a:gd name="connsiteX3" fmla="*/ 892175 w 942975"/>
              <a:gd name="connsiteY3" fmla="*/ 63500 h 671952"/>
              <a:gd name="connsiteX4" fmla="*/ 0 w 942975"/>
              <a:gd name="connsiteY4" fmla="*/ 0 h 671952"/>
              <a:gd name="connsiteX5" fmla="*/ 942975 w 942975"/>
              <a:gd name="connsiteY5" fmla="*/ 0 h 671952"/>
              <a:gd name="connsiteX6" fmla="*/ 942975 w 942975"/>
              <a:gd name="connsiteY6" fmla="*/ 671952 h 671952"/>
              <a:gd name="connsiteX7" fmla="*/ 0 w 942975"/>
              <a:gd name="connsiteY7" fmla="*/ 671952 h 671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42975" h="671952">
                <a:moveTo>
                  <a:pt x="58737" y="63500"/>
                </a:moveTo>
                <a:lnTo>
                  <a:pt x="58737" y="608452"/>
                </a:lnTo>
                <a:lnTo>
                  <a:pt x="892175" y="608452"/>
                </a:lnTo>
                <a:lnTo>
                  <a:pt x="892175" y="63500"/>
                </a:lnTo>
                <a:close/>
                <a:moveTo>
                  <a:pt x="0" y="0"/>
                </a:moveTo>
                <a:lnTo>
                  <a:pt x="942975" y="0"/>
                </a:lnTo>
                <a:lnTo>
                  <a:pt x="942975" y="671952"/>
                </a:lnTo>
                <a:lnTo>
                  <a:pt x="0" y="671952"/>
                </a:lnTo>
                <a:close/>
              </a:path>
            </a:pathLst>
          </a:custGeom>
          <a:solidFill>
            <a:srgbClr val="0000FF"/>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cxnSp>
        <p:nvCxnSpPr>
          <p:cNvPr id="156" name="直接箭头连接符 155"/>
          <p:cNvCxnSpPr>
            <a:stCxn id="80" idx="2"/>
            <a:endCxn id="81" idx="3"/>
          </p:cNvCxnSpPr>
          <p:nvPr/>
        </p:nvCxnSpPr>
        <p:spPr>
          <a:xfrm flipH="1">
            <a:off x="8233790" y="3318244"/>
            <a:ext cx="2582883" cy="1168175"/>
          </a:xfrm>
          <a:prstGeom prst="straightConnector1">
            <a:avLst/>
          </a:prstGeom>
          <a:ln w="76200">
            <a:solidFill>
              <a:srgbClr val="0000FF"/>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62526" y="176378"/>
            <a:ext cx="7150695" cy="786149"/>
          </a:xfrm>
        </p:spPr>
        <p:txBody>
          <a:bodyPr>
            <a:normAutofit/>
          </a:bodyPr>
          <a:lstStyle/>
          <a:p>
            <a:pPr>
              <a:lnSpc>
                <a:spcPct val="150000"/>
              </a:lnSpc>
            </a:pPr>
            <a:r>
              <a:rPr kumimoji="1" lang="en-US" altLang="zh-CN" b="0" dirty="0">
                <a:sym typeface="+mn-ea"/>
              </a:rPr>
              <a:t>4.3.3</a:t>
            </a:r>
            <a:r>
              <a:rPr kumimoji="1" lang="zh-CN" altLang="en-US" b="0" dirty="0">
                <a:sym typeface="+mn-ea"/>
              </a:rPr>
              <a:t>、分解机模型</a:t>
            </a:r>
            <a:r>
              <a:rPr kumimoji="1" lang="en-US" altLang="zh-CN" b="0" dirty="0">
                <a:sym typeface="+mn-ea"/>
              </a:rPr>
              <a:t>FM——</a:t>
            </a:r>
            <a:r>
              <a:rPr kumimoji="1" lang="zh-CN" altLang="en-US" b="0" dirty="0">
                <a:sym typeface="+mn-ea"/>
              </a:rPr>
              <a:t>算法模型</a:t>
            </a:r>
            <a:endParaRPr kumimoji="1" lang="zh-CN" altLang="en-US" b="0" dirty="0">
              <a:sym typeface="+mn-ea"/>
            </a:endParaRPr>
          </a:p>
        </p:txBody>
      </p:sp>
      <p:pic>
        <p:nvPicPr>
          <p:cNvPr id="9" name="图片 8"/>
          <p:cNvPicPr>
            <a:picLocks noChangeAspect="1"/>
          </p:cNvPicPr>
          <p:nvPr/>
        </p:nvPicPr>
        <p:blipFill>
          <a:blip r:embed="rId1"/>
          <a:stretch>
            <a:fillRect/>
          </a:stretch>
        </p:blipFill>
        <p:spPr>
          <a:xfrm>
            <a:off x="3675783" y="1191433"/>
            <a:ext cx="6297930" cy="2470150"/>
          </a:xfrm>
          <a:prstGeom prst="rect">
            <a:avLst/>
          </a:prstGeom>
        </p:spPr>
      </p:pic>
      <p:pic>
        <p:nvPicPr>
          <p:cNvPr id="10" name="图片 9"/>
          <p:cNvPicPr>
            <a:picLocks noChangeAspect="1"/>
          </p:cNvPicPr>
          <p:nvPr/>
        </p:nvPicPr>
        <p:blipFill>
          <a:blip r:embed="rId2"/>
          <a:stretch>
            <a:fillRect/>
          </a:stretch>
        </p:blipFill>
        <p:spPr>
          <a:xfrm>
            <a:off x="611506" y="3661583"/>
            <a:ext cx="7373620" cy="2884170"/>
          </a:xfrm>
          <a:prstGeom prst="rect">
            <a:avLst/>
          </a:prstGeom>
        </p:spPr>
      </p:pic>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背景</a:t>
            </a:r>
            <a:endParaRPr lang="zh-CN" altLang="en-US" dirty="0"/>
          </a:p>
        </p:txBody>
      </p:sp>
      <p:sp>
        <p:nvSpPr>
          <p:cNvPr id="7" name="文本占位符 2"/>
          <p:cNvSpPr>
            <a:spLocks noGrp="1"/>
          </p:cNvSpPr>
          <p:nvPr>
            <p:ph type="body" idx="1"/>
          </p:nvPr>
        </p:nvSpPr>
        <p:spPr>
          <a:xfrm>
            <a:off x="609600" y="1155033"/>
            <a:ext cx="10972800" cy="4686147"/>
          </a:xfrm>
        </p:spPr>
        <p:txBody>
          <a:bodyPr>
            <a:normAutofit/>
          </a:bodyPr>
          <a:lstStyle/>
          <a:p>
            <a:pPr marL="0" indent="0">
              <a:lnSpc>
                <a:spcPct val="150000"/>
              </a:lnSpc>
              <a:buNone/>
            </a:pPr>
            <a:r>
              <a:rPr lang="zh-CN" altLang="en-US" sz="1800" dirty="0"/>
              <a:t>推荐流程主要包括</a:t>
            </a:r>
            <a:r>
              <a:rPr lang="zh-CN" altLang="en-US" sz="1800" dirty="0">
                <a:solidFill>
                  <a:srgbClr val="0000FF"/>
                </a:solidFill>
              </a:rPr>
              <a:t>召回</a:t>
            </a:r>
            <a:r>
              <a:rPr lang="zh-CN" altLang="en-US" sz="1800" dirty="0"/>
              <a:t>和</a:t>
            </a:r>
            <a:r>
              <a:rPr lang="zh-CN" altLang="en-US" sz="1800" dirty="0">
                <a:solidFill>
                  <a:srgbClr val="0000FF"/>
                </a:solidFill>
              </a:rPr>
              <a:t>排序</a:t>
            </a:r>
            <a:r>
              <a:rPr lang="zh-CN" altLang="en-US" sz="1800" dirty="0"/>
              <a:t>，召回就是从海量的数据中，筛选出用户更有可能喜欢的物品，排序阶段则是更加精确计算用户对召回集中物品的偏好，选择</a:t>
            </a:r>
            <a:r>
              <a:rPr lang="en-US" altLang="zh-CN" sz="1800" dirty="0"/>
              <a:t>Top N</a:t>
            </a:r>
            <a:r>
              <a:rPr lang="zh-CN" altLang="en-US" sz="1800" dirty="0"/>
              <a:t>的物品推荐给用户。召回过程中使用的算法被称为召回算法，在排序过程中使用的算法即排序算法。</a:t>
            </a:r>
            <a:endParaRPr lang="en-US" altLang="zh-CN" sz="1800" dirty="0"/>
          </a:p>
          <a:p>
            <a:pPr marL="0" indent="0">
              <a:lnSpc>
                <a:spcPct val="150000"/>
              </a:lnSpc>
              <a:buNone/>
            </a:pPr>
            <a:r>
              <a:rPr lang="zh-CN" altLang="en-US" sz="1800" dirty="0"/>
              <a:t>本章主要介绍排序算法，如</a:t>
            </a:r>
            <a:r>
              <a:rPr lang="en-US" altLang="zh-CN" sz="1800" dirty="0"/>
              <a:t>LR</a:t>
            </a:r>
            <a:r>
              <a:rPr lang="zh-CN" altLang="en-US" sz="1800" dirty="0"/>
              <a:t>、</a:t>
            </a:r>
            <a:r>
              <a:rPr lang="en-US" altLang="zh-CN" sz="1800" dirty="0"/>
              <a:t>FM</a:t>
            </a:r>
            <a:r>
              <a:rPr lang="zh-CN" altLang="en-US" sz="1800" dirty="0"/>
              <a:t>、</a:t>
            </a:r>
            <a:r>
              <a:rPr lang="en-US" altLang="zh-CN" sz="1800" dirty="0"/>
              <a:t>GBDT</a:t>
            </a:r>
            <a:r>
              <a:rPr lang="zh-CN" altLang="en-US" sz="1800" dirty="0"/>
              <a:t>和</a:t>
            </a:r>
            <a:r>
              <a:rPr lang="en-US" altLang="zh-CN" sz="1800" dirty="0" err="1"/>
              <a:t>GBDT+LR</a:t>
            </a:r>
            <a:r>
              <a:rPr lang="zh-CN" altLang="en-US" sz="1800" dirty="0"/>
              <a:t>算法，这些算法都是基于</a:t>
            </a:r>
            <a:r>
              <a:rPr lang="en-US" altLang="zh-CN" sz="1800" dirty="0"/>
              <a:t>CTR</a:t>
            </a:r>
            <a:r>
              <a:rPr lang="zh-CN" altLang="en-US" sz="1800" dirty="0"/>
              <a:t>预估的算法。</a:t>
            </a:r>
            <a:endParaRPr lang="zh-CN" altLang="en-US" sz="1800" dirty="0"/>
          </a:p>
          <a:p>
            <a:pPr marL="0" indent="0">
              <a:lnSpc>
                <a:spcPct val="150000"/>
              </a:lnSpc>
              <a:buNone/>
            </a:pPr>
            <a:endParaRPr lang="zh-CN" altLang="en-US" sz="1800" dirty="0"/>
          </a:p>
        </p:txBody>
      </p:sp>
      <p:pic>
        <p:nvPicPr>
          <p:cNvPr id="8" name="图片 7"/>
          <p:cNvPicPr>
            <a:picLocks noChangeAspect="1"/>
          </p:cNvPicPr>
          <p:nvPr/>
        </p:nvPicPr>
        <p:blipFill>
          <a:blip r:embed="rId1"/>
          <a:stretch>
            <a:fillRect/>
          </a:stretch>
        </p:blipFill>
        <p:spPr>
          <a:xfrm>
            <a:off x="2200101" y="3076578"/>
            <a:ext cx="7517477" cy="3380641"/>
          </a:xfrm>
          <a:prstGeom prst="rect">
            <a:avLst/>
          </a:prstGeom>
        </p:spPr>
      </p:pic>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62526" y="176378"/>
            <a:ext cx="7150695" cy="786149"/>
          </a:xfrm>
        </p:spPr>
        <p:txBody>
          <a:bodyPr>
            <a:normAutofit/>
          </a:bodyPr>
          <a:lstStyle/>
          <a:p>
            <a:pPr>
              <a:lnSpc>
                <a:spcPct val="150000"/>
              </a:lnSpc>
            </a:pPr>
            <a:r>
              <a:rPr kumimoji="1" lang="en-US" altLang="zh-CN" b="0" dirty="0">
                <a:sym typeface="+mn-ea"/>
              </a:rPr>
              <a:t>4.3.3</a:t>
            </a:r>
            <a:r>
              <a:rPr kumimoji="1" lang="zh-CN" altLang="en-US" b="0" dirty="0">
                <a:sym typeface="+mn-ea"/>
              </a:rPr>
              <a:t>、分解机模型</a:t>
            </a:r>
            <a:r>
              <a:rPr kumimoji="1" lang="en-US" altLang="zh-CN" b="0" dirty="0">
                <a:sym typeface="+mn-ea"/>
              </a:rPr>
              <a:t>FM——</a:t>
            </a:r>
            <a:r>
              <a:rPr kumimoji="1" lang="zh-CN" altLang="en-US" b="0" dirty="0">
                <a:sym typeface="+mn-ea"/>
              </a:rPr>
              <a:t>算法模型</a:t>
            </a:r>
            <a:endParaRPr kumimoji="1" lang="zh-CN" altLang="en-US" b="0" dirty="0">
              <a:sym typeface="+mn-ea"/>
            </a:endParaRPr>
          </a:p>
        </p:txBody>
      </p:sp>
      <mc:AlternateContent xmlns:mc="http://schemas.openxmlformats.org/markup-compatibility/2006">
        <mc:Choice xmlns:a14="http://schemas.microsoft.com/office/drawing/2010/main" Requires="a14">
          <p:sp>
            <p:nvSpPr>
              <p:cNvPr id="3" name="文本占位符 2"/>
              <p:cNvSpPr>
                <a:spLocks noGrp="1"/>
              </p:cNvSpPr>
              <p:nvPr>
                <p:ph type="body" idx="1"/>
              </p:nvPr>
            </p:nvSpPr>
            <p:spPr>
              <a:xfrm>
                <a:off x="532014" y="1155033"/>
                <a:ext cx="11380123" cy="1338785"/>
              </a:xfrm>
            </p:spPr>
            <p:txBody>
              <a:bodyPr>
                <a:normAutofit fontScale="92500"/>
              </a:bodyPr>
              <a:lstStyle/>
              <a:p>
                <a:pPr>
                  <a:lnSpc>
                    <a:spcPct val="150000"/>
                  </a:lnSpc>
                </a:pPr>
                <a:r>
                  <a:rPr lang="zh-CN" altLang="en-US" dirty="0"/>
                  <a:t>为了降低时间复杂度，对于每一个组合特征，引入</a:t>
                </a:r>
                <a:r>
                  <a:rPr lang="zh-CN" altLang="en-US" dirty="0">
                    <a:solidFill>
                      <a:srgbClr val="0000FF"/>
                    </a:solidFill>
                  </a:rPr>
                  <a:t>辅助向量 </a:t>
                </a:r>
                <a:r>
                  <a:rPr lang="en-US" altLang="zh-CN" dirty="0">
                    <a:solidFill>
                      <a:srgbClr val="0000FF"/>
                    </a:solidFill>
                  </a:rPr>
                  <a:t>Vi = </a:t>
                </a:r>
                <a14:m>
                  <m:oMath xmlns:m="http://schemas.openxmlformats.org/officeDocument/2006/math">
                    <m:sSup>
                      <m:sSupPr>
                        <m:ctrlPr>
                          <a:rPr lang="en-US" altLang="zh-CN" i="1">
                            <a:solidFill>
                              <a:srgbClr val="0000FF"/>
                            </a:solidFill>
                            <a:latin typeface="Cambria Math" panose="02040503050406030204" pitchFamily="18" charset="0"/>
                            <a:ea typeface="黑体" panose="02010609060101010101" pitchFamily="49" charset="-122"/>
                          </a:rPr>
                        </m:ctrlPr>
                      </m:sSupPr>
                      <m:e>
                        <m:r>
                          <a:rPr lang="en-US" altLang="zh-CN" i="1">
                            <a:solidFill>
                              <a:srgbClr val="0000FF"/>
                            </a:solidFill>
                            <a:latin typeface="Cambria Math" panose="02040503050406030204" pitchFamily="18" charset="0"/>
                            <a:ea typeface="黑体" panose="02010609060101010101" pitchFamily="49" charset="-122"/>
                          </a:rPr>
                          <m:t>[</m:t>
                        </m:r>
                        <m:sSub>
                          <m:sSubPr>
                            <m:ctrlPr>
                              <a:rPr lang="en-US" altLang="zh-CN" i="1">
                                <a:solidFill>
                                  <a:srgbClr val="0000FF"/>
                                </a:solidFill>
                                <a:latin typeface="Cambria Math" panose="02040503050406030204" pitchFamily="18" charset="0"/>
                                <a:ea typeface="黑体" panose="02010609060101010101" pitchFamily="49" charset="-122"/>
                              </a:rPr>
                            </m:ctrlPr>
                          </m:sSubPr>
                          <m:e>
                            <m:r>
                              <a:rPr lang="en-US" altLang="zh-CN" i="1">
                                <a:solidFill>
                                  <a:srgbClr val="0000FF"/>
                                </a:solidFill>
                                <a:latin typeface="Cambria Math" panose="02040503050406030204" pitchFamily="18" charset="0"/>
                                <a:ea typeface="黑体" panose="02010609060101010101" pitchFamily="49" charset="-122"/>
                              </a:rPr>
                              <m:t>𝑉</m:t>
                            </m:r>
                          </m:e>
                          <m:sub>
                            <m:r>
                              <a:rPr lang="en-US" altLang="zh-CN" i="1">
                                <a:solidFill>
                                  <a:srgbClr val="0000FF"/>
                                </a:solidFill>
                                <a:latin typeface="Cambria Math" panose="02040503050406030204" pitchFamily="18" charset="0"/>
                                <a:ea typeface="黑体" panose="02010609060101010101" pitchFamily="49" charset="-122"/>
                              </a:rPr>
                              <m:t>𝑖</m:t>
                            </m:r>
                            <m:r>
                              <a:rPr lang="en-US" altLang="zh-CN" i="1">
                                <a:solidFill>
                                  <a:srgbClr val="0000FF"/>
                                </a:solidFill>
                                <a:latin typeface="Cambria Math" panose="02040503050406030204" pitchFamily="18" charset="0"/>
                                <a:ea typeface="黑体" panose="02010609060101010101" pitchFamily="49" charset="-122"/>
                              </a:rPr>
                              <m:t>1</m:t>
                            </m:r>
                          </m:sub>
                        </m:sSub>
                        <m:r>
                          <a:rPr lang="en-US" altLang="zh-CN" i="1">
                            <a:solidFill>
                              <a:srgbClr val="0000FF"/>
                            </a:solidFill>
                            <a:latin typeface="Cambria Math" panose="02040503050406030204" pitchFamily="18" charset="0"/>
                            <a:ea typeface="黑体" panose="02010609060101010101" pitchFamily="49" charset="-122"/>
                          </a:rPr>
                          <m:t>,</m:t>
                        </m:r>
                        <m:sSub>
                          <m:sSubPr>
                            <m:ctrlPr>
                              <a:rPr lang="en-US" altLang="zh-CN" i="1">
                                <a:solidFill>
                                  <a:srgbClr val="0000FF"/>
                                </a:solidFill>
                                <a:latin typeface="Cambria Math" panose="02040503050406030204" pitchFamily="18" charset="0"/>
                                <a:ea typeface="黑体" panose="02010609060101010101" pitchFamily="49" charset="-122"/>
                              </a:rPr>
                            </m:ctrlPr>
                          </m:sSubPr>
                          <m:e>
                            <m:r>
                              <a:rPr lang="en-US" altLang="zh-CN" i="1">
                                <a:solidFill>
                                  <a:srgbClr val="0000FF"/>
                                </a:solidFill>
                                <a:latin typeface="Cambria Math" panose="02040503050406030204" pitchFamily="18" charset="0"/>
                                <a:ea typeface="黑体" panose="02010609060101010101" pitchFamily="49" charset="-122"/>
                              </a:rPr>
                              <m:t>𝑉</m:t>
                            </m:r>
                          </m:e>
                          <m:sub>
                            <m:r>
                              <a:rPr lang="en-US" altLang="zh-CN" i="1">
                                <a:solidFill>
                                  <a:srgbClr val="0000FF"/>
                                </a:solidFill>
                                <a:latin typeface="Cambria Math" panose="02040503050406030204" pitchFamily="18" charset="0"/>
                                <a:ea typeface="黑体" panose="02010609060101010101" pitchFamily="49" charset="-122"/>
                              </a:rPr>
                              <m:t>𝑖</m:t>
                            </m:r>
                            <m:r>
                              <a:rPr lang="en-US" altLang="zh-CN" i="1">
                                <a:solidFill>
                                  <a:srgbClr val="0000FF"/>
                                </a:solidFill>
                                <a:latin typeface="Cambria Math" panose="02040503050406030204" pitchFamily="18" charset="0"/>
                                <a:ea typeface="黑体" panose="02010609060101010101" pitchFamily="49" charset="-122"/>
                              </a:rPr>
                              <m:t>2</m:t>
                            </m:r>
                          </m:sub>
                        </m:sSub>
                        <m:r>
                          <a:rPr lang="en-US" altLang="zh-CN" i="1">
                            <a:solidFill>
                              <a:srgbClr val="0000FF"/>
                            </a:solidFill>
                            <a:latin typeface="Cambria Math" panose="02040503050406030204" pitchFamily="18" charset="0"/>
                            <a:ea typeface="黑体" panose="02010609060101010101" pitchFamily="49" charset="-122"/>
                          </a:rPr>
                          <m:t>,…,</m:t>
                        </m:r>
                        <m:sSub>
                          <m:sSubPr>
                            <m:ctrlPr>
                              <a:rPr lang="en-US" altLang="zh-CN" i="1">
                                <a:solidFill>
                                  <a:srgbClr val="0000FF"/>
                                </a:solidFill>
                                <a:latin typeface="Cambria Math" panose="02040503050406030204" pitchFamily="18" charset="0"/>
                                <a:ea typeface="黑体" panose="02010609060101010101" pitchFamily="49" charset="-122"/>
                              </a:rPr>
                            </m:ctrlPr>
                          </m:sSubPr>
                          <m:e>
                            <m:r>
                              <a:rPr lang="en-US" altLang="zh-CN" i="1">
                                <a:solidFill>
                                  <a:srgbClr val="0000FF"/>
                                </a:solidFill>
                                <a:latin typeface="Cambria Math" panose="02040503050406030204" pitchFamily="18" charset="0"/>
                                <a:ea typeface="黑体" panose="02010609060101010101" pitchFamily="49" charset="-122"/>
                              </a:rPr>
                              <m:t>𝑉</m:t>
                            </m:r>
                          </m:e>
                          <m:sub>
                            <m:r>
                              <a:rPr lang="en-US" altLang="zh-CN" i="1">
                                <a:solidFill>
                                  <a:srgbClr val="0000FF"/>
                                </a:solidFill>
                                <a:latin typeface="Cambria Math" panose="02040503050406030204" pitchFamily="18" charset="0"/>
                                <a:ea typeface="黑体" panose="02010609060101010101" pitchFamily="49" charset="-122"/>
                              </a:rPr>
                              <m:t>𝑖𝑘</m:t>
                            </m:r>
                          </m:sub>
                        </m:sSub>
                        <m:r>
                          <a:rPr lang="en-US" altLang="zh-CN" i="1">
                            <a:solidFill>
                              <a:srgbClr val="0000FF"/>
                            </a:solidFill>
                            <a:latin typeface="Cambria Math" panose="02040503050406030204" pitchFamily="18" charset="0"/>
                            <a:ea typeface="黑体" panose="02010609060101010101" pitchFamily="49" charset="-122"/>
                          </a:rPr>
                          <m:t>]</m:t>
                        </m:r>
                      </m:e>
                      <m:sup>
                        <m:r>
                          <a:rPr lang="en-US" altLang="zh-CN" i="1">
                            <a:solidFill>
                              <a:srgbClr val="0000FF"/>
                            </a:solidFill>
                            <a:latin typeface="Cambria Math" panose="02040503050406030204" pitchFamily="18" charset="0"/>
                            <a:ea typeface="黑体" panose="02010609060101010101" pitchFamily="49" charset="-122"/>
                          </a:rPr>
                          <m:t>𝑇</m:t>
                        </m:r>
                      </m:sup>
                    </m:sSup>
                  </m:oMath>
                </a14:m>
                <a:r>
                  <a:rPr lang="zh-CN" altLang="en-US" dirty="0"/>
                  <a:t>，模型修改如下：</a:t>
                </a:r>
              </a:p>
              <a:p>
                <a:pPr marL="0" indent="0">
                  <a:lnSpc>
                    <a:spcPct val="150000"/>
                  </a:lnSpc>
                  <a:buNone/>
                </a:pPr>
                <a:endParaRPr lang="en-US" altLang="zh-CN" sz="1800" dirty="0"/>
              </a:p>
              <a:p>
                <a:pPr marL="0" indent="0">
                  <a:lnSpc>
                    <a:spcPct val="150000"/>
                  </a:lnSpc>
                  <a:buNone/>
                </a:pPr>
                <a:endParaRPr lang="en-US" altLang="zh-CN" sz="1800" dirty="0"/>
              </a:p>
              <a:p>
                <a:pPr marL="0" indent="0">
                  <a:lnSpc>
                    <a:spcPct val="150000"/>
                  </a:lnSpc>
                  <a:buNone/>
                </a:pPr>
                <a:endParaRPr lang="en-US" altLang="zh-CN" sz="1800" dirty="0"/>
              </a:p>
              <a:p>
                <a:pPr>
                  <a:lnSpc>
                    <a:spcPct val="150000"/>
                  </a:lnSpc>
                </a:pPr>
                <a:endParaRPr lang="en-US" altLang="zh-CN" sz="1800" dirty="0"/>
              </a:p>
              <a:p>
                <a:pPr>
                  <a:lnSpc>
                    <a:spcPct val="150000"/>
                  </a:lnSpc>
                </a:pPr>
                <a:endParaRPr lang="en-US" altLang="zh-CN" sz="1800" dirty="0"/>
              </a:p>
              <a:p>
                <a:pPr>
                  <a:lnSpc>
                    <a:spcPct val="150000"/>
                  </a:lnSpc>
                </a:pPr>
                <a:endParaRPr lang="en-US" altLang="zh-CN" sz="1800" dirty="0"/>
              </a:p>
              <a:p>
                <a:pPr marL="0" indent="0">
                  <a:lnSpc>
                    <a:spcPct val="150000"/>
                  </a:lnSpc>
                  <a:buNone/>
                </a:pPr>
                <a:endParaRPr lang="zh-CN" altLang="en-US" sz="1800" dirty="0"/>
              </a:p>
              <a:p>
                <a:pPr marL="0" indent="0">
                  <a:lnSpc>
                    <a:spcPct val="150000"/>
                  </a:lnSpc>
                  <a:buNone/>
                </a:pPr>
                <a:endParaRPr lang="zh-CN" altLang="en-US" sz="1800" dirty="0"/>
              </a:p>
            </p:txBody>
          </p:sp>
        </mc:Choice>
        <mc:Fallback>
          <p:sp>
            <p:nvSpPr>
              <p:cNvPr id="3" name="文本占位符 2"/>
              <p:cNvSpPr>
                <a:spLocks noGrp="1" noRot="1" noChangeAspect="1" noMove="1" noResize="1" noEditPoints="1" noAdjustHandles="1" noChangeArrowheads="1" noChangeShapeType="1" noTextEdit="1"/>
              </p:cNvSpPr>
              <p:nvPr>
                <p:ph type="body" idx="1"/>
              </p:nvPr>
            </p:nvSpPr>
            <p:spPr>
              <a:xfrm>
                <a:off x="532014" y="1155033"/>
                <a:ext cx="11380123" cy="1338785"/>
              </a:xfrm>
              <a:blipFill rotWithShape="1">
                <a:blip r:embed="rId1"/>
                <a:stretch>
                  <a:fillRect l="-803"/>
                </a:stretch>
              </a:blipFill>
            </p:spPr>
            <p:txBody>
              <a:bodyPr/>
              <a:lstStyle/>
              <a:p>
                <a:r>
                  <a:rPr lang="zh-CN" altLang="en-US">
                    <a:noFill/>
                  </a:rPr>
                  <a:t> </a:t>
                </a:r>
                <a:endParaRPr lang="zh-CN" altLang="en-US">
                  <a:noFill/>
                </a:endParaRPr>
              </a:p>
            </p:txBody>
          </p:sp>
        </mc:Fallback>
      </mc:AlternateContent>
      <p:pic>
        <p:nvPicPr>
          <p:cNvPr id="9" name="Picture 2" descr="y wo + Etn—l &#10;_ U,'iXi + Ein=l &#10;&lt; Vi,Vj &gt; xt•xj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5747" y="1741262"/>
            <a:ext cx="7207388" cy="826603"/>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14="http://schemas.microsoft.com/office/drawing/2010/main" Requires="a14">
          <p:sp>
            <p:nvSpPr>
              <p:cNvPr id="10" name="文本框 9"/>
              <p:cNvSpPr txBox="1"/>
              <p:nvPr/>
            </p:nvSpPr>
            <p:spPr>
              <a:xfrm>
                <a:off x="532014" y="2974868"/>
                <a:ext cx="10848110" cy="979499"/>
              </a:xfrm>
              <a:prstGeom prst="rect">
                <a:avLst/>
              </a:prstGeom>
              <a:noFill/>
            </p:spPr>
            <p:txBody>
              <a:bodyPr wrap="square" rtlCol="0">
                <a:spAutoFit/>
              </a:bodyPr>
              <a:lstStyle/>
              <a:p>
                <a:pPr marL="342900" indent="-342900" fontAlgn="auto">
                  <a:lnSpc>
                    <a:spcPct val="150000"/>
                  </a:lnSpc>
                  <a:buFont typeface="Arial" panose="020B0604020202020204" pitchFamily="34" charset="0"/>
                  <a:buChar char="•"/>
                </a:pPr>
                <a:r>
                  <a:rPr lang="zh-CN" altLang="en-US" sz="1900" dirty="0">
                    <a:latin typeface="方正兰亭刊黑简体" panose="02010600030101010101" pitchFamily="2" charset="-122"/>
                    <a:ea typeface="方正兰亭刊黑简体" panose="02010600030101010101" pitchFamily="2" charset="-122"/>
                    <a:cs typeface="方正兰亭刊黑简体" panose="02010600030101010101" pitchFamily="2" charset="-122"/>
                    <a:sym typeface="宋体" panose="02010600030101010101" pitchFamily="2" charset="-122"/>
                  </a:rPr>
                  <a:t>上式的时间复杂度为</a:t>
                </a:r>
                <a:r>
                  <a:rPr lang="en-US" altLang="zh-CN" sz="1900" dirty="0">
                    <a:solidFill>
                      <a:srgbClr val="0000FF"/>
                    </a:solidFill>
                    <a:latin typeface="方正兰亭刊黑简体" panose="02010600030101010101" pitchFamily="2" charset="-122"/>
                    <a:ea typeface="方正兰亭刊黑简体" panose="02010600030101010101" pitchFamily="2" charset="-122"/>
                    <a:cs typeface="方正兰亭刊黑简体" panose="02010600030101010101" pitchFamily="2" charset="-122"/>
                    <a:sym typeface="宋体" panose="02010600030101010101" pitchFamily="2" charset="-122"/>
                  </a:rPr>
                  <a:t>O(k</a:t>
                </a:r>
                <a14:m>
                  <m:oMath xmlns:m="http://schemas.openxmlformats.org/officeDocument/2006/math">
                    <m:sSup>
                      <m:sSupPr>
                        <m:ctrlPr>
                          <a:rPr lang="en-US" altLang="zh-CN" sz="1900" i="1">
                            <a:solidFill>
                              <a:srgbClr val="0000FF"/>
                            </a:solidFill>
                            <a:latin typeface="Cambria Math" panose="02040503050406030204" pitchFamily="18" charset="0"/>
                            <a:ea typeface="方正兰亭刊黑简体" panose="02010600030101010101" pitchFamily="2" charset="-122"/>
                            <a:cs typeface="方正兰亭刊黑简体" panose="02010600030101010101" pitchFamily="2" charset="-122"/>
                            <a:sym typeface="宋体" panose="02010600030101010101" pitchFamily="2" charset="-122"/>
                          </a:rPr>
                        </m:ctrlPr>
                      </m:sSupPr>
                      <m:e>
                        <m:r>
                          <a:rPr lang="en-US" altLang="zh-CN" sz="1900">
                            <a:solidFill>
                              <a:srgbClr val="0000FF"/>
                            </a:solidFill>
                            <a:latin typeface="Cambria Math" panose="02040503050406030204" pitchFamily="18" charset="0"/>
                            <a:ea typeface="方正兰亭刊黑简体" panose="02010600030101010101" pitchFamily="2" charset="-122"/>
                            <a:cs typeface="方正兰亭刊黑简体" panose="02010600030101010101" pitchFamily="2" charset="-122"/>
                            <a:sym typeface="宋体" panose="02010600030101010101" pitchFamily="2" charset="-122"/>
                          </a:rPr>
                          <m:t>𝒏</m:t>
                        </m:r>
                      </m:e>
                      <m:sup>
                        <m:r>
                          <a:rPr lang="en-US" altLang="zh-CN" sz="1900">
                            <a:solidFill>
                              <a:srgbClr val="0000FF"/>
                            </a:solidFill>
                            <a:latin typeface="Cambria Math" panose="02040503050406030204" pitchFamily="18" charset="0"/>
                            <a:ea typeface="方正兰亭刊黑简体" panose="02010600030101010101" pitchFamily="2" charset="-122"/>
                            <a:cs typeface="方正兰亭刊黑简体" panose="02010600030101010101" pitchFamily="2" charset="-122"/>
                            <a:sym typeface="宋体" panose="02010600030101010101" pitchFamily="2" charset="-122"/>
                          </a:rPr>
                          <m:t>𝟐</m:t>
                        </m:r>
                      </m:sup>
                    </m:sSup>
                  </m:oMath>
                </a14:m>
                <a:r>
                  <a:rPr lang="en-US" altLang="zh-CN" sz="1900" dirty="0">
                    <a:solidFill>
                      <a:srgbClr val="0000FF"/>
                    </a:solidFill>
                    <a:latin typeface="方正兰亭刊黑简体" panose="02010600030101010101" pitchFamily="2" charset="-122"/>
                    <a:ea typeface="方正兰亭刊黑简体" panose="02010600030101010101" pitchFamily="2" charset="-122"/>
                    <a:cs typeface="方正兰亭刊黑简体" panose="02010600030101010101" pitchFamily="2" charset="-122"/>
                    <a:sym typeface="宋体" panose="02010600030101010101" pitchFamily="2" charset="-122"/>
                  </a:rPr>
                  <a:t>)</a:t>
                </a:r>
                <a:r>
                  <a:rPr lang="zh-CN" altLang="en-US" sz="1900" dirty="0">
                    <a:solidFill>
                      <a:srgbClr val="0000FF"/>
                    </a:solidFill>
                    <a:latin typeface="方正兰亭刊黑简体" panose="02010600030101010101" pitchFamily="2" charset="-122"/>
                    <a:ea typeface="方正兰亭刊黑简体" panose="02010600030101010101" pitchFamily="2" charset="-122"/>
                    <a:cs typeface="方正兰亭刊黑简体" panose="02010600030101010101" pitchFamily="2" charset="-122"/>
                    <a:sym typeface="宋体" panose="02010600030101010101" pitchFamily="2" charset="-122"/>
                  </a:rPr>
                  <a:t>，</a:t>
                </a:r>
                <a:r>
                  <a:rPr lang="zh-CN" altLang="en-US" sz="1900" dirty="0">
                    <a:latin typeface="方正兰亭刊黑简体" panose="02010600030101010101" pitchFamily="2" charset="-122"/>
                    <a:ea typeface="方正兰亭刊黑简体" panose="02010600030101010101" pitchFamily="2" charset="-122"/>
                    <a:cs typeface="方正兰亭刊黑简体" panose="02010600030101010101" pitchFamily="2" charset="-122"/>
                    <a:sym typeface="宋体" panose="02010600030101010101" pitchFamily="2" charset="-122"/>
                  </a:rPr>
                  <a:t>仍然可以对</a:t>
                </a:r>
                <a:r>
                  <a:rPr lang="en-US" altLang="zh-CN" sz="1900" dirty="0">
                    <a:latin typeface="方正兰亭刊黑简体" panose="02010600030101010101" pitchFamily="2" charset="-122"/>
                    <a:ea typeface="方正兰亭刊黑简体" panose="02010600030101010101" pitchFamily="2" charset="-122"/>
                    <a:cs typeface="方正兰亭刊黑简体" panose="02010600030101010101" pitchFamily="2" charset="-122"/>
                    <a:sym typeface="宋体" panose="02010600030101010101" pitchFamily="2" charset="-122"/>
                  </a:rPr>
                  <a:t>FM</a:t>
                </a:r>
                <a:r>
                  <a:rPr lang="zh-CN" altLang="en-US" sz="1900" dirty="0">
                    <a:latin typeface="方正兰亭刊黑简体" panose="02010600030101010101" pitchFamily="2" charset="-122"/>
                    <a:ea typeface="方正兰亭刊黑简体" panose="02010600030101010101" pitchFamily="2" charset="-122"/>
                    <a:cs typeface="方正兰亭刊黑简体" panose="02010600030101010101" pitchFamily="2" charset="-122"/>
                    <a:sym typeface="宋体" panose="02010600030101010101" pitchFamily="2" charset="-122"/>
                  </a:rPr>
                  <a:t>的交叉项进行如下的优化，得到</a:t>
                </a:r>
                <a:r>
                  <a:rPr lang="en-US" altLang="zh-CN" sz="1900" dirty="0">
                    <a:solidFill>
                      <a:srgbClr val="0000FF"/>
                    </a:solidFill>
                    <a:latin typeface="方正兰亭刊黑简体" panose="02010600030101010101" pitchFamily="2" charset="-122"/>
                    <a:ea typeface="方正兰亭刊黑简体" panose="02010600030101010101" pitchFamily="2" charset="-122"/>
                    <a:cs typeface="方正兰亭刊黑简体" panose="02010600030101010101" pitchFamily="2" charset="-122"/>
                    <a:sym typeface="宋体" panose="02010600030101010101" pitchFamily="2" charset="-122"/>
                  </a:rPr>
                  <a:t>O(</a:t>
                </a:r>
                <a:r>
                  <a:rPr lang="en-US" altLang="zh-CN" sz="1900" dirty="0" err="1">
                    <a:solidFill>
                      <a:srgbClr val="0000FF"/>
                    </a:solidFill>
                    <a:latin typeface="方正兰亭刊黑简体" panose="02010600030101010101" pitchFamily="2" charset="-122"/>
                    <a:ea typeface="方正兰亭刊黑简体" panose="02010600030101010101" pitchFamily="2" charset="-122"/>
                    <a:cs typeface="方正兰亭刊黑简体" panose="02010600030101010101" pitchFamily="2" charset="-122"/>
                    <a:sym typeface="宋体" panose="02010600030101010101" pitchFamily="2" charset="-122"/>
                  </a:rPr>
                  <a:t>kn</a:t>
                </a:r>
                <a:r>
                  <a:rPr lang="en-US" altLang="zh-CN" sz="1900" dirty="0">
                    <a:solidFill>
                      <a:srgbClr val="0000FF"/>
                    </a:solidFill>
                    <a:latin typeface="方正兰亭刊黑简体" panose="02010600030101010101" pitchFamily="2" charset="-122"/>
                    <a:ea typeface="方正兰亭刊黑简体" panose="02010600030101010101" pitchFamily="2" charset="-122"/>
                    <a:cs typeface="方正兰亭刊黑简体" panose="02010600030101010101" pitchFamily="2" charset="-122"/>
                    <a:sym typeface="宋体" panose="02010600030101010101" pitchFamily="2" charset="-122"/>
                  </a:rPr>
                  <a:t>)</a:t>
                </a:r>
                <a:r>
                  <a:rPr lang="zh-CN" altLang="en-US" sz="1900" dirty="0">
                    <a:latin typeface="方正兰亭刊黑简体" panose="02010600030101010101" pitchFamily="2" charset="-122"/>
                    <a:ea typeface="方正兰亭刊黑简体" panose="02010600030101010101" pitchFamily="2" charset="-122"/>
                    <a:cs typeface="方正兰亭刊黑简体" panose="02010600030101010101" pitchFamily="2" charset="-122"/>
                    <a:sym typeface="宋体" panose="02010600030101010101" pitchFamily="2" charset="-122"/>
                  </a:rPr>
                  <a:t>的时间复杂度，优化后的二阶项如下：</a:t>
                </a:r>
                <a:endParaRPr lang="en-US" altLang="zh-CN" sz="1900" dirty="0">
                  <a:latin typeface="方正兰亭刊黑简体" panose="02010600030101010101" pitchFamily="2" charset="-122"/>
                  <a:ea typeface="方正兰亭刊黑简体" panose="02010600030101010101" pitchFamily="2" charset="-122"/>
                  <a:cs typeface="方正兰亭刊黑简体" panose="02010600030101010101" pitchFamily="2" charset="-122"/>
                  <a:sym typeface="宋体" panose="02010600030101010101" pitchFamily="2" charset="-122"/>
                </a:endParaRPr>
              </a:p>
            </p:txBody>
          </p:sp>
        </mc:Choice>
        <mc:Fallback>
          <p:sp>
            <p:nvSpPr>
              <p:cNvPr id="10" name="文本框 9"/>
              <p:cNvSpPr txBox="1">
                <a:spLocks noRot="1" noChangeAspect="1" noMove="1" noResize="1" noEditPoints="1" noAdjustHandles="1" noChangeArrowheads="1" noChangeShapeType="1" noTextEdit="1"/>
              </p:cNvSpPr>
              <p:nvPr/>
            </p:nvSpPr>
            <p:spPr>
              <a:xfrm>
                <a:off x="532014" y="2974868"/>
                <a:ext cx="10848110" cy="979499"/>
              </a:xfrm>
              <a:prstGeom prst="rect">
                <a:avLst/>
              </a:prstGeom>
              <a:blipFill rotWithShape="1">
                <a:blip r:embed="rId3"/>
                <a:stretch>
                  <a:fillRect l="-393" r="-337" b="-2484"/>
                </a:stretch>
              </a:blipFill>
            </p:spPr>
            <p:txBody>
              <a:bodyPr/>
              <a:lstStyle/>
              <a:p>
                <a:r>
                  <a:rPr lang="zh-CN" altLang="en-US">
                    <a:noFill/>
                  </a:rPr>
                  <a:t> </a:t>
                </a:r>
                <a:endParaRPr lang="zh-CN" altLang="en-US">
                  <a:noFill/>
                </a:endParaRPr>
              </a:p>
            </p:txBody>
          </p:sp>
        </mc:Fallback>
      </mc:AlternateContent>
      <p:pic>
        <p:nvPicPr>
          <p:cNvPr id="11" name="Picture 4" descr="&lt; Vi,Vj &gt; &#10;1'ifl'jfTiTj — &#10;ΣΊ—1 &lt; Vi,Vi &gt; &#10;ΣΊ=1 &#10;—1 1'jfTj) ¯ Ι'? T?) &#10;_1 1'ifTi)2 — Σ η ΙΡ Τ2)) &#10;if i "/>
          <p:cNvPicPr>
            <a:picLocks noChangeAspect="1" noChangeArrowheads="1"/>
          </p:cNvPicPr>
          <p:nvPr/>
        </p:nvPicPr>
        <p:blipFill rotWithShape="1">
          <a:blip r:embed="rId4">
            <a:extLst>
              <a:ext uri="{28A0092B-C50C-407E-A947-70E740481C1C}">
                <a14:useLocalDpi xmlns:a14="http://schemas.microsoft.com/office/drawing/2010/main" val="0"/>
              </a:ext>
            </a:extLst>
          </a:blip>
          <a:srcRect l="-190" t="788" r="51730" b="79527"/>
          <a:stretch>
            <a:fillRect/>
          </a:stretch>
        </p:blipFill>
        <p:spPr bwMode="auto">
          <a:xfrm>
            <a:off x="2016172" y="4126820"/>
            <a:ext cx="4391977" cy="741872"/>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lt; Vi,Vj &gt; &#10;1'ifl'jfTiTj — &#10;ΣΊ—1 &lt; Vi,Vi &gt; &#10;ΣΊ=1 &#10;—1 1'jfTj) ¯ Ι'? T?) &#10;_1 1'ifTi)2 — Σ η ΙΡ Τ2)) &#10;if i "/>
          <p:cNvPicPr>
            <a:picLocks noChangeAspect="1" noChangeArrowheads="1"/>
          </p:cNvPicPr>
          <p:nvPr/>
        </p:nvPicPr>
        <p:blipFill rotWithShape="1">
          <a:blip r:embed="rId4">
            <a:extLst>
              <a:ext uri="{28A0092B-C50C-407E-A947-70E740481C1C}">
                <a14:useLocalDpi xmlns:a14="http://schemas.microsoft.com/office/drawing/2010/main" val="0"/>
              </a:ext>
            </a:extLst>
          </a:blip>
          <a:srcRect t="77718" r="35598"/>
          <a:stretch>
            <a:fillRect/>
          </a:stretch>
        </p:blipFill>
        <p:spPr bwMode="auto">
          <a:xfrm>
            <a:off x="3489723" y="4964682"/>
            <a:ext cx="5836851" cy="83975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62526" y="176378"/>
            <a:ext cx="7150695" cy="786149"/>
          </a:xfrm>
        </p:spPr>
        <p:txBody>
          <a:bodyPr>
            <a:normAutofit/>
          </a:bodyPr>
          <a:lstStyle/>
          <a:p>
            <a:pPr>
              <a:lnSpc>
                <a:spcPct val="150000"/>
              </a:lnSpc>
            </a:pPr>
            <a:r>
              <a:rPr kumimoji="1" lang="en-US" altLang="zh-CN" b="0" dirty="0">
                <a:sym typeface="+mn-ea"/>
              </a:rPr>
              <a:t>4.3.4</a:t>
            </a:r>
            <a:r>
              <a:rPr kumimoji="1" lang="zh-CN" altLang="en-US" b="0" dirty="0">
                <a:sym typeface="+mn-ea"/>
              </a:rPr>
              <a:t>、分解机模型</a:t>
            </a:r>
            <a:r>
              <a:rPr kumimoji="1" lang="en-US" altLang="zh-CN" b="0" dirty="0">
                <a:sym typeface="+mn-ea"/>
              </a:rPr>
              <a:t>FM——</a:t>
            </a:r>
            <a:r>
              <a:rPr kumimoji="1" lang="zh-CN" altLang="en-US" b="0" dirty="0">
                <a:sym typeface="+mn-ea"/>
              </a:rPr>
              <a:t>原理</a:t>
            </a:r>
            <a:endParaRPr kumimoji="1" lang="zh-CN" altLang="en-US" b="0" dirty="0">
              <a:sym typeface="+mn-ea"/>
            </a:endParaRPr>
          </a:p>
        </p:txBody>
      </p:sp>
      <p:sp>
        <p:nvSpPr>
          <p:cNvPr id="3" name="文本占位符 2"/>
          <p:cNvSpPr>
            <a:spLocks noGrp="1"/>
          </p:cNvSpPr>
          <p:nvPr>
            <p:ph type="body" idx="1"/>
          </p:nvPr>
        </p:nvSpPr>
        <p:spPr>
          <a:xfrm>
            <a:off x="532015" y="1155033"/>
            <a:ext cx="11014363" cy="5137702"/>
          </a:xfrm>
        </p:spPr>
        <p:txBody>
          <a:bodyPr>
            <a:normAutofit/>
          </a:bodyPr>
          <a:lstStyle/>
          <a:p>
            <a:pPr marL="0" indent="0">
              <a:lnSpc>
                <a:spcPct val="150000"/>
              </a:lnSpc>
              <a:buNone/>
            </a:pPr>
            <a:endParaRPr lang="en-US" altLang="zh-CN" dirty="0">
              <a:solidFill>
                <a:srgbClr val="0000FF"/>
              </a:solidFill>
            </a:endParaRPr>
          </a:p>
          <a:p>
            <a:pPr marL="0" indent="0">
              <a:lnSpc>
                <a:spcPct val="150000"/>
              </a:lnSpc>
              <a:buNone/>
            </a:pPr>
            <a:r>
              <a:rPr lang="zh-CN" altLang="en-US" dirty="0">
                <a:solidFill>
                  <a:srgbClr val="0000FF"/>
                </a:solidFill>
              </a:rPr>
              <a:t>优化过程的数学公式推导</a:t>
            </a:r>
            <a:endParaRPr lang="zh-CN" altLang="en-US" dirty="0">
              <a:solidFill>
                <a:srgbClr val="0000FF"/>
              </a:solidFill>
            </a:endParaRPr>
          </a:p>
          <a:p>
            <a:pPr marL="0" indent="0">
              <a:lnSpc>
                <a:spcPct val="150000"/>
              </a:lnSpc>
              <a:buNone/>
            </a:pPr>
            <a:endParaRPr lang="zh-CN" altLang="en-US" sz="1800" dirty="0"/>
          </a:p>
        </p:txBody>
      </p:sp>
      <p:pic>
        <p:nvPicPr>
          <p:cNvPr id="5" name="Picture 2" descr="&lt; Vi,Vj &gt; &#10;1'ifl'jfTiTj — &#10;ΣΊ—1 &lt; Vi,Vi &gt; &#10;ΣΊ=1 &#10;—1 1'jfTj) ¯ Ι'? T?) &#10;_1 1'ifTi)2 — Σ η ΙΡ Τ2)) &#10;if i "/>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82000" y="2224080"/>
            <a:ext cx="8969950" cy="3729929"/>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p:cNvSpPr/>
          <p:nvPr/>
        </p:nvSpPr>
        <p:spPr>
          <a:xfrm>
            <a:off x="7480935" y="1287780"/>
            <a:ext cx="2745105" cy="1795780"/>
          </a:xfrm>
          <a:prstGeom prst="rect">
            <a:avLst/>
          </a:prstGeom>
          <a:noFill/>
          <a:ln w="12700">
            <a:prstDash val="lgDash"/>
          </a:ln>
          <a:extLst>
            <a:ext uri="{909E8E84-426E-40DD-AFC4-6F175D3DCCD1}">
              <a14:hiddenFill xmlns:a14="http://schemas.microsoft.com/office/drawing/2010/main">
                <a:solidFill>
                  <a:schemeClr val="lt1"/>
                </a:solidFill>
              </a14:hiddenFill>
            </a:ext>
          </a:extLst>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7" name="任意多边形 6"/>
          <p:cNvSpPr/>
          <p:nvPr/>
        </p:nvSpPr>
        <p:spPr>
          <a:xfrm rot="1980000">
            <a:off x="7193488" y="2119257"/>
            <a:ext cx="2634331" cy="1203291"/>
          </a:xfrm>
          <a:custGeom>
            <a:avLst/>
            <a:gdLst/>
            <a:ahLst/>
            <a:cxnLst>
              <a:cxn ang="3">
                <a:pos x="hc" y="t"/>
              </a:cxn>
              <a:cxn ang="cd2">
                <a:pos x="l" y="vc"/>
              </a:cxn>
              <a:cxn ang="cd4">
                <a:pos x="hc" y="b"/>
              </a:cxn>
              <a:cxn ang="0">
                <a:pos x="r" y="vc"/>
              </a:cxn>
            </a:cxnLst>
            <a:rect l="l" t="t" r="r" b="b"/>
            <a:pathLst>
              <a:path w="4149" h="1895">
                <a:moveTo>
                  <a:pt x="0" y="0"/>
                </a:moveTo>
                <a:lnTo>
                  <a:pt x="4149" y="0"/>
                </a:lnTo>
                <a:lnTo>
                  <a:pt x="1231" y="1895"/>
                </a:lnTo>
                <a:lnTo>
                  <a:pt x="0" y="0"/>
                </a:lnTo>
                <a:close/>
              </a:path>
            </a:pathLst>
          </a:custGeom>
        </p:spPr>
        <p:style>
          <a:lnRef idx="2">
            <a:schemeClr val="accent2"/>
          </a:lnRef>
          <a:fillRef idx="1">
            <a:schemeClr val="lt1"/>
          </a:fillRef>
          <a:effectRef idx="0">
            <a:schemeClr val="accent2"/>
          </a:effectRef>
          <a:fontRef idx="minor">
            <a:schemeClr val="dk1"/>
          </a:fontRef>
        </p:style>
        <p:txBody>
          <a:bodyPr wrap="square" rtlCol="0" anchor="ctr">
            <a:noAutofit/>
          </a:bodyP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a:endParaRPr lang="zh-CN" altLang="en-US"/>
          </a:p>
        </p:txBody>
      </p:sp>
      <p:sp>
        <p:nvSpPr>
          <p:cNvPr id="9" name="任意多边形 8"/>
          <p:cNvSpPr/>
          <p:nvPr/>
        </p:nvSpPr>
        <p:spPr>
          <a:xfrm rot="1980000">
            <a:off x="7882647" y="1013557"/>
            <a:ext cx="2735381" cy="1249447"/>
          </a:xfrm>
          <a:custGeom>
            <a:avLst/>
            <a:gdLst/>
            <a:ahLst/>
            <a:cxnLst>
              <a:cxn ang="3">
                <a:pos x="hc" y="t"/>
              </a:cxn>
              <a:cxn ang="cd2">
                <a:pos x="l" y="vc"/>
              </a:cxn>
              <a:cxn ang="cd4">
                <a:pos x="hc" y="b"/>
              </a:cxn>
              <a:cxn ang="0">
                <a:pos x="r" y="vc"/>
              </a:cxn>
            </a:cxnLst>
            <a:rect l="l" t="t" r="r" b="b"/>
            <a:pathLst>
              <a:path w="4308" h="1968">
                <a:moveTo>
                  <a:pt x="3030" y="0"/>
                </a:moveTo>
                <a:lnTo>
                  <a:pt x="4308" y="1968"/>
                </a:lnTo>
                <a:lnTo>
                  <a:pt x="0" y="1968"/>
                </a:lnTo>
                <a:lnTo>
                  <a:pt x="303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a:endParaRPr lang="zh-CN" altLang="en-US"/>
          </a:p>
        </p:txBody>
      </p:sp>
      <p:cxnSp>
        <p:nvCxnSpPr>
          <p:cNvPr id="10" name="直接箭头连接符 9"/>
          <p:cNvCxnSpPr>
            <a:stCxn id="13" idx="3"/>
          </p:cNvCxnSpPr>
          <p:nvPr/>
        </p:nvCxnSpPr>
        <p:spPr>
          <a:xfrm flipV="1">
            <a:off x="5162204" y="1894841"/>
            <a:ext cx="3701761" cy="728748"/>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1" name="直接箭头连接符 10"/>
          <p:cNvCxnSpPr/>
          <p:nvPr/>
        </p:nvCxnSpPr>
        <p:spPr>
          <a:xfrm flipV="1">
            <a:off x="5366385" y="2828291"/>
            <a:ext cx="2114550" cy="278300"/>
          </a:xfrm>
          <a:prstGeom prst="straightConnector1">
            <a:avLst/>
          </a:prstGeom>
          <a:ln w="1270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10328275" y="1499235"/>
            <a:ext cx="1709420" cy="1337945"/>
          </a:xfrm>
          <a:prstGeom prst="rect">
            <a:avLst/>
          </a:prstGeom>
          <a:noFill/>
        </p:spPr>
        <p:txBody>
          <a:bodyPr wrap="square" rtlCol="0" anchor="t">
            <a:spAutoFit/>
          </a:bodyPr>
          <a:lstStyle/>
          <a:p>
            <a:pPr>
              <a:lnSpc>
                <a:spcPct val="150000"/>
              </a:lnSpc>
            </a:pPr>
            <a:r>
              <a:rPr lang="zh-CN" altLang="en-US" dirty="0"/>
              <a:t>上三角元素</a:t>
            </a:r>
            <a:r>
              <a:rPr lang="en-US" altLang="zh-CN" dirty="0"/>
              <a:t>=</a:t>
            </a:r>
            <a:r>
              <a:rPr lang="zh-CN" altLang="en-US" dirty="0"/>
              <a:t>方阵全部元素</a:t>
            </a:r>
            <a:r>
              <a:rPr lang="en-US" altLang="zh-CN" dirty="0"/>
              <a:t>-</a:t>
            </a:r>
            <a:r>
              <a:rPr lang="zh-CN" altLang="en-US" dirty="0"/>
              <a:t>对角线元素</a:t>
            </a:r>
            <a:endParaRPr lang="zh-CN" altLang="en-US" dirty="0"/>
          </a:p>
        </p:txBody>
      </p:sp>
      <p:sp>
        <p:nvSpPr>
          <p:cNvPr id="13" name="矩形 12"/>
          <p:cNvSpPr/>
          <p:nvPr/>
        </p:nvSpPr>
        <p:spPr>
          <a:xfrm>
            <a:off x="1049261" y="2340061"/>
            <a:ext cx="4112943" cy="567055"/>
          </a:xfrm>
          <a:prstGeom prst="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1646555" y="3106591"/>
            <a:ext cx="3719830" cy="510540"/>
          </a:xfrm>
          <a:prstGeom prst="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62526" y="176378"/>
            <a:ext cx="7150695" cy="786149"/>
          </a:xfrm>
        </p:spPr>
        <p:txBody>
          <a:bodyPr>
            <a:normAutofit/>
          </a:bodyPr>
          <a:lstStyle/>
          <a:p>
            <a:pPr>
              <a:lnSpc>
                <a:spcPct val="150000"/>
              </a:lnSpc>
            </a:pPr>
            <a:r>
              <a:rPr kumimoji="1" lang="en-US" altLang="zh-CN" b="0" dirty="0">
                <a:sym typeface="+mn-ea"/>
              </a:rPr>
              <a:t>4.3.4</a:t>
            </a:r>
            <a:r>
              <a:rPr kumimoji="1" lang="zh-CN" altLang="en-US" b="0" dirty="0">
                <a:sym typeface="+mn-ea"/>
              </a:rPr>
              <a:t>、分解机模型</a:t>
            </a:r>
            <a:r>
              <a:rPr kumimoji="1" lang="en-US" altLang="zh-CN" b="0" dirty="0">
                <a:sym typeface="+mn-ea"/>
              </a:rPr>
              <a:t>FM——</a:t>
            </a:r>
            <a:r>
              <a:rPr kumimoji="1" lang="zh-CN" altLang="en-US" b="0" dirty="0">
                <a:sym typeface="+mn-ea"/>
              </a:rPr>
              <a:t>原理</a:t>
            </a:r>
            <a:endParaRPr kumimoji="1" lang="zh-CN" altLang="en-US" b="0" dirty="0">
              <a:sym typeface="+mn-ea"/>
            </a:endParaRPr>
          </a:p>
        </p:txBody>
      </p:sp>
      <p:sp>
        <p:nvSpPr>
          <p:cNvPr id="3" name="文本占位符 2"/>
          <p:cNvSpPr>
            <a:spLocks noGrp="1"/>
          </p:cNvSpPr>
          <p:nvPr>
            <p:ph type="body" idx="1"/>
          </p:nvPr>
        </p:nvSpPr>
        <p:spPr>
          <a:xfrm>
            <a:off x="532015" y="1155033"/>
            <a:ext cx="9917083" cy="2602320"/>
          </a:xfrm>
        </p:spPr>
        <p:txBody>
          <a:bodyPr>
            <a:normAutofit/>
          </a:bodyPr>
          <a:lstStyle/>
          <a:p>
            <a:pPr marL="0" indent="0">
              <a:lnSpc>
                <a:spcPct val="150000"/>
              </a:lnSpc>
              <a:buNone/>
            </a:pPr>
            <a:r>
              <a:rPr lang="zh-CN" altLang="en-US" dirty="0">
                <a:solidFill>
                  <a:schemeClr val="tx1"/>
                </a:solidFill>
              </a:rPr>
              <a:t>使用随机梯度下降方法进行优化，得到</a:t>
            </a:r>
            <a:r>
              <a:rPr lang="en-US" altLang="zh-CN" dirty="0">
                <a:solidFill>
                  <a:schemeClr val="tx1"/>
                </a:solidFill>
              </a:rPr>
              <a:t>FM</a:t>
            </a:r>
            <a:r>
              <a:rPr lang="zh-CN" altLang="en-US" dirty="0">
                <a:solidFill>
                  <a:schemeClr val="tx1"/>
                </a:solidFill>
              </a:rPr>
              <a:t>的参数更新公式如下：</a:t>
            </a:r>
            <a:endParaRPr lang="en-US" altLang="zh-CN" dirty="0">
              <a:solidFill>
                <a:schemeClr val="tx1"/>
              </a:solidFill>
            </a:endParaRPr>
          </a:p>
          <a:p>
            <a:pPr marL="0" indent="0">
              <a:lnSpc>
                <a:spcPct val="150000"/>
              </a:lnSpc>
              <a:buNone/>
            </a:pPr>
            <a:r>
              <a:rPr lang="zh-CN" altLang="en-US" dirty="0">
                <a:solidFill>
                  <a:srgbClr val="0000FF"/>
                </a:solidFill>
              </a:rPr>
              <a:t>预测函数对三种参数求偏导的结果如下，该项参与对损失函数求偏导的计算。</a:t>
            </a:r>
            <a:endParaRPr lang="zh-CN" altLang="en-US" dirty="0">
              <a:solidFill>
                <a:srgbClr val="0000FF"/>
              </a:solidFill>
            </a:endParaRPr>
          </a:p>
          <a:p>
            <a:pPr marL="0" indent="0">
              <a:lnSpc>
                <a:spcPct val="150000"/>
              </a:lnSpc>
              <a:buNone/>
            </a:pPr>
            <a:endParaRPr lang="zh-CN" altLang="en-US" dirty="0"/>
          </a:p>
          <a:p>
            <a:pPr marL="0" indent="0">
              <a:lnSpc>
                <a:spcPct val="150000"/>
              </a:lnSpc>
              <a:buNone/>
            </a:pPr>
            <a:endParaRPr lang="zh-CN" altLang="en-US" sz="1800" dirty="0"/>
          </a:p>
        </p:txBody>
      </p:sp>
      <p:pic>
        <p:nvPicPr>
          <p:cNvPr id="4" name="图片 3"/>
          <p:cNvPicPr>
            <a:picLocks noChangeAspect="1"/>
          </p:cNvPicPr>
          <p:nvPr/>
        </p:nvPicPr>
        <p:blipFill>
          <a:blip r:embed="rId1"/>
          <a:stretch>
            <a:fillRect/>
          </a:stretch>
        </p:blipFill>
        <p:spPr>
          <a:xfrm>
            <a:off x="2786264" y="2332990"/>
            <a:ext cx="4345305" cy="1154430"/>
          </a:xfrm>
          <a:prstGeom prst="rect">
            <a:avLst/>
          </a:prstGeom>
        </p:spPr>
      </p:pic>
      <p:sp>
        <p:nvSpPr>
          <p:cNvPr id="5" name="矩形 4"/>
          <p:cNvSpPr/>
          <p:nvPr/>
        </p:nvSpPr>
        <p:spPr>
          <a:xfrm>
            <a:off x="7180580" y="3844803"/>
            <a:ext cx="4091478" cy="923330"/>
          </a:xfrm>
          <a:prstGeom prst="rect">
            <a:avLst/>
          </a:prstGeom>
        </p:spPr>
        <p:txBody>
          <a:bodyPr wrap="square">
            <a:spAutoFit/>
          </a:bodyPr>
          <a:lstStyle/>
          <a:p>
            <a:r>
              <a:rPr lang="zh-CN" altLang="en-US" dirty="0">
                <a:solidFill>
                  <a:srgbClr val="0000FF"/>
                </a:solidFill>
                <a:latin typeface="黑体" panose="02010609060101010101" charset="-122"/>
                <a:ea typeface="黑体" panose="02010609060101010101" charset="-122"/>
                <a:cs typeface="黑体" panose="02010609060101010101" charset="-122"/>
              </a:rPr>
              <a:t>损失函数是</a:t>
            </a:r>
            <a:r>
              <a:rPr lang="en-US" altLang="zh-CN" dirty="0">
                <a:solidFill>
                  <a:srgbClr val="0000FF"/>
                </a:solidFill>
                <a:latin typeface="黑体" panose="02010609060101010101" charset="-122"/>
                <a:ea typeface="黑体" panose="02010609060101010101" charset="-122"/>
                <a:cs typeface="黑体" panose="02010609060101010101" charset="-122"/>
              </a:rPr>
              <a:t>RMSE</a:t>
            </a:r>
            <a:r>
              <a:rPr lang="zh-CN" altLang="en-US" dirty="0">
                <a:solidFill>
                  <a:srgbClr val="0000FF"/>
                </a:solidFill>
                <a:latin typeface="黑体" panose="02010609060101010101" charset="-122"/>
                <a:ea typeface="黑体" panose="02010609060101010101" charset="-122"/>
                <a:cs typeface="黑体" panose="02010609060101010101" charset="-122"/>
              </a:rPr>
              <a:t>的时候</a:t>
            </a:r>
            <a:r>
              <a:rPr lang="en-US" altLang="zh-CN" dirty="0">
                <a:solidFill>
                  <a:srgbClr val="0000FF"/>
                </a:solidFill>
                <a:latin typeface="黑体" panose="02010609060101010101" charset="-122"/>
                <a:ea typeface="黑体" panose="02010609060101010101" charset="-122"/>
                <a:cs typeface="黑体" panose="02010609060101010101" charset="-122"/>
              </a:rPr>
              <a:t>, </a:t>
            </a:r>
            <a:r>
              <a:rPr lang="zh-CN" altLang="en-US" dirty="0">
                <a:solidFill>
                  <a:srgbClr val="0000FF"/>
                </a:solidFill>
                <a:latin typeface="黑体" panose="02010609060101010101" charset="-122"/>
                <a:ea typeface="黑体" panose="02010609060101010101" charset="-122"/>
                <a:cs typeface="黑体" panose="02010609060101010101" charset="-122"/>
                <a:sym typeface="+mn-ea"/>
              </a:rPr>
              <a:t>对该损失函数求偏导，计算得到下述结果，同样的，其中    使用上面的公式替换：</a:t>
            </a:r>
            <a:endParaRPr lang="zh-CN" altLang="en-US" dirty="0">
              <a:solidFill>
                <a:srgbClr val="0000FF"/>
              </a:solidFill>
              <a:latin typeface="黑体" panose="02010609060101010101" charset="-122"/>
              <a:ea typeface="黑体" panose="02010609060101010101" charset="-122"/>
              <a:cs typeface="黑体" panose="02010609060101010101" charset="-122"/>
            </a:endParaRPr>
          </a:p>
        </p:txBody>
      </p:sp>
      <p:sp>
        <p:nvSpPr>
          <p:cNvPr id="6" name="矩形 5"/>
          <p:cNvSpPr/>
          <p:nvPr/>
        </p:nvSpPr>
        <p:spPr>
          <a:xfrm>
            <a:off x="617855" y="3908425"/>
            <a:ext cx="4643120" cy="923330"/>
          </a:xfrm>
          <a:prstGeom prst="rect">
            <a:avLst/>
          </a:prstGeom>
        </p:spPr>
        <p:txBody>
          <a:bodyPr wrap="square">
            <a:spAutoFit/>
          </a:bodyPr>
          <a:lstStyle/>
          <a:p>
            <a:r>
              <a:rPr lang="zh-CN" altLang="en-US" dirty="0">
                <a:solidFill>
                  <a:srgbClr val="0000FF"/>
                </a:solidFill>
                <a:latin typeface="黑体" panose="02010609060101010101" charset="-122"/>
                <a:ea typeface="黑体" panose="02010609060101010101" charset="-122"/>
                <a:cs typeface="黑体" panose="02010609060101010101" charset="-122"/>
                <a:sym typeface="宋体" panose="02010600030101010101" pitchFamily="2" charset="-122"/>
              </a:rPr>
              <a:t>损失函数是</a:t>
            </a:r>
            <a:r>
              <a:rPr lang="en-US" altLang="zh-CN" dirty="0" err="1">
                <a:solidFill>
                  <a:srgbClr val="0000FF"/>
                </a:solidFill>
                <a:latin typeface="黑体" panose="02010609060101010101" charset="-122"/>
                <a:ea typeface="黑体" panose="02010609060101010101" charset="-122"/>
                <a:cs typeface="黑体" panose="02010609060101010101" charset="-122"/>
                <a:sym typeface="宋体" panose="02010600030101010101" pitchFamily="2" charset="-122"/>
              </a:rPr>
              <a:t>logloss</a:t>
            </a:r>
            <a:r>
              <a:rPr lang="zh-CN" altLang="en-US" dirty="0">
                <a:solidFill>
                  <a:srgbClr val="0000FF"/>
                </a:solidFill>
                <a:latin typeface="黑体" panose="02010609060101010101" charset="-122"/>
                <a:ea typeface="黑体" panose="02010609060101010101" charset="-122"/>
                <a:cs typeface="黑体" panose="02010609060101010101" charset="-122"/>
                <a:sym typeface="宋体" panose="02010600030101010101" pitchFamily="2" charset="-122"/>
              </a:rPr>
              <a:t>的时候，对该损失函数求偏导，计算得到下述结果，其中    使用上面的公式替换：</a:t>
            </a:r>
            <a:endParaRPr lang="zh-CN" altLang="en-US" dirty="0">
              <a:solidFill>
                <a:srgbClr val="0000FF"/>
              </a:solidFill>
              <a:latin typeface="黑体" panose="02010609060101010101" charset="-122"/>
              <a:ea typeface="黑体" panose="02010609060101010101" charset="-122"/>
              <a:cs typeface="黑体" panose="02010609060101010101" charset="-122"/>
              <a:sym typeface="宋体" panose="02010600030101010101" pitchFamily="2" charset="-122"/>
            </a:endParaRPr>
          </a:p>
        </p:txBody>
      </p:sp>
      <p:pic>
        <p:nvPicPr>
          <p:cNvPr id="7" name="图片 6"/>
          <p:cNvPicPr>
            <a:picLocks noChangeAspect="1"/>
          </p:cNvPicPr>
          <p:nvPr/>
        </p:nvPicPr>
        <p:blipFill>
          <a:blip r:embed="rId2"/>
          <a:stretch>
            <a:fillRect/>
          </a:stretch>
        </p:blipFill>
        <p:spPr>
          <a:xfrm>
            <a:off x="3984625" y="4196715"/>
            <a:ext cx="297815" cy="345440"/>
          </a:xfrm>
          <a:prstGeom prst="rect">
            <a:avLst/>
          </a:prstGeom>
        </p:spPr>
      </p:pic>
      <p:pic>
        <p:nvPicPr>
          <p:cNvPr id="8" name="图片 7"/>
          <p:cNvPicPr>
            <a:picLocks noChangeAspect="1"/>
          </p:cNvPicPr>
          <p:nvPr/>
        </p:nvPicPr>
        <p:blipFill>
          <a:blip r:embed="rId3"/>
          <a:stretch>
            <a:fillRect/>
          </a:stretch>
        </p:blipFill>
        <p:spPr>
          <a:xfrm>
            <a:off x="7822959" y="4465495"/>
            <a:ext cx="216535" cy="347980"/>
          </a:xfrm>
          <a:prstGeom prst="rect">
            <a:avLst/>
          </a:prstGeom>
        </p:spPr>
      </p:pic>
      <p:pic>
        <p:nvPicPr>
          <p:cNvPr id="9" name="图片 8"/>
          <p:cNvPicPr>
            <a:picLocks noChangeAspect="1"/>
          </p:cNvPicPr>
          <p:nvPr/>
        </p:nvPicPr>
        <p:blipFill>
          <a:blip r:embed="rId4"/>
          <a:stretch>
            <a:fillRect/>
          </a:stretch>
        </p:blipFill>
        <p:spPr>
          <a:xfrm>
            <a:off x="439983" y="4830445"/>
            <a:ext cx="5571639" cy="1363688"/>
          </a:xfrm>
          <a:prstGeom prst="rect">
            <a:avLst/>
          </a:prstGeom>
        </p:spPr>
      </p:pic>
      <p:pic>
        <p:nvPicPr>
          <p:cNvPr id="10" name="图片 9"/>
          <p:cNvPicPr>
            <a:picLocks noChangeAspect="1"/>
          </p:cNvPicPr>
          <p:nvPr/>
        </p:nvPicPr>
        <p:blipFill>
          <a:blip r:embed="rId5"/>
          <a:stretch>
            <a:fillRect/>
          </a:stretch>
        </p:blipFill>
        <p:spPr>
          <a:xfrm>
            <a:off x="6639303" y="4935310"/>
            <a:ext cx="4752597" cy="1227691"/>
          </a:xfrm>
          <a:prstGeom prst="rect">
            <a:avLst/>
          </a:prstGeom>
        </p:spPr>
      </p:pic>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62526" y="176378"/>
            <a:ext cx="7150695" cy="786149"/>
          </a:xfrm>
        </p:spPr>
        <p:txBody>
          <a:bodyPr>
            <a:normAutofit/>
          </a:bodyPr>
          <a:lstStyle/>
          <a:p>
            <a:pPr>
              <a:lnSpc>
                <a:spcPct val="150000"/>
              </a:lnSpc>
            </a:pPr>
            <a:r>
              <a:rPr kumimoji="1" lang="en-US" altLang="zh-CN" b="0" dirty="0">
                <a:sym typeface="+mn-ea"/>
              </a:rPr>
              <a:t>4.3.5</a:t>
            </a:r>
            <a:r>
              <a:rPr kumimoji="1" lang="zh-CN" altLang="en-US" b="0" dirty="0">
                <a:sym typeface="+mn-ea"/>
              </a:rPr>
              <a:t>、分解机模型</a:t>
            </a:r>
            <a:r>
              <a:rPr kumimoji="1" lang="en-US" altLang="zh-CN" b="0" dirty="0">
                <a:sym typeface="+mn-ea"/>
              </a:rPr>
              <a:t>FM——</a:t>
            </a:r>
            <a:r>
              <a:rPr kumimoji="1" lang="zh-CN" altLang="en-US" b="0" dirty="0">
                <a:sym typeface="+mn-ea"/>
              </a:rPr>
              <a:t>案例分析及实验</a:t>
            </a:r>
            <a:endParaRPr kumimoji="1" lang="zh-CN" altLang="en-US" b="0" dirty="0">
              <a:sym typeface="+mn-ea"/>
            </a:endParaRPr>
          </a:p>
        </p:txBody>
      </p:sp>
      <p:sp>
        <p:nvSpPr>
          <p:cNvPr id="3" name="文本占位符 2"/>
          <p:cNvSpPr>
            <a:spLocks noGrp="1"/>
          </p:cNvSpPr>
          <p:nvPr>
            <p:ph type="body" idx="1"/>
          </p:nvPr>
        </p:nvSpPr>
        <p:spPr>
          <a:xfrm>
            <a:off x="532015" y="1155033"/>
            <a:ext cx="11014363" cy="5137702"/>
          </a:xfrm>
        </p:spPr>
        <p:txBody>
          <a:bodyPr>
            <a:normAutofit/>
          </a:bodyPr>
          <a:lstStyle/>
          <a:p>
            <a:pPr>
              <a:lnSpc>
                <a:spcPct val="150000"/>
              </a:lnSpc>
            </a:pPr>
            <a:r>
              <a:rPr lang="zh-CN" altLang="en-US" dirty="0"/>
              <a:t>问题简介</a:t>
            </a:r>
            <a:endParaRPr lang="zh-CN" altLang="en-US" dirty="0"/>
          </a:p>
          <a:p>
            <a:pPr marL="0" indent="0">
              <a:lnSpc>
                <a:spcPct val="150000"/>
              </a:lnSpc>
              <a:buNone/>
            </a:pPr>
            <a:r>
              <a:rPr lang="zh-CN" altLang="en-US" sz="1800" dirty="0"/>
              <a:t>使用纯</a:t>
            </a:r>
            <a:r>
              <a:rPr lang="en-US" altLang="zh-CN" sz="1800" dirty="0"/>
              <a:t>python</a:t>
            </a:r>
            <a:r>
              <a:rPr lang="zh-CN" altLang="en-US" sz="1800" dirty="0"/>
              <a:t>实现的</a:t>
            </a:r>
            <a:r>
              <a:rPr lang="en-US" altLang="zh-CN" sz="1800" dirty="0"/>
              <a:t>FM</a:t>
            </a:r>
            <a:r>
              <a:rPr lang="zh-CN" altLang="en-US" sz="1800" dirty="0"/>
              <a:t>算法来预测一个人患有糖尿病的概率。</a:t>
            </a:r>
            <a:endParaRPr lang="zh-CN" altLang="en-US" sz="1800" dirty="0"/>
          </a:p>
          <a:p>
            <a:pPr>
              <a:lnSpc>
                <a:spcPct val="150000"/>
              </a:lnSpc>
            </a:pPr>
            <a:r>
              <a:rPr lang="zh-CN" altLang="en-US" dirty="0"/>
              <a:t>数据集</a:t>
            </a:r>
            <a:endParaRPr lang="zh-CN" altLang="en-US" dirty="0"/>
          </a:p>
          <a:p>
            <a:pPr marL="0" indent="0">
              <a:lnSpc>
                <a:spcPct val="150000"/>
              </a:lnSpc>
              <a:buNone/>
            </a:pPr>
            <a:r>
              <a:rPr lang="zh-CN" altLang="en-US" sz="1800" dirty="0"/>
              <a:t>数据集参考：</a:t>
            </a:r>
            <a:endParaRPr lang="zh-CN" altLang="en-US" sz="1800" dirty="0"/>
          </a:p>
          <a:p>
            <a:pPr marL="0" indent="0">
              <a:lnSpc>
                <a:spcPct val="150000"/>
              </a:lnSpc>
              <a:buNone/>
            </a:pPr>
            <a:r>
              <a:rPr lang="en-US" altLang="zh-CN" sz="1800" dirty="0"/>
              <a:t>https://github.com/susanli2016/Machine-Learning-with-Python/blob/master/diabetes.csv</a:t>
            </a:r>
            <a:endParaRPr lang="en-US" altLang="zh-CN" sz="1800" dirty="0"/>
          </a:p>
          <a:p>
            <a:pPr marL="0" indent="0">
              <a:lnSpc>
                <a:spcPct val="150000"/>
              </a:lnSpc>
              <a:buNone/>
            </a:pPr>
            <a:r>
              <a:rPr lang="zh-CN" altLang="en-US" sz="1800" dirty="0"/>
              <a:t>主要包含</a:t>
            </a:r>
            <a:r>
              <a:rPr lang="en-US" altLang="zh-CN" sz="1800" dirty="0"/>
              <a:t>442</a:t>
            </a:r>
            <a:r>
              <a:rPr lang="zh-CN" altLang="en-US" sz="1800" dirty="0"/>
              <a:t>行数据，</a:t>
            </a:r>
            <a:r>
              <a:rPr lang="en-US" altLang="zh-CN" sz="1800" dirty="0"/>
              <a:t>10</a:t>
            </a:r>
            <a:r>
              <a:rPr lang="zh-CN" altLang="en-US" sz="1800" dirty="0"/>
              <a:t>个特征，分别是：</a:t>
            </a:r>
            <a:r>
              <a:rPr lang="en-US" altLang="zh-CN" sz="1800" dirty="0"/>
              <a:t>Age(</a:t>
            </a:r>
            <a:r>
              <a:rPr lang="zh-CN" altLang="en-US" sz="1800" dirty="0"/>
              <a:t>年龄</a:t>
            </a:r>
            <a:r>
              <a:rPr lang="en-US" altLang="zh-CN" sz="1800" dirty="0"/>
              <a:t>)</a:t>
            </a:r>
            <a:r>
              <a:rPr lang="zh-CN" altLang="en-US" sz="1800" dirty="0"/>
              <a:t>、性别</a:t>
            </a:r>
            <a:r>
              <a:rPr lang="en-US" altLang="zh-CN" sz="1800" dirty="0"/>
              <a:t>(Sex)</a:t>
            </a:r>
            <a:r>
              <a:rPr lang="zh-CN" altLang="en-US" sz="1800" dirty="0"/>
              <a:t>、</a:t>
            </a:r>
            <a:r>
              <a:rPr lang="en-US" altLang="zh-CN" sz="1800" dirty="0"/>
              <a:t>Body mass index(</a:t>
            </a:r>
            <a:r>
              <a:rPr lang="zh-CN" altLang="en-US" sz="1800" dirty="0"/>
              <a:t>体质指数</a:t>
            </a:r>
            <a:r>
              <a:rPr lang="en-US" altLang="zh-CN" sz="1800" dirty="0"/>
              <a:t>)</a:t>
            </a:r>
            <a:r>
              <a:rPr lang="zh-CN" altLang="en-US" sz="1800" dirty="0"/>
              <a:t>、</a:t>
            </a:r>
            <a:r>
              <a:rPr lang="en-US" altLang="zh-CN" sz="1800" dirty="0"/>
              <a:t>Average Blood Pressure(</a:t>
            </a:r>
            <a:r>
              <a:rPr lang="zh-CN" altLang="en-US" sz="1800" dirty="0"/>
              <a:t>平均血压</a:t>
            </a:r>
            <a:r>
              <a:rPr lang="en-US" altLang="zh-CN" sz="1800" dirty="0"/>
              <a:t>)</a:t>
            </a:r>
            <a:r>
              <a:rPr lang="zh-CN" altLang="en-US" sz="1800" dirty="0"/>
              <a:t>、</a:t>
            </a:r>
            <a:r>
              <a:rPr lang="en-US" altLang="zh-CN" sz="1800" dirty="0" err="1"/>
              <a:t>S1~S6</a:t>
            </a:r>
            <a:r>
              <a:rPr lang="zh-CN" altLang="en-US" sz="1800" dirty="0"/>
              <a:t>一年后疾病级数指标。</a:t>
            </a:r>
            <a:endParaRPr lang="zh-CN" altLang="en-US" sz="1800" dirty="0"/>
          </a:p>
          <a:p>
            <a:pPr marL="0" indent="0">
              <a:lnSpc>
                <a:spcPct val="150000"/>
              </a:lnSpc>
              <a:buNone/>
            </a:pPr>
            <a:endParaRPr lang="en-US" altLang="zh-CN" sz="1800" dirty="0"/>
          </a:p>
        </p:txBody>
      </p:sp>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62526" y="176378"/>
            <a:ext cx="7150695" cy="786149"/>
          </a:xfrm>
        </p:spPr>
        <p:txBody>
          <a:bodyPr>
            <a:normAutofit/>
          </a:bodyPr>
          <a:lstStyle/>
          <a:p>
            <a:pPr>
              <a:lnSpc>
                <a:spcPct val="150000"/>
              </a:lnSpc>
            </a:pPr>
            <a:r>
              <a:rPr kumimoji="1" lang="en-US" altLang="zh-CN" b="0" dirty="0">
                <a:sym typeface="+mn-ea"/>
              </a:rPr>
              <a:t>4.3.5</a:t>
            </a:r>
            <a:r>
              <a:rPr kumimoji="1" lang="zh-CN" altLang="en-US" b="0" dirty="0">
                <a:sym typeface="+mn-ea"/>
              </a:rPr>
              <a:t>、分解机模型</a:t>
            </a:r>
            <a:r>
              <a:rPr kumimoji="1" lang="en-US" altLang="zh-CN" b="0" dirty="0">
                <a:sym typeface="+mn-ea"/>
              </a:rPr>
              <a:t>FM——</a:t>
            </a:r>
            <a:r>
              <a:rPr kumimoji="1" lang="zh-CN" altLang="en-US" b="0" dirty="0">
                <a:sym typeface="+mn-ea"/>
              </a:rPr>
              <a:t>案例分析及实验</a:t>
            </a:r>
            <a:endParaRPr kumimoji="1" lang="zh-CN" altLang="en-US" b="0" dirty="0">
              <a:sym typeface="+mn-ea"/>
            </a:endParaRPr>
          </a:p>
        </p:txBody>
      </p:sp>
      <p:sp>
        <p:nvSpPr>
          <p:cNvPr id="3" name="文本占位符 2"/>
          <p:cNvSpPr>
            <a:spLocks noGrp="1"/>
          </p:cNvSpPr>
          <p:nvPr>
            <p:ph type="body" idx="1"/>
          </p:nvPr>
        </p:nvSpPr>
        <p:spPr>
          <a:xfrm>
            <a:off x="532015" y="1155033"/>
            <a:ext cx="11014363" cy="5137702"/>
          </a:xfrm>
        </p:spPr>
        <p:txBody>
          <a:bodyPr>
            <a:normAutofit/>
          </a:bodyPr>
          <a:lstStyle/>
          <a:p>
            <a:pPr>
              <a:lnSpc>
                <a:spcPct val="150000"/>
              </a:lnSpc>
            </a:pPr>
            <a:r>
              <a:rPr lang="zh-CN" altLang="en-US" dirty="0">
                <a:solidFill>
                  <a:srgbClr val="0000FF"/>
                </a:solidFill>
              </a:rPr>
              <a:t>在线</a:t>
            </a:r>
            <a:r>
              <a:rPr lang="en-US" altLang="zh-CN" dirty="0">
                <a:solidFill>
                  <a:srgbClr val="0000FF"/>
                </a:solidFill>
              </a:rPr>
              <a:t>AI Studio</a:t>
            </a:r>
            <a:endParaRPr lang="en-US" altLang="zh-CN" dirty="0">
              <a:solidFill>
                <a:srgbClr val="0000FF"/>
              </a:solidFill>
            </a:endParaRPr>
          </a:p>
          <a:p>
            <a:pPr marL="0" indent="0">
              <a:lnSpc>
                <a:spcPct val="150000"/>
              </a:lnSpc>
              <a:buNone/>
            </a:pPr>
            <a:endParaRPr lang="en-US" altLang="zh-CN" sz="1800" dirty="0"/>
          </a:p>
        </p:txBody>
      </p:sp>
      <p:pic>
        <p:nvPicPr>
          <p:cNvPr id="4" name="图片 3"/>
          <p:cNvPicPr>
            <a:picLocks noChangeAspect="1"/>
          </p:cNvPicPr>
          <p:nvPr/>
        </p:nvPicPr>
        <p:blipFill rotWithShape="1">
          <a:blip r:embed="rId1"/>
          <a:srcRect r="14258"/>
          <a:stretch>
            <a:fillRect/>
          </a:stretch>
        </p:blipFill>
        <p:spPr>
          <a:xfrm>
            <a:off x="1087836" y="2284685"/>
            <a:ext cx="3943587" cy="3774562"/>
          </a:xfrm>
          <a:prstGeom prst="rect">
            <a:avLst/>
          </a:prstGeom>
        </p:spPr>
      </p:pic>
      <p:sp>
        <p:nvSpPr>
          <p:cNvPr id="5" name="文本框 4"/>
          <p:cNvSpPr txBox="1"/>
          <p:nvPr/>
        </p:nvSpPr>
        <p:spPr>
          <a:xfrm>
            <a:off x="1102024" y="1786322"/>
            <a:ext cx="3383419" cy="442878"/>
          </a:xfrm>
          <a:prstGeom prst="rect">
            <a:avLst/>
          </a:prstGeom>
          <a:noFill/>
        </p:spPr>
        <p:txBody>
          <a:bodyPr wrap="square" rtlCol="0">
            <a:spAutoFit/>
          </a:bodyPr>
          <a:lstStyle/>
          <a:p>
            <a:pPr fontAlgn="auto">
              <a:lnSpc>
                <a:spcPct val="150000"/>
              </a:lnSpc>
            </a:pPr>
            <a:r>
              <a:rPr lang="zh-CN" altLang="en-US" dirty="0">
                <a:latin typeface="黑体" panose="02010609060101010101" charset="-122"/>
                <a:ea typeface="黑体" panose="02010609060101010101" charset="-122"/>
                <a:cs typeface="Times New Roman" panose="02020603050405020304" pitchFamily="18" charset="0"/>
              </a:rPr>
              <a:t>在</a:t>
            </a:r>
            <a:r>
              <a:rPr lang="en-US" altLang="zh-CN" dirty="0">
                <a:latin typeface="黑体" panose="02010609060101010101" charset="-122"/>
                <a:ea typeface="黑体" panose="02010609060101010101" charset="-122"/>
                <a:cs typeface="Times New Roman" panose="02020603050405020304" pitchFamily="18" charset="0"/>
              </a:rPr>
              <a:t>AI Studio</a:t>
            </a:r>
            <a:r>
              <a:rPr lang="zh-CN" altLang="en-US" dirty="0">
                <a:latin typeface="黑体" panose="02010609060101010101" charset="-122"/>
                <a:ea typeface="黑体" panose="02010609060101010101" charset="-122"/>
                <a:cs typeface="Times New Roman" panose="02020603050405020304" pitchFamily="18" charset="0"/>
              </a:rPr>
              <a:t>中创建项目</a:t>
            </a:r>
            <a:r>
              <a:rPr lang="en-US" altLang="zh-CN" dirty="0">
                <a:latin typeface="黑体" panose="02010609060101010101" charset="-122"/>
                <a:ea typeface="黑体" panose="02010609060101010101" charset="-122"/>
                <a:cs typeface="Times New Roman" panose="02020603050405020304" pitchFamily="18" charset="0"/>
              </a:rPr>
              <a:t>FM</a:t>
            </a:r>
            <a:endParaRPr lang="en-US" altLang="zh-CN" dirty="0">
              <a:latin typeface="黑体" panose="02010609060101010101" charset="-122"/>
              <a:ea typeface="黑体" panose="02010609060101010101" charset="-122"/>
              <a:cs typeface="Times New Roman" panose="02020603050405020304" pitchFamily="18" charset="0"/>
            </a:endParaRPr>
          </a:p>
        </p:txBody>
      </p:sp>
      <p:sp>
        <p:nvSpPr>
          <p:cNvPr id="6" name="文本框 5"/>
          <p:cNvSpPr txBox="1"/>
          <p:nvPr/>
        </p:nvSpPr>
        <p:spPr>
          <a:xfrm>
            <a:off x="5808624" y="1735626"/>
            <a:ext cx="1749654" cy="442878"/>
          </a:xfrm>
          <a:prstGeom prst="rect">
            <a:avLst/>
          </a:prstGeom>
          <a:noFill/>
        </p:spPr>
        <p:txBody>
          <a:bodyPr wrap="square" rtlCol="0">
            <a:spAutoFit/>
          </a:bodyPr>
          <a:lstStyle/>
          <a:p>
            <a:pPr fontAlgn="auto">
              <a:lnSpc>
                <a:spcPct val="150000"/>
              </a:lnSpc>
            </a:pPr>
            <a:r>
              <a:rPr lang="zh-CN" altLang="en-US" dirty="0">
                <a:latin typeface="黑体" panose="02010609060101010101" charset="-122"/>
                <a:ea typeface="黑体" panose="02010609060101010101" charset="-122"/>
                <a:cs typeface="Times New Roman" panose="02020603050405020304" pitchFamily="18" charset="0"/>
              </a:rPr>
              <a:t>导入数据集</a:t>
            </a:r>
            <a:endParaRPr lang="en-US" altLang="zh-CN" sz="1600" dirty="0">
              <a:latin typeface="黑体" panose="02010609060101010101" charset="-122"/>
              <a:ea typeface="黑体" panose="02010609060101010101" charset="-122"/>
              <a:cs typeface="Times New Roman" panose="02020603050405020304" pitchFamily="18" charset="0"/>
            </a:endParaRPr>
          </a:p>
        </p:txBody>
      </p:sp>
      <p:pic>
        <p:nvPicPr>
          <p:cNvPr id="7" name="图片 6"/>
          <p:cNvPicPr>
            <a:picLocks noChangeAspect="1"/>
          </p:cNvPicPr>
          <p:nvPr/>
        </p:nvPicPr>
        <p:blipFill>
          <a:blip r:embed="rId2"/>
          <a:stretch>
            <a:fillRect/>
          </a:stretch>
        </p:blipFill>
        <p:spPr>
          <a:xfrm>
            <a:off x="5808624" y="2281907"/>
            <a:ext cx="4056762" cy="3813831"/>
          </a:xfrm>
          <a:prstGeom prst="rect">
            <a:avLst/>
          </a:prstGeom>
        </p:spPr>
      </p:pic>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62526" y="176378"/>
            <a:ext cx="7150695" cy="786149"/>
          </a:xfrm>
        </p:spPr>
        <p:txBody>
          <a:bodyPr>
            <a:normAutofit/>
          </a:bodyPr>
          <a:lstStyle/>
          <a:p>
            <a:pPr>
              <a:lnSpc>
                <a:spcPct val="150000"/>
              </a:lnSpc>
            </a:pPr>
            <a:r>
              <a:rPr kumimoji="1" lang="en-US" altLang="zh-CN" b="0" dirty="0">
                <a:sym typeface="+mn-ea"/>
              </a:rPr>
              <a:t>4.3.5</a:t>
            </a:r>
            <a:r>
              <a:rPr kumimoji="1" lang="zh-CN" altLang="en-US" b="0" dirty="0">
                <a:sym typeface="+mn-ea"/>
              </a:rPr>
              <a:t>、分解机模型</a:t>
            </a:r>
            <a:r>
              <a:rPr kumimoji="1" lang="en-US" altLang="zh-CN" b="0" dirty="0">
                <a:sym typeface="+mn-ea"/>
              </a:rPr>
              <a:t>FM——</a:t>
            </a:r>
            <a:r>
              <a:rPr kumimoji="1" lang="zh-CN" altLang="en-US" b="0" dirty="0">
                <a:sym typeface="+mn-ea"/>
              </a:rPr>
              <a:t>案例分析及实验</a:t>
            </a:r>
            <a:endParaRPr kumimoji="1" lang="zh-CN" altLang="en-US" b="0" dirty="0">
              <a:sym typeface="+mn-ea"/>
            </a:endParaRPr>
          </a:p>
        </p:txBody>
      </p:sp>
      <p:sp>
        <p:nvSpPr>
          <p:cNvPr id="3" name="文本占位符 2"/>
          <p:cNvSpPr>
            <a:spLocks noGrp="1"/>
          </p:cNvSpPr>
          <p:nvPr>
            <p:ph type="body" idx="1"/>
          </p:nvPr>
        </p:nvSpPr>
        <p:spPr>
          <a:xfrm>
            <a:off x="532015" y="1155033"/>
            <a:ext cx="11014363" cy="5137702"/>
          </a:xfrm>
        </p:spPr>
        <p:txBody>
          <a:bodyPr>
            <a:normAutofit/>
          </a:bodyPr>
          <a:lstStyle/>
          <a:p>
            <a:pPr>
              <a:lnSpc>
                <a:spcPct val="150000"/>
              </a:lnSpc>
            </a:pPr>
            <a:r>
              <a:rPr lang="zh-CN" altLang="en-US" dirty="0">
                <a:solidFill>
                  <a:srgbClr val="0000FF"/>
                </a:solidFill>
              </a:rPr>
              <a:t>在线</a:t>
            </a:r>
            <a:r>
              <a:rPr lang="en-US" altLang="zh-CN" dirty="0">
                <a:solidFill>
                  <a:srgbClr val="0000FF"/>
                </a:solidFill>
              </a:rPr>
              <a:t>AI Studio</a:t>
            </a:r>
            <a:endParaRPr lang="en-US" altLang="zh-CN" dirty="0">
              <a:solidFill>
                <a:srgbClr val="0000FF"/>
              </a:solidFill>
            </a:endParaRPr>
          </a:p>
          <a:p>
            <a:pPr marL="0" indent="0">
              <a:lnSpc>
                <a:spcPct val="150000"/>
              </a:lnSpc>
              <a:buNone/>
            </a:pPr>
            <a:endParaRPr lang="en-US" altLang="zh-CN" sz="1800" dirty="0"/>
          </a:p>
        </p:txBody>
      </p:sp>
      <p:sp>
        <p:nvSpPr>
          <p:cNvPr id="5" name="文本框 4"/>
          <p:cNvSpPr txBox="1"/>
          <p:nvPr/>
        </p:nvSpPr>
        <p:spPr>
          <a:xfrm>
            <a:off x="1650664" y="2025053"/>
            <a:ext cx="3383419" cy="442878"/>
          </a:xfrm>
          <a:prstGeom prst="rect">
            <a:avLst/>
          </a:prstGeom>
          <a:noFill/>
        </p:spPr>
        <p:txBody>
          <a:bodyPr wrap="square" rtlCol="0">
            <a:spAutoFit/>
          </a:bodyPr>
          <a:lstStyle/>
          <a:p>
            <a:pPr>
              <a:lnSpc>
                <a:spcPct val="150000"/>
              </a:lnSpc>
            </a:pPr>
            <a:r>
              <a:rPr lang="zh-CN" altLang="en-US" dirty="0">
                <a:latin typeface="黑体" panose="02010609060101010101" charset="-122"/>
                <a:ea typeface="黑体" panose="02010609060101010101" charset="-122"/>
                <a:cs typeface="Times New Roman" panose="02020603050405020304" pitchFamily="18" charset="0"/>
              </a:rPr>
              <a:t>导入相关的工具包</a:t>
            </a:r>
            <a:endParaRPr lang="zh-CN" altLang="en-US" dirty="0">
              <a:latin typeface="黑体" panose="02010609060101010101" charset="-122"/>
              <a:ea typeface="黑体" panose="02010609060101010101" charset="-122"/>
              <a:cs typeface="Times New Roman" panose="02020603050405020304" pitchFamily="18" charset="0"/>
            </a:endParaRPr>
          </a:p>
        </p:txBody>
      </p:sp>
      <p:pic>
        <p:nvPicPr>
          <p:cNvPr id="8" name="图片 7"/>
          <p:cNvPicPr>
            <a:picLocks noChangeAspect="1"/>
          </p:cNvPicPr>
          <p:nvPr/>
        </p:nvPicPr>
        <p:blipFill>
          <a:blip r:embed="rId1"/>
          <a:stretch>
            <a:fillRect/>
          </a:stretch>
        </p:blipFill>
        <p:spPr>
          <a:xfrm>
            <a:off x="1177380" y="2616891"/>
            <a:ext cx="7075260" cy="2108782"/>
          </a:xfrm>
          <a:prstGeom prst="rect">
            <a:avLst/>
          </a:prstGeom>
        </p:spPr>
      </p:pic>
    </p:spTree>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62526" y="176378"/>
            <a:ext cx="7150695" cy="786149"/>
          </a:xfrm>
        </p:spPr>
        <p:txBody>
          <a:bodyPr>
            <a:normAutofit/>
          </a:bodyPr>
          <a:lstStyle/>
          <a:p>
            <a:pPr>
              <a:lnSpc>
                <a:spcPct val="150000"/>
              </a:lnSpc>
            </a:pPr>
            <a:r>
              <a:rPr kumimoji="1" lang="en-US" altLang="zh-CN" b="0" dirty="0">
                <a:sym typeface="+mn-ea"/>
              </a:rPr>
              <a:t>4.3.5</a:t>
            </a:r>
            <a:r>
              <a:rPr kumimoji="1" lang="zh-CN" altLang="en-US" b="0" dirty="0">
                <a:sym typeface="+mn-ea"/>
              </a:rPr>
              <a:t>、分解机模型</a:t>
            </a:r>
            <a:r>
              <a:rPr kumimoji="1" lang="en-US" altLang="zh-CN" b="0" dirty="0">
                <a:sym typeface="+mn-ea"/>
              </a:rPr>
              <a:t>FM——</a:t>
            </a:r>
            <a:r>
              <a:rPr kumimoji="1" lang="zh-CN" altLang="en-US" b="0" dirty="0">
                <a:sym typeface="+mn-ea"/>
              </a:rPr>
              <a:t>案例分析及实验</a:t>
            </a:r>
            <a:endParaRPr kumimoji="1" lang="zh-CN" altLang="en-US" b="0" dirty="0">
              <a:sym typeface="+mn-ea"/>
            </a:endParaRPr>
          </a:p>
        </p:txBody>
      </p:sp>
      <p:sp>
        <p:nvSpPr>
          <p:cNvPr id="3" name="文本占位符 2"/>
          <p:cNvSpPr>
            <a:spLocks noGrp="1"/>
          </p:cNvSpPr>
          <p:nvPr>
            <p:ph type="body" idx="1"/>
          </p:nvPr>
        </p:nvSpPr>
        <p:spPr>
          <a:xfrm>
            <a:off x="532015" y="1155033"/>
            <a:ext cx="11014363" cy="5137702"/>
          </a:xfrm>
        </p:spPr>
        <p:txBody>
          <a:bodyPr>
            <a:normAutofit/>
          </a:bodyPr>
          <a:lstStyle/>
          <a:p>
            <a:pPr>
              <a:lnSpc>
                <a:spcPct val="150000"/>
              </a:lnSpc>
            </a:pPr>
            <a:r>
              <a:rPr lang="zh-CN" altLang="en-US" dirty="0">
                <a:solidFill>
                  <a:srgbClr val="0000FF"/>
                </a:solidFill>
              </a:rPr>
              <a:t>在线</a:t>
            </a:r>
            <a:r>
              <a:rPr lang="en-US" altLang="zh-CN" dirty="0">
                <a:solidFill>
                  <a:srgbClr val="0000FF"/>
                </a:solidFill>
              </a:rPr>
              <a:t>AI Studio</a:t>
            </a:r>
            <a:endParaRPr lang="en-US" altLang="zh-CN" dirty="0">
              <a:solidFill>
                <a:srgbClr val="0000FF"/>
              </a:solidFill>
            </a:endParaRPr>
          </a:p>
          <a:p>
            <a:pPr marL="0" indent="0">
              <a:lnSpc>
                <a:spcPct val="150000"/>
              </a:lnSpc>
              <a:buNone/>
            </a:pPr>
            <a:endParaRPr lang="en-US" altLang="zh-CN" sz="1800" dirty="0"/>
          </a:p>
        </p:txBody>
      </p:sp>
      <p:sp>
        <p:nvSpPr>
          <p:cNvPr id="5" name="文本框 4"/>
          <p:cNvSpPr txBox="1"/>
          <p:nvPr/>
        </p:nvSpPr>
        <p:spPr>
          <a:xfrm>
            <a:off x="1650664" y="1730710"/>
            <a:ext cx="3383419" cy="442878"/>
          </a:xfrm>
          <a:prstGeom prst="rect">
            <a:avLst/>
          </a:prstGeom>
          <a:noFill/>
        </p:spPr>
        <p:txBody>
          <a:bodyPr wrap="square" rtlCol="0">
            <a:spAutoFit/>
          </a:bodyPr>
          <a:lstStyle/>
          <a:p>
            <a:pPr>
              <a:lnSpc>
                <a:spcPct val="150000"/>
              </a:lnSpc>
            </a:pPr>
            <a:r>
              <a:rPr lang="zh-CN" altLang="en-US" dirty="0">
                <a:latin typeface="黑体" panose="02010609060101010101" charset="-122"/>
                <a:ea typeface="黑体" panose="02010609060101010101" charset="-122"/>
                <a:cs typeface="Times New Roman" panose="02020603050405020304" pitchFamily="18" charset="0"/>
              </a:rPr>
              <a:t>定义数据加载函数</a:t>
            </a:r>
            <a:endParaRPr lang="zh-CN" altLang="en-US" dirty="0">
              <a:latin typeface="黑体" panose="02010609060101010101" charset="-122"/>
              <a:ea typeface="黑体" panose="02010609060101010101" charset="-122"/>
              <a:cs typeface="Times New Roman" panose="02020603050405020304" pitchFamily="18" charset="0"/>
            </a:endParaRPr>
          </a:p>
        </p:txBody>
      </p:sp>
      <p:pic>
        <p:nvPicPr>
          <p:cNvPr id="6" name="图片 5"/>
          <p:cNvPicPr>
            <a:picLocks noChangeAspect="1"/>
          </p:cNvPicPr>
          <p:nvPr/>
        </p:nvPicPr>
        <p:blipFill>
          <a:blip r:embed="rId1"/>
          <a:stretch>
            <a:fillRect/>
          </a:stretch>
        </p:blipFill>
        <p:spPr>
          <a:xfrm>
            <a:off x="1336784" y="2210091"/>
            <a:ext cx="4333333" cy="3990476"/>
          </a:xfrm>
          <a:prstGeom prst="rect">
            <a:avLst/>
          </a:prstGeom>
        </p:spPr>
      </p:pic>
      <p:pic>
        <p:nvPicPr>
          <p:cNvPr id="7" name="图片 6"/>
          <p:cNvPicPr>
            <a:picLocks noChangeAspect="1"/>
          </p:cNvPicPr>
          <p:nvPr/>
        </p:nvPicPr>
        <p:blipFill>
          <a:blip r:embed="rId2"/>
          <a:stretch>
            <a:fillRect/>
          </a:stretch>
        </p:blipFill>
        <p:spPr>
          <a:xfrm>
            <a:off x="6059488" y="2210091"/>
            <a:ext cx="4200000" cy="1123810"/>
          </a:xfrm>
          <a:prstGeom prst="rect">
            <a:avLst/>
          </a:prstGeom>
        </p:spPr>
      </p:pic>
    </p:spTree>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62526" y="176378"/>
            <a:ext cx="7150695" cy="786149"/>
          </a:xfrm>
        </p:spPr>
        <p:txBody>
          <a:bodyPr>
            <a:normAutofit/>
          </a:bodyPr>
          <a:lstStyle/>
          <a:p>
            <a:pPr>
              <a:lnSpc>
                <a:spcPct val="150000"/>
              </a:lnSpc>
            </a:pPr>
            <a:r>
              <a:rPr kumimoji="1" lang="en-US" altLang="zh-CN" b="0" dirty="0">
                <a:sym typeface="+mn-ea"/>
              </a:rPr>
              <a:t>4.3.5</a:t>
            </a:r>
            <a:r>
              <a:rPr kumimoji="1" lang="zh-CN" altLang="en-US" b="0" dirty="0">
                <a:sym typeface="+mn-ea"/>
              </a:rPr>
              <a:t>、分解机模型</a:t>
            </a:r>
            <a:r>
              <a:rPr kumimoji="1" lang="en-US" altLang="zh-CN" b="0" dirty="0">
                <a:sym typeface="+mn-ea"/>
              </a:rPr>
              <a:t>FM——</a:t>
            </a:r>
            <a:r>
              <a:rPr kumimoji="1" lang="zh-CN" altLang="en-US" b="0" dirty="0">
                <a:sym typeface="+mn-ea"/>
              </a:rPr>
              <a:t>案例分析及实验</a:t>
            </a:r>
            <a:endParaRPr kumimoji="1" lang="zh-CN" altLang="en-US" b="0" dirty="0">
              <a:sym typeface="+mn-ea"/>
            </a:endParaRPr>
          </a:p>
        </p:txBody>
      </p:sp>
      <p:sp>
        <p:nvSpPr>
          <p:cNvPr id="3" name="文本占位符 2"/>
          <p:cNvSpPr>
            <a:spLocks noGrp="1"/>
          </p:cNvSpPr>
          <p:nvPr>
            <p:ph type="body" idx="1"/>
          </p:nvPr>
        </p:nvSpPr>
        <p:spPr>
          <a:xfrm>
            <a:off x="532015" y="1155033"/>
            <a:ext cx="11014363" cy="5137702"/>
          </a:xfrm>
        </p:spPr>
        <p:txBody>
          <a:bodyPr>
            <a:normAutofit/>
          </a:bodyPr>
          <a:lstStyle/>
          <a:p>
            <a:pPr>
              <a:lnSpc>
                <a:spcPct val="150000"/>
              </a:lnSpc>
            </a:pPr>
            <a:r>
              <a:rPr lang="zh-CN" altLang="en-US" dirty="0">
                <a:solidFill>
                  <a:srgbClr val="0000FF"/>
                </a:solidFill>
              </a:rPr>
              <a:t>在线</a:t>
            </a:r>
            <a:r>
              <a:rPr lang="en-US" altLang="zh-CN" dirty="0">
                <a:solidFill>
                  <a:srgbClr val="0000FF"/>
                </a:solidFill>
              </a:rPr>
              <a:t>AI Studio</a:t>
            </a:r>
            <a:endParaRPr lang="en-US" altLang="zh-CN" dirty="0">
              <a:solidFill>
                <a:srgbClr val="0000FF"/>
              </a:solidFill>
            </a:endParaRPr>
          </a:p>
          <a:p>
            <a:pPr marL="0" indent="0">
              <a:lnSpc>
                <a:spcPct val="150000"/>
              </a:lnSpc>
              <a:buNone/>
            </a:pPr>
            <a:endParaRPr lang="en-US" altLang="zh-CN" sz="1800" dirty="0"/>
          </a:p>
        </p:txBody>
      </p:sp>
      <p:sp>
        <p:nvSpPr>
          <p:cNvPr id="5" name="文本框 4"/>
          <p:cNvSpPr txBox="1"/>
          <p:nvPr/>
        </p:nvSpPr>
        <p:spPr>
          <a:xfrm>
            <a:off x="1650664" y="1730710"/>
            <a:ext cx="3383419" cy="442878"/>
          </a:xfrm>
          <a:prstGeom prst="rect">
            <a:avLst/>
          </a:prstGeom>
          <a:noFill/>
        </p:spPr>
        <p:txBody>
          <a:bodyPr wrap="square" rtlCol="0">
            <a:spAutoFit/>
          </a:bodyPr>
          <a:lstStyle/>
          <a:p>
            <a:pPr>
              <a:lnSpc>
                <a:spcPct val="150000"/>
              </a:lnSpc>
            </a:pPr>
            <a:r>
              <a:rPr lang="zh-CN" altLang="en-US" dirty="0">
                <a:latin typeface="黑体" panose="02010609060101010101" charset="-122"/>
                <a:ea typeface="黑体" panose="02010609060101010101" charset="-122"/>
                <a:cs typeface="Times New Roman" panose="02020603050405020304" pitchFamily="18" charset="0"/>
              </a:rPr>
              <a:t>定义</a:t>
            </a:r>
            <a:r>
              <a:rPr lang="en-US" altLang="zh-CN" dirty="0">
                <a:latin typeface="黑体" panose="02010609060101010101" charset="-122"/>
                <a:ea typeface="黑体" panose="02010609060101010101" charset="-122"/>
                <a:cs typeface="Times New Roman" panose="02020603050405020304" pitchFamily="18" charset="0"/>
              </a:rPr>
              <a:t>FM</a:t>
            </a:r>
            <a:r>
              <a:rPr lang="zh-CN" altLang="en-US" dirty="0">
                <a:latin typeface="黑体" panose="02010609060101010101" charset="-122"/>
                <a:ea typeface="黑体" panose="02010609060101010101" charset="-122"/>
                <a:cs typeface="Times New Roman" panose="02020603050405020304" pitchFamily="18" charset="0"/>
              </a:rPr>
              <a:t>迭代训练的函数</a:t>
            </a:r>
            <a:endParaRPr lang="zh-CN" altLang="en-US" dirty="0">
              <a:latin typeface="黑体" panose="02010609060101010101" charset="-122"/>
              <a:ea typeface="黑体" panose="02010609060101010101" charset="-122"/>
              <a:cs typeface="Times New Roman" panose="02020603050405020304" pitchFamily="18" charset="0"/>
            </a:endParaRPr>
          </a:p>
        </p:txBody>
      </p:sp>
      <p:pic>
        <p:nvPicPr>
          <p:cNvPr id="8" name="图片 7"/>
          <p:cNvPicPr>
            <a:picLocks noChangeAspect="1"/>
          </p:cNvPicPr>
          <p:nvPr/>
        </p:nvPicPr>
        <p:blipFill>
          <a:blip r:embed="rId1"/>
          <a:stretch>
            <a:fillRect/>
          </a:stretch>
        </p:blipFill>
        <p:spPr>
          <a:xfrm>
            <a:off x="1547253" y="2167087"/>
            <a:ext cx="5220035" cy="4386648"/>
          </a:xfrm>
          <a:prstGeom prst="rect">
            <a:avLst/>
          </a:prstGeom>
        </p:spPr>
      </p:pic>
    </p:spTree>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62526" y="176378"/>
            <a:ext cx="7150695" cy="786149"/>
          </a:xfrm>
        </p:spPr>
        <p:txBody>
          <a:bodyPr>
            <a:normAutofit/>
          </a:bodyPr>
          <a:lstStyle/>
          <a:p>
            <a:pPr>
              <a:lnSpc>
                <a:spcPct val="150000"/>
              </a:lnSpc>
            </a:pPr>
            <a:r>
              <a:rPr kumimoji="1" lang="en-US" altLang="zh-CN" b="0" dirty="0">
                <a:sym typeface="+mn-ea"/>
              </a:rPr>
              <a:t>4.3.5</a:t>
            </a:r>
            <a:r>
              <a:rPr kumimoji="1" lang="zh-CN" altLang="en-US" b="0" dirty="0">
                <a:sym typeface="+mn-ea"/>
              </a:rPr>
              <a:t>、分解机模型</a:t>
            </a:r>
            <a:r>
              <a:rPr kumimoji="1" lang="en-US" altLang="zh-CN" b="0" dirty="0">
                <a:sym typeface="+mn-ea"/>
              </a:rPr>
              <a:t>FM——</a:t>
            </a:r>
            <a:r>
              <a:rPr kumimoji="1" lang="zh-CN" altLang="en-US" b="0" dirty="0">
                <a:sym typeface="+mn-ea"/>
              </a:rPr>
              <a:t>案例分析及实验</a:t>
            </a:r>
            <a:endParaRPr kumimoji="1" lang="zh-CN" altLang="en-US" b="0" dirty="0">
              <a:sym typeface="+mn-ea"/>
            </a:endParaRPr>
          </a:p>
        </p:txBody>
      </p:sp>
      <p:sp>
        <p:nvSpPr>
          <p:cNvPr id="3" name="文本占位符 2"/>
          <p:cNvSpPr>
            <a:spLocks noGrp="1"/>
          </p:cNvSpPr>
          <p:nvPr>
            <p:ph type="body" idx="1"/>
          </p:nvPr>
        </p:nvSpPr>
        <p:spPr>
          <a:xfrm>
            <a:off x="532015" y="1155033"/>
            <a:ext cx="11014363" cy="5137702"/>
          </a:xfrm>
        </p:spPr>
        <p:txBody>
          <a:bodyPr>
            <a:normAutofit/>
          </a:bodyPr>
          <a:lstStyle/>
          <a:p>
            <a:pPr>
              <a:lnSpc>
                <a:spcPct val="150000"/>
              </a:lnSpc>
            </a:pPr>
            <a:r>
              <a:rPr lang="zh-CN" altLang="en-US" dirty="0">
                <a:solidFill>
                  <a:srgbClr val="0000FF"/>
                </a:solidFill>
              </a:rPr>
              <a:t>在线</a:t>
            </a:r>
            <a:r>
              <a:rPr lang="en-US" altLang="zh-CN" dirty="0">
                <a:solidFill>
                  <a:srgbClr val="0000FF"/>
                </a:solidFill>
              </a:rPr>
              <a:t>AI Studio</a:t>
            </a:r>
            <a:endParaRPr lang="en-US" altLang="zh-CN" dirty="0">
              <a:solidFill>
                <a:srgbClr val="0000FF"/>
              </a:solidFill>
            </a:endParaRPr>
          </a:p>
          <a:p>
            <a:pPr marL="0" indent="0">
              <a:lnSpc>
                <a:spcPct val="150000"/>
              </a:lnSpc>
              <a:buNone/>
            </a:pPr>
            <a:endParaRPr lang="en-US" altLang="zh-CN" sz="1800" dirty="0"/>
          </a:p>
        </p:txBody>
      </p:sp>
      <p:sp>
        <p:nvSpPr>
          <p:cNvPr id="5" name="文本框 4"/>
          <p:cNvSpPr txBox="1"/>
          <p:nvPr/>
        </p:nvSpPr>
        <p:spPr>
          <a:xfrm>
            <a:off x="1650664" y="1730710"/>
            <a:ext cx="7509961" cy="507831"/>
          </a:xfrm>
          <a:prstGeom prst="rect">
            <a:avLst/>
          </a:prstGeom>
          <a:noFill/>
        </p:spPr>
        <p:txBody>
          <a:bodyPr wrap="square" rtlCol="0">
            <a:spAutoFit/>
          </a:bodyPr>
          <a:lstStyle/>
          <a:p>
            <a:pPr>
              <a:lnSpc>
                <a:spcPct val="150000"/>
              </a:lnSpc>
            </a:pPr>
            <a:r>
              <a:rPr lang="zh-CN" altLang="en-US" dirty="0">
                <a:latin typeface="黑体" panose="02010609060101010101" charset="-122"/>
                <a:ea typeface="黑体" panose="02010609060101010101" charset="-122"/>
                <a:cs typeface="Times New Roman" panose="02020603050405020304" pitchFamily="18" charset="0"/>
              </a:rPr>
              <a:t>输入训练数据集到</a:t>
            </a:r>
            <a:r>
              <a:rPr lang="en-US" altLang="zh-CN" dirty="0">
                <a:latin typeface="黑体" panose="02010609060101010101" charset="-122"/>
                <a:ea typeface="黑体" panose="02010609060101010101" charset="-122"/>
                <a:cs typeface="Times New Roman" panose="02020603050405020304" pitchFamily="18" charset="0"/>
              </a:rPr>
              <a:t>FM</a:t>
            </a:r>
            <a:r>
              <a:rPr lang="zh-CN" altLang="en-US" dirty="0">
                <a:latin typeface="黑体" panose="02010609060101010101" charset="-122"/>
                <a:ea typeface="黑体" panose="02010609060101010101" charset="-122"/>
                <a:cs typeface="Times New Roman" panose="02020603050405020304" pitchFamily="18" charset="0"/>
              </a:rPr>
              <a:t>模型和</a:t>
            </a:r>
            <a:r>
              <a:rPr lang="en-US" altLang="zh-CN" dirty="0" err="1">
                <a:latin typeface="黑体" panose="02010609060101010101" charset="-122"/>
                <a:ea typeface="黑体" panose="02010609060101010101" charset="-122"/>
                <a:cs typeface="Times New Roman" panose="02020603050405020304" pitchFamily="18" charset="0"/>
              </a:rPr>
              <a:t>LR</a:t>
            </a:r>
            <a:r>
              <a:rPr lang="zh-CN" altLang="en-US" dirty="0">
                <a:latin typeface="黑体" panose="02010609060101010101" charset="-122"/>
                <a:ea typeface="黑体" panose="02010609060101010101" charset="-122"/>
                <a:cs typeface="Times New Roman" panose="02020603050405020304" pitchFamily="18" charset="0"/>
              </a:rPr>
              <a:t>模型，分别使用</a:t>
            </a:r>
            <a:r>
              <a:rPr lang="en-US" altLang="zh-CN" dirty="0">
                <a:latin typeface="黑体" panose="02010609060101010101" charset="-122"/>
                <a:ea typeface="黑体" panose="02010609060101010101" charset="-122"/>
                <a:cs typeface="Times New Roman" panose="02020603050405020304" pitchFamily="18" charset="0"/>
              </a:rPr>
              <a:t>FM</a:t>
            </a:r>
            <a:r>
              <a:rPr lang="zh-CN" altLang="en-US" dirty="0">
                <a:latin typeface="黑体" panose="02010609060101010101" charset="-122"/>
                <a:ea typeface="黑体" panose="02010609060101010101" charset="-122"/>
                <a:cs typeface="Times New Roman" panose="02020603050405020304" pitchFamily="18" charset="0"/>
              </a:rPr>
              <a:t>模型和</a:t>
            </a:r>
            <a:r>
              <a:rPr lang="en-US" altLang="zh-CN" dirty="0" err="1">
                <a:latin typeface="黑体" panose="02010609060101010101" charset="-122"/>
                <a:ea typeface="黑体" panose="02010609060101010101" charset="-122"/>
                <a:cs typeface="Times New Roman" panose="02020603050405020304" pitchFamily="18" charset="0"/>
              </a:rPr>
              <a:t>LR</a:t>
            </a:r>
            <a:r>
              <a:rPr lang="zh-CN" altLang="en-US" dirty="0">
                <a:latin typeface="黑体" panose="02010609060101010101" charset="-122"/>
                <a:ea typeface="黑体" panose="02010609060101010101" charset="-122"/>
                <a:cs typeface="Times New Roman" panose="02020603050405020304" pitchFamily="18" charset="0"/>
              </a:rPr>
              <a:t>预测测试集</a:t>
            </a:r>
            <a:endParaRPr lang="zh-CN" altLang="en-US" dirty="0">
              <a:latin typeface="黑体" panose="02010609060101010101" charset="-122"/>
              <a:ea typeface="黑体" panose="02010609060101010101" charset="-122"/>
              <a:cs typeface="Times New Roman" panose="02020603050405020304" pitchFamily="18" charset="0"/>
            </a:endParaRPr>
          </a:p>
        </p:txBody>
      </p:sp>
      <p:pic>
        <p:nvPicPr>
          <p:cNvPr id="6" name="图片 5"/>
          <p:cNvPicPr>
            <a:picLocks noChangeAspect="1"/>
          </p:cNvPicPr>
          <p:nvPr/>
        </p:nvPicPr>
        <p:blipFill>
          <a:blip r:embed="rId1"/>
          <a:stretch>
            <a:fillRect/>
          </a:stretch>
        </p:blipFill>
        <p:spPr>
          <a:xfrm>
            <a:off x="1732269" y="2238541"/>
            <a:ext cx="6380952" cy="3428571"/>
          </a:xfrm>
          <a:prstGeom prst="rect">
            <a:avLst/>
          </a:prstGeom>
        </p:spPr>
      </p:pic>
    </p:spTree>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图片 20"/>
          <p:cNvPicPr>
            <a:picLocks noChangeAspect="1"/>
          </p:cNvPicPr>
          <p:nvPr/>
        </p:nvPicPr>
        <p:blipFill>
          <a:blip r:embed="rId1"/>
          <a:stretch>
            <a:fillRect/>
          </a:stretch>
        </p:blipFill>
        <p:spPr>
          <a:xfrm>
            <a:off x="1915562" y="1738285"/>
            <a:ext cx="5470659" cy="4845245"/>
          </a:xfrm>
          <a:prstGeom prst="rect">
            <a:avLst/>
          </a:prstGeom>
        </p:spPr>
      </p:pic>
      <p:sp>
        <p:nvSpPr>
          <p:cNvPr id="2" name="标题 1"/>
          <p:cNvSpPr>
            <a:spLocks noGrp="1"/>
          </p:cNvSpPr>
          <p:nvPr>
            <p:ph type="title"/>
          </p:nvPr>
        </p:nvSpPr>
        <p:spPr>
          <a:xfrm>
            <a:off x="962526" y="176378"/>
            <a:ext cx="7150695" cy="786149"/>
          </a:xfrm>
        </p:spPr>
        <p:txBody>
          <a:bodyPr>
            <a:normAutofit/>
          </a:bodyPr>
          <a:lstStyle/>
          <a:p>
            <a:pPr>
              <a:lnSpc>
                <a:spcPct val="150000"/>
              </a:lnSpc>
            </a:pPr>
            <a:r>
              <a:rPr kumimoji="1" lang="en-US" altLang="zh-CN" b="0" dirty="0">
                <a:sym typeface="+mn-ea"/>
              </a:rPr>
              <a:t>4.3.5</a:t>
            </a:r>
            <a:r>
              <a:rPr kumimoji="1" lang="zh-CN" altLang="en-US" b="0" dirty="0">
                <a:sym typeface="+mn-ea"/>
              </a:rPr>
              <a:t>、分解机模型</a:t>
            </a:r>
            <a:r>
              <a:rPr kumimoji="1" lang="en-US" altLang="zh-CN" b="0" dirty="0">
                <a:sym typeface="+mn-ea"/>
              </a:rPr>
              <a:t>FM——</a:t>
            </a:r>
            <a:r>
              <a:rPr kumimoji="1" lang="zh-CN" altLang="en-US" b="0" dirty="0">
                <a:sym typeface="+mn-ea"/>
              </a:rPr>
              <a:t>案例分析及实验</a:t>
            </a:r>
            <a:endParaRPr kumimoji="1" lang="zh-CN" altLang="en-US" b="0" dirty="0">
              <a:sym typeface="+mn-ea"/>
            </a:endParaRPr>
          </a:p>
        </p:txBody>
      </p:sp>
      <p:sp>
        <p:nvSpPr>
          <p:cNvPr id="3" name="文本占位符 2"/>
          <p:cNvSpPr>
            <a:spLocks noGrp="1"/>
          </p:cNvSpPr>
          <p:nvPr>
            <p:ph type="body" idx="1"/>
          </p:nvPr>
        </p:nvSpPr>
        <p:spPr>
          <a:xfrm>
            <a:off x="532015" y="1155033"/>
            <a:ext cx="11014363" cy="5137702"/>
          </a:xfrm>
        </p:spPr>
        <p:txBody>
          <a:bodyPr>
            <a:normAutofit/>
          </a:bodyPr>
          <a:lstStyle/>
          <a:p>
            <a:pPr>
              <a:lnSpc>
                <a:spcPct val="150000"/>
              </a:lnSpc>
            </a:pPr>
            <a:r>
              <a:rPr lang="zh-CN" altLang="en-US" dirty="0">
                <a:solidFill>
                  <a:srgbClr val="0000FF"/>
                </a:solidFill>
              </a:rPr>
              <a:t>离线</a:t>
            </a:r>
            <a:r>
              <a:rPr lang="en-US" altLang="zh-CN" dirty="0" err="1">
                <a:solidFill>
                  <a:srgbClr val="0000FF"/>
                </a:solidFill>
              </a:rPr>
              <a:t>PyCharm</a:t>
            </a:r>
            <a:r>
              <a:rPr lang="en-US" altLang="zh-CN" dirty="0">
                <a:solidFill>
                  <a:srgbClr val="0000FF"/>
                </a:solidFill>
              </a:rPr>
              <a:t> </a:t>
            </a:r>
            <a:r>
              <a:rPr lang="zh-CN" altLang="en-US" dirty="0">
                <a:solidFill>
                  <a:srgbClr val="0000FF"/>
                </a:solidFill>
              </a:rPr>
              <a:t>（核心代码） </a:t>
            </a:r>
            <a:endParaRPr lang="zh-CN" altLang="en-US" dirty="0">
              <a:solidFill>
                <a:srgbClr val="0000FF"/>
              </a:solidFill>
            </a:endParaRPr>
          </a:p>
          <a:p>
            <a:pPr marL="0" indent="0">
              <a:lnSpc>
                <a:spcPct val="150000"/>
              </a:lnSpc>
              <a:buNone/>
            </a:pPr>
            <a:endParaRPr lang="en-US" altLang="zh-CN" sz="1800" dirty="0"/>
          </a:p>
        </p:txBody>
      </p:sp>
      <p:cxnSp>
        <p:nvCxnSpPr>
          <p:cNvPr id="7" name="直接箭头连接符 6"/>
          <p:cNvCxnSpPr/>
          <p:nvPr/>
        </p:nvCxnSpPr>
        <p:spPr>
          <a:xfrm flipH="1">
            <a:off x="6543675" y="3498885"/>
            <a:ext cx="257176" cy="363257"/>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4569577" y="3130724"/>
            <a:ext cx="2454402" cy="368300"/>
          </a:xfrm>
          <a:prstGeom prst="rect">
            <a:avLst/>
          </a:prstGeom>
          <a:noFill/>
          <a:ln w="19050">
            <a:solidFill>
              <a:srgbClr val="0000FF"/>
            </a:solidFill>
          </a:ln>
        </p:spPr>
        <p:txBody>
          <a:bodyPr wrap="square" rtlCol="0">
            <a:spAutoFit/>
          </a:bodyPr>
          <a:lstStyle/>
          <a:p>
            <a:r>
              <a:rPr lang="zh-CN" altLang="en-US" sz="1800" dirty="0">
                <a:solidFill>
                  <a:srgbClr val="0000FF"/>
                </a:solidFill>
                <a:latin typeface="黑体" panose="02010609060101010101" charset="-122"/>
                <a:ea typeface="黑体" panose="02010609060101010101" charset="-122"/>
                <a:cs typeface="Times New Roman" panose="02020603050405020304" pitchFamily="18" charset="0"/>
              </a:rPr>
              <a:t>一次迭代更新的过程</a:t>
            </a:r>
            <a:endParaRPr lang="zh-CN" altLang="en-US" sz="1800" dirty="0">
              <a:solidFill>
                <a:srgbClr val="0000FF"/>
              </a:solidFill>
              <a:latin typeface="黑体" panose="02010609060101010101" charset="-122"/>
              <a:ea typeface="黑体" panose="02010609060101010101" charset="-122"/>
              <a:cs typeface="Times New Roman" panose="02020603050405020304" pitchFamily="18" charset="0"/>
            </a:endParaRPr>
          </a:p>
        </p:txBody>
      </p:sp>
      <p:sp>
        <p:nvSpPr>
          <p:cNvPr id="9" name="文本框 8"/>
          <p:cNvSpPr txBox="1"/>
          <p:nvPr/>
        </p:nvSpPr>
        <p:spPr>
          <a:xfrm>
            <a:off x="2539014" y="4837293"/>
            <a:ext cx="2754609" cy="122465"/>
          </a:xfrm>
          <a:prstGeom prst="rect">
            <a:avLst/>
          </a:prstGeom>
          <a:noFill/>
          <a:ln w="9525">
            <a:solidFill>
              <a:srgbClr val="0000FF"/>
            </a:solidFill>
          </a:ln>
        </p:spPr>
        <p:txBody>
          <a:bodyPr wrap="square" rtlCol="0">
            <a:spAutoFit/>
          </a:bodyPr>
          <a:lstStyle/>
          <a:p>
            <a:endParaRPr lang="zh-CN" altLang="en-US" dirty="0">
              <a:latin typeface="Times New Roman" panose="02020603050405020304" pitchFamily="18" charset="0"/>
              <a:cs typeface="Times New Roman" panose="02020603050405020304" pitchFamily="18" charset="0"/>
            </a:endParaRPr>
          </a:p>
        </p:txBody>
      </p:sp>
      <p:sp>
        <p:nvSpPr>
          <p:cNvPr id="10" name="文本框 9"/>
          <p:cNvSpPr txBox="1"/>
          <p:nvPr/>
        </p:nvSpPr>
        <p:spPr>
          <a:xfrm>
            <a:off x="3018639" y="5284540"/>
            <a:ext cx="3782212" cy="174961"/>
          </a:xfrm>
          <a:prstGeom prst="rect">
            <a:avLst/>
          </a:prstGeom>
          <a:noFill/>
          <a:ln w="9525">
            <a:solidFill>
              <a:srgbClr val="0000FF"/>
            </a:solidFill>
          </a:ln>
        </p:spPr>
        <p:txBody>
          <a:bodyPr wrap="square" rtlCol="0">
            <a:spAutoFit/>
          </a:bodyPr>
          <a:lstStyle/>
          <a:p>
            <a:endParaRPr lang="zh-CN" altLang="en-US" dirty="0">
              <a:latin typeface="Times New Roman" panose="02020603050405020304" pitchFamily="18" charset="0"/>
              <a:cs typeface="Times New Roman" panose="02020603050405020304" pitchFamily="18" charset="0"/>
            </a:endParaRPr>
          </a:p>
        </p:txBody>
      </p:sp>
      <p:sp>
        <p:nvSpPr>
          <p:cNvPr id="11" name="文本框 10"/>
          <p:cNvSpPr txBox="1"/>
          <p:nvPr/>
        </p:nvSpPr>
        <p:spPr>
          <a:xfrm>
            <a:off x="3018638" y="5613479"/>
            <a:ext cx="3701757" cy="482419"/>
          </a:xfrm>
          <a:prstGeom prst="rect">
            <a:avLst/>
          </a:prstGeom>
          <a:noFill/>
          <a:ln w="9525">
            <a:solidFill>
              <a:srgbClr val="0000FF"/>
            </a:solidFill>
          </a:ln>
        </p:spPr>
        <p:txBody>
          <a:bodyPr wrap="square" rtlCol="0">
            <a:spAutoFit/>
          </a:bodyPr>
          <a:lstStyle/>
          <a:p>
            <a:endParaRPr lang="zh-CN" altLang="en-US" dirty="0">
              <a:latin typeface="Times New Roman" panose="02020603050405020304" pitchFamily="18" charset="0"/>
              <a:cs typeface="Times New Roman" panose="02020603050405020304" pitchFamily="18" charset="0"/>
            </a:endParaRPr>
          </a:p>
        </p:txBody>
      </p:sp>
      <p:cxnSp>
        <p:nvCxnSpPr>
          <p:cNvPr id="12" name="直接箭头连接符 11"/>
          <p:cNvCxnSpPr/>
          <p:nvPr/>
        </p:nvCxnSpPr>
        <p:spPr>
          <a:xfrm>
            <a:off x="2035047" y="4417147"/>
            <a:ext cx="603047" cy="393512"/>
          </a:xfrm>
          <a:prstGeom prst="straightConnector1">
            <a:avLst/>
          </a:prstGeom>
          <a:ln w="12700">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13" name="文本框 12"/>
          <p:cNvSpPr txBox="1"/>
          <p:nvPr/>
        </p:nvSpPr>
        <p:spPr>
          <a:xfrm>
            <a:off x="391830" y="4063204"/>
            <a:ext cx="1649445" cy="369332"/>
          </a:xfrm>
          <a:prstGeom prst="rect">
            <a:avLst/>
          </a:prstGeom>
          <a:noFill/>
          <a:ln w="19050">
            <a:solidFill>
              <a:srgbClr val="0000FF"/>
            </a:solidFill>
          </a:ln>
        </p:spPr>
        <p:txBody>
          <a:bodyPr wrap="square" rtlCol="0">
            <a:spAutoFit/>
          </a:bodyPr>
          <a:lstStyle/>
          <a:p>
            <a:r>
              <a:rPr lang="zh-CN" altLang="en-US" dirty="0">
                <a:solidFill>
                  <a:srgbClr val="0000FF"/>
                </a:solidFill>
                <a:latin typeface="黑体" panose="02010609060101010101" charset="-122"/>
                <a:ea typeface="黑体" panose="02010609060101010101" charset="-122"/>
                <a:cs typeface="Times New Roman" panose="02020603050405020304" pitchFamily="18" charset="0"/>
              </a:rPr>
              <a:t>更新参数</a:t>
            </a:r>
            <a:r>
              <a:rPr lang="en-US" altLang="zh-CN" dirty="0" err="1">
                <a:solidFill>
                  <a:srgbClr val="0000FF"/>
                </a:solidFill>
                <a:latin typeface="黑体" panose="02010609060101010101" charset="-122"/>
                <a:ea typeface="黑体" panose="02010609060101010101" charset="-122"/>
                <a:cs typeface="Times New Roman" panose="02020603050405020304" pitchFamily="18" charset="0"/>
              </a:rPr>
              <a:t>W_0</a:t>
            </a:r>
            <a:endParaRPr lang="zh-CN" altLang="en-US" dirty="0">
              <a:solidFill>
                <a:srgbClr val="0000FF"/>
              </a:solidFill>
              <a:latin typeface="黑体" panose="02010609060101010101" charset="-122"/>
              <a:ea typeface="黑体" panose="02010609060101010101" charset="-122"/>
              <a:cs typeface="Times New Roman" panose="02020603050405020304" pitchFamily="18" charset="0"/>
            </a:endParaRPr>
          </a:p>
        </p:txBody>
      </p:sp>
      <p:cxnSp>
        <p:nvCxnSpPr>
          <p:cNvPr id="14" name="直接箭头连接符 13"/>
          <p:cNvCxnSpPr>
            <a:stCxn id="15" idx="3"/>
            <a:endCxn id="10" idx="1"/>
          </p:cNvCxnSpPr>
          <p:nvPr/>
        </p:nvCxnSpPr>
        <p:spPr>
          <a:xfrm>
            <a:off x="1875198" y="5182972"/>
            <a:ext cx="1143441" cy="189049"/>
          </a:xfrm>
          <a:prstGeom prst="straightConnector1">
            <a:avLst/>
          </a:prstGeom>
          <a:ln w="12700">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15" name="文本框 14"/>
          <p:cNvSpPr txBox="1"/>
          <p:nvPr/>
        </p:nvSpPr>
        <p:spPr>
          <a:xfrm>
            <a:off x="402645" y="4998306"/>
            <a:ext cx="1472553" cy="369332"/>
          </a:xfrm>
          <a:prstGeom prst="rect">
            <a:avLst/>
          </a:prstGeom>
          <a:noFill/>
          <a:ln w="19050">
            <a:solidFill>
              <a:srgbClr val="0000FF"/>
            </a:solidFill>
          </a:ln>
        </p:spPr>
        <p:txBody>
          <a:bodyPr wrap="square" rtlCol="0">
            <a:spAutoFit/>
          </a:bodyPr>
          <a:lstStyle/>
          <a:p>
            <a:r>
              <a:rPr lang="zh-CN" altLang="en-US" dirty="0">
                <a:solidFill>
                  <a:srgbClr val="0000FF"/>
                </a:solidFill>
                <a:latin typeface="黑体" panose="02010609060101010101" charset="-122"/>
                <a:ea typeface="黑体" panose="02010609060101010101" charset="-122"/>
                <a:cs typeface="Times New Roman" panose="02020603050405020304" pitchFamily="18" charset="0"/>
              </a:rPr>
              <a:t>更新参数</a:t>
            </a:r>
            <a:r>
              <a:rPr lang="en-US" altLang="zh-CN" dirty="0">
                <a:solidFill>
                  <a:srgbClr val="0000FF"/>
                </a:solidFill>
                <a:latin typeface="黑体" panose="02010609060101010101" charset="-122"/>
                <a:ea typeface="黑体" panose="02010609060101010101" charset="-122"/>
                <a:cs typeface="Times New Roman" panose="02020603050405020304" pitchFamily="18" charset="0"/>
              </a:rPr>
              <a:t>W</a:t>
            </a:r>
            <a:endParaRPr lang="zh-CN" altLang="en-US" dirty="0">
              <a:solidFill>
                <a:srgbClr val="0000FF"/>
              </a:solidFill>
              <a:latin typeface="黑体" panose="02010609060101010101" charset="-122"/>
              <a:ea typeface="黑体" panose="02010609060101010101" charset="-122"/>
              <a:cs typeface="Times New Roman" panose="02020603050405020304" pitchFamily="18" charset="0"/>
            </a:endParaRPr>
          </a:p>
        </p:txBody>
      </p:sp>
      <p:cxnSp>
        <p:nvCxnSpPr>
          <p:cNvPr id="16" name="直接箭头连接符 15"/>
          <p:cNvCxnSpPr>
            <a:stCxn id="17" idx="1"/>
            <a:endCxn id="11" idx="3"/>
          </p:cNvCxnSpPr>
          <p:nvPr/>
        </p:nvCxnSpPr>
        <p:spPr>
          <a:xfrm flipH="1">
            <a:off x="6720395" y="5618337"/>
            <a:ext cx="1244039" cy="236352"/>
          </a:xfrm>
          <a:prstGeom prst="straightConnector1">
            <a:avLst/>
          </a:prstGeom>
          <a:ln w="12700">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17" name="文本框 16"/>
          <p:cNvSpPr txBox="1"/>
          <p:nvPr/>
        </p:nvSpPr>
        <p:spPr>
          <a:xfrm>
            <a:off x="7964434" y="5433671"/>
            <a:ext cx="1783897" cy="369332"/>
          </a:xfrm>
          <a:prstGeom prst="rect">
            <a:avLst/>
          </a:prstGeom>
          <a:noFill/>
          <a:ln w="19050">
            <a:solidFill>
              <a:srgbClr val="0000FF"/>
            </a:solidFill>
          </a:ln>
        </p:spPr>
        <p:txBody>
          <a:bodyPr wrap="square" rtlCol="0">
            <a:spAutoFit/>
          </a:bodyPr>
          <a:lstStyle/>
          <a:p>
            <a:r>
              <a:rPr lang="zh-CN" altLang="en-US" dirty="0">
                <a:solidFill>
                  <a:srgbClr val="0000FF"/>
                </a:solidFill>
                <a:latin typeface="黑体" panose="02010609060101010101" charset="-122"/>
                <a:ea typeface="黑体" panose="02010609060101010101" charset="-122"/>
                <a:cs typeface="Times New Roman" panose="02020603050405020304" pitchFamily="18" charset="0"/>
              </a:rPr>
              <a:t>更新隐向量</a:t>
            </a:r>
            <a:r>
              <a:rPr lang="en-US" altLang="zh-CN" dirty="0">
                <a:solidFill>
                  <a:srgbClr val="0000FF"/>
                </a:solidFill>
                <a:latin typeface="黑体" panose="02010609060101010101" charset="-122"/>
                <a:ea typeface="黑体" panose="02010609060101010101" charset="-122"/>
                <a:cs typeface="Times New Roman" panose="02020603050405020304" pitchFamily="18" charset="0"/>
              </a:rPr>
              <a:t>V</a:t>
            </a:r>
            <a:endParaRPr lang="zh-CN" altLang="en-US" dirty="0">
              <a:solidFill>
                <a:srgbClr val="0000FF"/>
              </a:solidFill>
              <a:latin typeface="黑体" panose="02010609060101010101" charset="-122"/>
              <a:ea typeface="黑体" panose="02010609060101010101" charset="-122"/>
              <a:cs typeface="Times New Roman" panose="02020603050405020304" pitchFamily="18" charset="0"/>
            </a:endParaRPr>
          </a:p>
        </p:txBody>
      </p:sp>
      <p:sp>
        <p:nvSpPr>
          <p:cNvPr id="18" name="文本框 17"/>
          <p:cNvSpPr txBox="1"/>
          <p:nvPr/>
        </p:nvSpPr>
        <p:spPr>
          <a:xfrm>
            <a:off x="2148397" y="3240351"/>
            <a:ext cx="2272683" cy="467456"/>
          </a:xfrm>
          <a:prstGeom prst="rect">
            <a:avLst/>
          </a:prstGeom>
          <a:noFill/>
          <a:ln w="9525">
            <a:solidFill>
              <a:srgbClr val="0000FF"/>
            </a:solidFill>
          </a:ln>
        </p:spPr>
        <p:txBody>
          <a:bodyPr wrap="square" rtlCol="0">
            <a:spAutoFit/>
          </a:bodyPr>
          <a:lstStyle/>
          <a:p>
            <a:endParaRPr lang="zh-CN" altLang="en-US" dirty="0">
              <a:latin typeface="Times New Roman" panose="02020603050405020304" pitchFamily="18" charset="0"/>
              <a:cs typeface="Times New Roman" panose="02020603050405020304" pitchFamily="18" charset="0"/>
            </a:endParaRPr>
          </a:p>
        </p:txBody>
      </p:sp>
      <p:cxnSp>
        <p:nvCxnSpPr>
          <p:cNvPr id="19" name="直接箭头连接符 18"/>
          <p:cNvCxnSpPr/>
          <p:nvPr/>
        </p:nvCxnSpPr>
        <p:spPr>
          <a:xfrm>
            <a:off x="1763715" y="2967225"/>
            <a:ext cx="384682" cy="273125"/>
          </a:xfrm>
          <a:prstGeom prst="straightConnector1">
            <a:avLst/>
          </a:prstGeom>
          <a:ln w="12700">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20" name="文本框 19"/>
          <p:cNvSpPr txBox="1"/>
          <p:nvPr/>
        </p:nvSpPr>
        <p:spPr>
          <a:xfrm>
            <a:off x="402645" y="2614342"/>
            <a:ext cx="1397650" cy="369332"/>
          </a:xfrm>
          <a:prstGeom prst="rect">
            <a:avLst/>
          </a:prstGeom>
          <a:noFill/>
          <a:ln w="19050">
            <a:solidFill>
              <a:srgbClr val="0000FF"/>
            </a:solidFill>
          </a:ln>
        </p:spPr>
        <p:txBody>
          <a:bodyPr wrap="square" rtlCol="0">
            <a:spAutoFit/>
          </a:bodyPr>
          <a:lstStyle/>
          <a:p>
            <a:r>
              <a:rPr lang="zh-CN" altLang="en-US" dirty="0">
                <a:solidFill>
                  <a:srgbClr val="0000FF"/>
                </a:solidFill>
                <a:latin typeface="黑体" panose="02010609060101010101" charset="-122"/>
                <a:ea typeface="黑体" panose="02010609060101010101" charset="-122"/>
                <a:cs typeface="Times New Roman" panose="02020603050405020304" pitchFamily="18" charset="0"/>
              </a:rPr>
              <a:t>参数初始化</a:t>
            </a:r>
            <a:endParaRPr lang="zh-CN" altLang="en-US" dirty="0">
              <a:solidFill>
                <a:srgbClr val="0000FF"/>
              </a:solidFill>
              <a:latin typeface="黑体" panose="02010609060101010101" charset="-122"/>
              <a:ea typeface="黑体" panose="02010609060101010101" charset="-122"/>
              <a:cs typeface="Times New Roman" panose="02020603050405020304" pitchFamily="18" charset="0"/>
            </a:endParaRPr>
          </a:p>
        </p:txBody>
      </p:sp>
      <p:pic>
        <p:nvPicPr>
          <p:cNvPr id="22" name="图片 21"/>
          <p:cNvPicPr>
            <a:picLocks noChangeAspect="1"/>
          </p:cNvPicPr>
          <p:nvPr/>
        </p:nvPicPr>
        <p:blipFill>
          <a:blip r:embed="rId2"/>
          <a:stretch>
            <a:fillRect/>
          </a:stretch>
        </p:blipFill>
        <p:spPr>
          <a:xfrm>
            <a:off x="7501488" y="1353919"/>
            <a:ext cx="4407773" cy="2145105"/>
          </a:xfrm>
          <a:prstGeom prst="rect">
            <a:avLst/>
          </a:prstGeom>
        </p:spPr>
      </p:pic>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课程目录</a:t>
            </a:r>
            <a:endParaRPr lang="zh-CN" altLang="en-US" dirty="0"/>
          </a:p>
        </p:txBody>
      </p:sp>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847898" y="1528907"/>
            <a:ext cx="10058400" cy="4232432"/>
          </a:xfrm>
          <a:prstGeom prst="rect">
            <a:avLst/>
          </a:prstGeom>
        </p:spPr>
      </p:pic>
      <p:sp>
        <p:nvSpPr>
          <p:cNvPr id="2" name="矩形 1"/>
          <p:cNvSpPr/>
          <p:nvPr/>
        </p:nvSpPr>
        <p:spPr>
          <a:xfrm>
            <a:off x="681644" y="2036610"/>
            <a:ext cx="4538749" cy="1737368"/>
          </a:xfrm>
          <a:prstGeom prst="rect">
            <a:avLst/>
          </a:prstGeom>
          <a:noFill/>
          <a:ln w="25400" cap="flat">
            <a:solidFill>
              <a:srgbClr val="FF0000"/>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dirty="0">
              <a:ln>
                <a:noFill/>
              </a:ln>
              <a:solidFill>
                <a:srgbClr val="000000"/>
              </a:solidFill>
              <a:effectLst/>
              <a:uFillTx/>
              <a:latin typeface="Calibri" panose="020F0502020204030204"/>
              <a:ea typeface="Calibri" panose="020F0502020204030204"/>
              <a:cs typeface="Calibri" panose="020F0502020204030204"/>
              <a:sym typeface="Calibri" panose="020F0502020204030204"/>
            </a:endParaRPr>
          </a:p>
        </p:txBody>
      </p:sp>
    </p:spTree>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62526" y="176378"/>
            <a:ext cx="7150695" cy="786149"/>
          </a:xfrm>
        </p:spPr>
        <p:txBody>
          <a:bodyPr>
            <a:normAutofit/>
          </a:bodyPr>
          <a:lstStyle/>
          <a:p>
            <a:pPr>
              <a:lnSpc>
                <a:spcPct val="150000"/>
              </a:lnSpc>
            </a:pPr>
            <a:r>
              <a:rPr kumimoji="1" lang="en-US" altLang="zh-CN" b="0" dirty="0">
                <a:sym typeface="+mn-ea"/>
              </a:rPr>
              <a:t>4.3.5</a:t>
            </a:r>
            <a:r>
              <a:rPr kumimoji="1" lang="zh-CN" altLang="en-US" b="0" dirty="0">
                <a:sym typeface="+mn-ea"/>
              </a:rPr>
              <a:t>、分解机模型</a:t>
            </a:r>
            <a:r>
              <a:rPr kumimoji="1" lang="en-US" altLang="zh-CN" b="0" dirty="0">
                <a:sym typeface="+mn-ea"/>
              </a:rPr>
              <a:t>FM——</a:t>
            </a:r>
            <a:r>
              <a:rPr kumimoji="1" lang="zh-CN" altLang="en-US" b="0" dirty="0">
                <a:sym typeface="+mn-ea"/>
              </a:rPr>
              <a:t>案例分析及实验</a:t>
            </a:r>
            <a:endParaRPr kumimoji="1" lang="zh-CN" altLang="en-US" b="0" dirty="0">
              <a:sym typeface="+mn-ea"/>
            </a:endParaRPr>
          </a:p>
        </p:txBody>
      </p:sp>
      <p:sp>
        <p:nvSpPr>
          <p:cNvPr id="3" name="文本占位符 2"/>
          <p:cNvSpPr>
            <a:spLocks noGrp="1"/>
          </p:cNvSpPr>
          <p:nvPr>
            <p:ph type="body" idx="1"/>
          </p:nvPr>
        </p:nvSpPr>
        <p:spPr>
          <a:xfrm>
            <a:off x="532015" y="1155033"/>
            <a:ext cx="11014363" cy="5137702"/>
          </a:xfrm>
        </p:spPr>
        <p:txBody>
          <a:bodyPr>
            <a:normAutofit/>
          </a:bodyPr>
          <a:lstStyle/>
          <a:p>
            <a:pPr>
              <a:lnSpc>
                <a:spcPct val="150000"/>
              </a:lnSpc>
            </a:pPr>
            <a:r>
              <a:rPr lang="zh-CN" altLang="en-US" dirty="0">
                <a:solidFill>
                  <a:srgbClr val="0000FF"/>
                </a:solidFill>
              </a:rPr>
              <a:t>实验指标</a:t>
            </a:r>
            <a:endParaRPr lang="en-US" altLang="zh-CN" dirty="0">
              <a:solidFill>
                <a:srgbClr val="0000FF"/>
              </a:solidFill>
            </a:endParaRPr>
          </a:p>
          <a:p>
            <a:pPr marL="0" indent="0">
              <a:lnSpc>
                <a:spcPct val="150000"/>
              </a:lnSpc>
              <a:buNone/>
            </a:pPr>
            <a:r>
              <a:rPr lang="en-US" altLang="zh-CN" sz="1800" dirty="0">
                <a:solidFill>
                  <a:schemeClr val="tx1"/>
                </a:solidFill>
              </a:rPr>
              <a:t>RMSE</a:t>
            </a:r>
            <a:r>
              <a:rPr lang="zh-CN" altLang="en-US" sz="1800" dirty="0">
                <a:solidFill>
                  <a:schemeClr val="tx1"/>
                </a:solidFill>
              </a:rPr>
              <a:t>：回归模型中最常用的评价模型便是</a:t>
            </a:r>
            <a:r>
              <a:rPr lang="en-US" altLang="zh-CN" sz="1800" dirty="0">
                <a:solidFill>
                  <a:schemeClr val="tx1"/>
                </a:solidFill>
              </a:rPr>
              <a:t>RMSE</a:t>
            </a:r>
            <a:r>
              <a:rPr lang="zh-CN" altLang="en-US" sz="1800" dirty="0">
                <a:solidFill>
                  <a:schemeClr val="tx1"/>
                </a:solidFill>
              </a:rPr>
              <a:t>（</a:t>
            </a:r>
            <a:r>
              <a:rPr lang="en-US" altLang="zh-CN" sz="1800" dirty="0">
                <a:solidFill>
                  <a:schemeClr val="tx1"/>
                </a:solidFill>
              </a:rPr>
              <a:t>root mean square error</a:t>
            </a:r>
            <a:r>
              <a:rPr lang="zh-CN" altLang="en-US" sz="1800" dirty="0">
                <a:solidFill>
                  <a:schemeClr val="tx1"/>
                </a:solidFill>
              </a:rPr>
              <a:t>，平方根误差），其又被称为</a:t>
            </a:r>
            <a:r>
              <a:rPr lang="en-US" altLang="zh-CN" sz="1800" dirty="0" err="1">
                <a:solidFill>
                  <a:schemeClr val="tx1"/>
                </a:solidFill>
              </a:rPr>
              <a:t>RMSD</a:t>
            </a:r>
            <a:r>
              <a:rPr lang="zh-CN" altLang="en-US" sz="1800" dirty="0">
                <a:solidFill>
                  <a:schemeClr val="tx1"/>
                </a:solidFill>
              </a:rPr>
              <a:t>（</a:t>
            </a:r>
            <a:r>
              <a:rPr lang="en-US" altLang="zh-CN" sz="1800" dirty="0">
                <a:solidFill>
                  <a:schemeClr val="tx1"/>
                </a:solidFill>
              </a:rPr>
              <a:t>root mean square deviation</a:t>
            </a:r>
            <a:r>
              <a:rPr lang="zh-CN" altLang="en-US" sz="1800" dirty="0">
                <a:solidFill>
                  <a:schemeClr val="tx1"/>
                </a:solidFill>
              </a:rPr>
              <a:t>），定义如下：</a:t>
            </a:r>
            <a:endParaRPr lang="zh-CN" altLang="en-US" sz="1800" dirty="0">
              <a:solidFill>
                <a:schemeClr val="tx1"/>
              </a:solidFill>
            </a:endParaRPr>
          </a:p>
          <a:p>
            <a:pPr>
              <a:lnSpc>
                <a:spcPct val="150000"/>
              </a:lnSpc>
            </a:pPr>
            <a:endParaRPr lang="en-US" altLang="zh-CN" sz="1800" dirty="0">
              <a:solidFill>
                <a:srgbClr val="0000FF"/>
              </a:solidFill>
            </a:endParaRPr>
          </a:p>
          <a:p>
            <a:pPr marL="0" indent="0">
              <a:lnSpc>
                <a:spcPct val="150000"/>
              </a:lnSpc>
              <a:buNone/>
            </a:pPr>
            <a:endParaRPr lang="en-US" altLang="zh-CN" sz="1800" dirty="0"/>
          </a:p>
          <a:p>
            <a:pPr marL="0" indent="0">
              <a:lnSpc>
                <a:spcPct val="150000"/>
              </a:lnSpc>
              <a:buNone/>
            </a:pPr>
            <a:endParaRPr lang="en-US" altLang="zh-CN" sz="1800" dirty="0"/>
          </a:p>
          <a:p>
            <a:pPr marL="0" indent="0">
              <a:lnSpc>
                <a:spcPct val="150000"/>
              </a:lnSpc>
              <a:buNone/>
            </a:pPr>
            <a:r>
              <a:rPr lang="en-US" altLang="zh-CN" sz="1800" dirty="0"/>
              <a:t>ACC</a:t>
            </a:r>
            <a:r>
              <a:rPr lang="zh-CN" altLang="en-US" sz="1800" dirty="0"/>
              <a:t>：准确率是指在分类中，使用测试集对模型进行分类，分类正确的记录个数占总记录个数的比例，定义如下：</a:t>
            </a:r>
            <a:endParaRPr lang="zh-CN" altLang="en-US" sz="1800" dirty="0"/>
          </a:p>
          <a:p>
            <a:pPr marL="0" indent="0">
              <a:lnSpc>
                <a:spcPct val="150000"/>
              </a:lnSpc>
              <a:buNone/>
            </a:pPr>
            <a:endParaRPr lang="zh-CN" altLang="en-US" sz="1800" dirty="0"/>
          </a:p>
        </p:txBody>
      </p:sp>
      <p:pic>
        <p:nvPicPr>
          <p:cNvPr id="5" name="图片 4"/>
          <p:cNvPicPr>
            <a:picLocks noChangeAspect="1"/>
          </p:cNvPicPr>
          <p:nvPr/>
        </p:nvPicPr>
        <p:blipFill>
          <a:blip r:embed="rId1"/>
          <a:stretch>
            <a:fillRect/>
          </a:stretch>
        </p:blipFill>
        <p:spPr>
          <a:xfrm>
            <a:off x="3544574" y="2677708"/>
            <a:ext cx="3659430" cy="1156513"/>
          </a:xfrm>
          <a:prstGeom prst="rect">
            <a:avLst/>
          </a:prstGeom>
          <a:noFill/>
          <a:ln>
            <a:noFill/>
          </a:ln>
        </p:spPr>
      </p:pic>
      <p:pic>
        <p:nvPicPr>
          <p:cNvPr id="6" name="图片 5"/>
          <p:cNvPicPr>
            <a:picLocks noChangeAspect="1"/>
          </p:cNvPicPr>
          <p:nvPr/>
        </p:nvPicPr>
        <p:blipFill>
          <a:blip r:embed="rId2"/>
          <a:stretch>
            <a:fillRect/>
          </a:stretch>
        </p:blipFill>
        <p:spPr>
          <a:xfrm>
            <a:off x="3544574" y="4630217"/>
            <a:ext cx="3244947" cy="1336980"/>
          </a:xfrm>
          <a:prstGeom prst="rect">
            <a:avLst/>
          </a:prstGeom>
          <a:noFill/>
          <a:ln>
            <a:noFill/>
          </a:ln>
        </p:spPr>
      </p:pic>
    </p:spTree>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62526" y="176378"/>
            <a:ext cx="7150695" cy="786149"/>
          </a:xfrm>
        </p:spPr>
        <p:txBody>
          <a:bodyPr>
            <a:normAutofit/>
          </a:bodyPr>
          <a:lstStyle/>
          <a:p>
            <a:pPr>
              <a:lnSpc>
                <a:spcPct val="150000"/>
              </a:lnSpc>
            </a:pPr>
            <a:r>
              <a:rPr kumimoji="1" lang="en-US" altLang="zh-CN" b="0" dirty="0">
                <a:sym typeface="+mn-ea"/>
              </a:rPr>
              <a:t>4.3.5</a:t>
            </a:r>
            <a:r>
              <a:rPr kumimoji="1" lang="zh-CN" altLang="en-US" b="0" dirty="0">
                <a:sym typeface="+mn-ea"/>
              </a:rPr>
              <a:t>、分解机模型</a:t>
            </a:r>
            <a:r>
              <a:rPr kumimoji="1" lang="en-US" altLang="zh-CN" b="0" dirty="0">
                <a:sym typeface="+mn-ea"/>
              </a:rPr>
              <a:t>FM——</a:t>
            </a:r>
            <a:r>
              <a:rPr kumimoji="1" lang="zh-CN" altLang="en-US" b="0" dirty="0">
                <a:sym typeface="+mn-ea"/>
              </a:rPr>
              <a:t>案例分析及实验</a:t>
            </a:r>
            <a:endParaRPr kumimoji="1" lang="zh-CN" altLang="en-US" b="0" dirty="0">
              <a:sym typeface="+mn-ea"/>
            </a:endParaRPr>
          </a:p>
        </p:txBody>
      </p:sp>
      <p:sp>
        <p:nvSpPr>
          <p:cNvPr id="3" name="文本占位符 2"/>
          <p:cNvSpPr>
            <a:spLocks noGrp="1"/>
          </p:cNvSpPr>
          <p:nvPr>
            <p:ph type="body" idx="1"/>
          </p:nvPr>
        </p:nvSpPr>
        <p:spPr>
          <a:xfrm>
            <a:off x="532015" y="1155033"/>
            <a:ext cx="11014363" cy="5137702"/>
          </a:xfrm>
        </p:spPr>
        <p:txBody>
          <a:bodyPr>
            <a:normAutofit/>
          </a:bodyPr>
          <a:lstStyle/>
          <a:p>
            <a:pPr>
              <a:lnSpc>
                <a:spcPct val="150000"/>
              </a:lnSpc>
            </a:pPr>
            <a:r>
              <a:rPr lang="zh-CN" altLang="en-US" dirty="0">
                <a:solidFill>
                  <a:srgbClr val="0000FF"/>
                </a:solidFill>
              </a:rPr>
              <a:t>运行结果</a:t>
            </a:r>
            <a:endParaRPr lang="zh-CN" altLang="en-US" dirty="0">
              <a:solidFill>
                <a:srgbClr val="0000FF"/>
              </a:solidFill>
            </a:endParaRPr>
          </a:p>
        </p:txBody>
      </p:sp>
      <p:pic>
        <p:nvPicPr>
          <p:cNvPr id="7" name="图片 6"/>
          <p:cNvPicPr>
            <a:picLocks noChangeAspect="1"/>
          </p:cNvPicPr>
          <p:nvPr/>
        </p:nvPicPr>
        <p:blipFill>
          <a:blip r:embed="rId1"/>
          <a:stretch>
            <a:fillRect/>
          </a:stretch>
        </p:blipFill>
        <p:spPr>
          <a:xfrm>
            <a:off x="1252826" y="3628669"/>
            <a:ext cx="4055924" cy="1956722"/>
          </a:xfrm>
          <a:prstGeom prst="rect">
            <a:avLst/>
          </a:prstGeom>
        </p:spPr>
      </p:pic>
      <p:pic>
        <p:nvPicPr>
          <p:cNvPr id="8" name="图片 7"/>
          <p:cNvPicPr>
            <a:picLocks noChangeAspect="1"/>
          </p:cNvPicPr>
          <p:nvPr/>
        </p:nvPicPr>
        <p:blipFill>
          <a:blip r:embed="rId2"/>
          <a:stretch>
            <a:fillRect/>
          </a:stretch>
        </p:blipFill>
        <p:spPr>
          <a:xfrm>
            <a:off x="1252826" y="1679536"/>
            <a:ext cx="4000000" cy="1761905"/>
          </a:xfrm>
          <a:prstGeom prst="rect">
            <a:avLst/>
          </a:prstGeom>
        </p:spPr>
      </p:pic>
      <p:sp>
        <p:nvSpPr>
          <p:cNvPr id="9" name="文本框 8"/>
          <p:cNvSpPr txBox="1"/>
          <p:nvPr/>
        </p:nvSpPr>
        <p:spPr>
          <a:xfrm>
            <a:off x="1219492" y="3178405"/>
            <a:ext cx="1995359" cy="458074"/>
          </a:xfrm>
          <a:prstGeom prst="rect">
            <a:avLst/>
          </a:prstGeom>
          <a:noFill/>
        </p:spPr>
        <p:txBody>
          <a:bodyPr wrap="square" rtlCol="0">
            <a:spAutoFit/>
          </a:bodyPr>
          <a:lstStyle/>
          <a:p>
            <a:pPr fontAlgn="auto">
              <a:lnSpc>
                <a:spcPct val="150000"/>
              </a:lnSpc>
            </a:pPr>
            <a:r>
              <a:rPr lang="en-US" altLang="zh-CN" dirty="0">
                <a:latin typeface="Times New Roman" panose="02020603050405020304" pitchFamily="18" charset="0"/>
                <a:ea typeface="黑体" panose="02010609060101010101" charset="-122"/>
                <a:cs typeface="Times New Roman" panose="02020603050405020304" pitchFamily="18" charset="0"/>
              </a:rPr>
              <a:t>……</a:t>
            </a:r>
            <a:endParaRPr lang="en-US" altLang="zh-CN" dirty="0">
              <a:latin typeface="Times New Roman" panose="02020603050405020304" pitchFamily="18" charset="0"/>
              <a:ea typeface="黑体" panose="02010609060101010101" charset="-122"/>
              <a:cs typeface="Times New Roman" panose="02020603050405020304" pitchFamily="18" charset="0"/>
            </a:endParaRPr>
          </a:p>
        </p:txBody>
      </p:sp>
      <p:sp>
        <p:nvSpPr>
          <p:cNvPr id="11" name="文本框 10"/>
          <p:cNvSpPr txBox="1"/>
          <p:nvPr/>
        </p:nvSpPr>
        <p:spPr>
          <a:xfrm>
            <a:off x="1252826" y="5135348"/>
            <a:ext cx="4055924" cy="369332"/>
          </a:xfrm>
          <a:prstGeom prst="rect">
            <a:avLst/>
          </a:prstGeom>
          <a:noFill/>
          <a:ln w="19050">
            <a:solidFill>
              <a:srgbClr val="0000FF"/>
            </a:solidFill>
          </a:ln>
        </p:spPr>
        <p:txBody>
          <a:bodyPr wrap="square" rtlCol="0">
            <a:spAutoFit/>
          </a:bodyPr>
          <a:lstStyle/>
          <a:p>
            <a:endParaRPr lang="zh-CN" altLang="en-US" dirty="0">
              <a:latin typeface="Times New Roman" panose="02020603050405020304" pitchFamily="18" charset="0"/>
              <a:cs typeface="Times New Roman" panose="02020603050405020304" pitchFamily="18" charset="0"/>
            </a:endParaRPr>
          </a:p>
        </p:txBody>
      </p:sp>
      <p:cxnSp>
        <p:nvCxnSpPr>
          <p:cNvPr id="12" name="直接箭头连接符 11"/>
          <p:cNvCxnSpPr/>
          <p:nvPr/>
        </p:nvCxnSpPr>
        <p:spPr>
          <a:xfrm flipH="1">
            <a:off x="5498380" y="3628669"/>
            <a:ext cx="1573110" cy="1408182"/>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13" name="文本框 12"/>
          <p:cNvSpPr txBox="1"/>
          <p:nvPr/>
        </p:nvSpPr>
        <p:spPr>
          <a:xfrm>
            <a:off x="5416987" y="3207386"/>
            <a:ext cx="3162818" cy="369332"/>
          </a:xfrm>
          <a:prstGeom prst="rect">
            <a:avLst/>
          </a:prstGeom>
          <a:noFill/>
          <a:ln w="19050">
            <a:solidFill>
              <a:srgbClr val="0000FF"/>
            </a:solidFill>
          </a:ln>
        </p:spPr>
        <p:txBody>
          <a:bodyPr wrap="square" rtlCol="0">
            <a:spAutoFit/>
          </a:bodyPr>
          <a:lstStyle/>
          <a:p>
            <a:r>
              <a:rPr lang="zh-CN" altLang="en-US" dirty="0">
                <a:solidFill>
                  <a:srgbClr val="0000FF"/>
                </a:solidFill>
                <a:latin typeface="黑体" panose="02010609060101010101" charset="-122"/>
                <a:ea typeface="黑体" panose="02010609060101010101" charset="-122"/>
                <a:cs typeface="Times New Roman" panose="02020603050405020304" pitchFamily="18" charset="0"/>
              </a:rPr>
              <a:t>迭代</a:t>
            </a:r>
            <a:r>
              <a:rPr lang="en-US" altLang="zh-CN" dirty="0">
                <a:solidFill>
                  <a:srgbClr val="0000FF"/>
                </a:solidFill>
                <a:latin typeface="黑体" panose="02010609060101010101" charset="-122"/>
                <a:ea typeface="黑体" panose="02010609060101010101" charset="-122"/>
                <a:cs typeface="Times New Roman" panose="02020603050405020304" pitchFamily="18" charset="0"/>
              </a:rPr>
              <a:t>100</a:t>
            </a:r>
            <a:r>
              <a:rPr lang="zh-CN" altLang="en-US" dirty="0">
                <a:solidFill>
                  <a:srgbClr val="0000FF"/>
                </a:solidFill>
                <a:latin typeface="黑体" panose="02010609060101010101" charset="-122"/>
                <a:ea typeface="黑体" panose="02010609060101010101" charset="-122"/>
                <a:cs typeface="Times New Roman" panose="02020603050405020304" pitchFamily="18" charset="0"/>
              </a:rPr>
              <a:t>次后的预测准确率</a:t>
            </a:r>
            <a:endParaRPr lang="zh-CN" altLang="en-US" dirty="0">
              <a:solidFill>
                <a:srgbClr val="0000FF"/>
              </a:solidFill>
              <a:latin typeface="黑体" panose="02010609060101010101" charset="-122"/>
              <a:ea typeface="黑体" panose="02010609060101010101" charset="-122"/>
              <a:cs typeface="Times New Roman" panose="02020603050405020304" pitchFamily="18" charset="0"/>
            </a:endParaRPr>
          </a:p>
        </p:txBody>
      </p:sp>
      <p:sp>
        <p:nvSpPr>
          <p:cNvPr id="14" name="文本框 13"/>
          <p:cNvSpPr txBox="1"/>
          <p:nvPr/>
        </p:nvSpPr>
        <p:spPr>
          <a:xfrm>
            <a:off x="1282606" y="5159939"/>
            <a:ext cx="3978766" cy="171271"/>
          </a:xfrm>
          <a:prstGeom prst="rect">
            <a:avLst/>
          </a:prstGeom>
          <a:noFill/>
          <a:ln w="19050">
            <a:solidFill>
              <a:srgbClr val="C00000"/>
            </a:solidFill>
          </a:ln>
        </p:spPr>
        <p:txBody>
          <a:bodyPr wrap="square" rtlCol="0">
            <a:spAutoFit/>
          </a:bodyPr>
          <a:lstStyle/>
          <a:p>
            <a:endParaRPr lang="zh-CN" altLang="en-US" dirty="0">
              <a:latin typeface="Times New Roman" panose="02020603050405020304" pitchFamily="18" charset="0"/>
              <a:cs typeface="Times New Roman" panose="02020603050405020304" pitchFamily="18" charset="0"/>
            </a:endParaRPr>
          </a:p>
        </p:txBody>
      </p:sp>
      <p:cxnSp>
        <p:nvCxnSpPr>
          <p:cNvPr id="15" name="直接箭头连接符 14"/>
          <p:cNvCxnSpPr>
            <a:stCxn id="16" idx="1"/>
            <a:endCxn id="14" idx="3"/>
          </p:cNvCxnSpPr>
          <p:nvPr/>
        </p:nvCxnSpPr>
        <p:spPr>
          <a:xfrm flipH="1">
            <a:off x="5261372" y="5129162"/>
            <a:ext cx="937596" cy="116413"/>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6198968" y="4805996"/>
            <a:ext cx="1745044" cy="646331"/>
          </a:xfrm>
          <a:prstGeom prst="rect">
            <a:avLst/>
          </a:prstGeom>
          <a:noFill/>
          <a:ln w="19050">
            <a:solidFill>
              <a:srgbClr val="C00000"/>
            </a:solidFill>
          </a:ln>
        </p:spPr>
        <p:txBody>
          <a:bodyPr wrap="square" rtlCol="0">
            <a:spAutoFit/>
          </a:bodyPr>
          <a:lstStyle/>
          <a:p>
            <a:r>
              <a:rPr lang="en-US" altLang="zh-CN" dirty="0">
                <a:solidFill>
                  <a:srgbClr val="C00000"/>
                </a:solidFill>
                <a:latin typeface="黑体" panose="02010609060101010101" charset="-122"/>
                <a:ea typeface="黑体" panose="02010609060101010101" charset="-122"/>
                <a:cs typeface="Times New Roman" panose="02020603050405020304" pitchFamily="18" charset="0"/>
              </a:rPr>
              <a:t>FM</a:t>
            </a:r>
            <a:r>
              <a:rPr lang="zh-CN" altLang="en-US" dirty="0">
                <a:solidFill>
                  <a:srgbClr val="C00000"/>
                </a:solidFill>
                <a:latin typeface="黑体" panose="02010609060101010101" charset="-122"/>
                <a:ea typeface="黑体" panose="02010609060101010101" charset="-122"/>
                <a:cs typeface="Times New Roman" panose="02020603050405020304" pitchFamily="18" charset="0"/>
              </a:rPr>
              <a:t>模型的预测结果</a:t>
            </a:r>
            <a:endParaRPr lang="en-US" altLang="zh-CN" dirty="0">
              <a:solidFill>
                <a:srgbClr val="C00000"/>
              </a:solidFill>
              <a:latin typeface="黑体" panose="02010609060101010101" charset="-122"/>
              <a:ea typeface="黑体" panose="02010609060101010101" charset="-122"/>
              <a:cs typeface="Times New Roman" panose="02020603050405020304" pitchFamily="18" charset="0"/>
            </a:endParaRPr>
          </a:p>
        </p:txBody>
      </p:sp>
    </p:spTree>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62526" y="176378"/>
            <a:ext cx="7150695" cy="786149"/>
          </a:xfrm>
        </p:spPr>
        <p:txBody>
          <a:bodyPr>
            <a:normAutofit/>
          </a:bodyPr>
          <a:lstStyle/>
          <a:p>
            <a:pPr>
              <a:lnSpc>
                <a:spcPct val="150000"/>
              </a:lnSpc>
            </a:pPr>
            <a:r>
              <a:rPr kumimoji="1" lang="en-US" altLang="zh-CN" b="0" dirty="0">
                <a:sym typeface="+mn-ea"/>
              </a:rPr>
              <a:t>4.3.5</a:t>
            </a:r>
            <a:r>
              <a:rPr kumimoji="1" lang="zh-CN" altLang="en-US" b="0" dirty="0">
                <a:sym typeface="+mn-ea"/>
              </a:rPr>
              <a:t>、分解机模型</a:t>
            </a:r>
            <a:r>
              <a:rPr kumimoji="1" lang="en-US" altLang="zh-CN" b="0" dirty="0">
                <a:sym typeface="+mn-ea"/>
              </a:rPr>
              <a:t>FM——</a:t>
            </a:r>
            <a:r>
              <a:rPr kumimoji="1" lang="zh-CN" altLang="en-US" b="0" dirty="0">
                <a:sym typeface="+mn-ea"/>
              </a:rPr>
              <a:t>案例分析及实验</a:t>
            </a:r>
            <a:endParaRPr kumimoji="1" lang="zh-CN" altLang="en-US" b="0" dirty="0">
              <a:sym typeface="+mn-ea"/>
            </a:endParaRPr>
          </a:p>
        </p:txBody>
      </p:sp>
      <p:sp>
        <p:nvSpPr>
          <p:cNvPr id="3" name="文本占位符 2"/>
          <p:cNvSpPr>
            <a:spLocks noGrp="1"/>
          </p:cNvSpPr>
          <p:nvPr>
            <p:ph type="body" idx="1"/>
          </p:nvPr>
        </p:nvSpPr>
        <p:spPr>
          <a:xfrm>
            <a:off x="532015" y="1155033"/>
            <a:ext cx="11014363" cy="5137702"/>
          </a:xfrm>
        </p:spPr>
        <p:txBody>
          <a:bodyPr>
            <a:normAutofit/>
          </a:bodyPr>
          <a:lstStyle/>
          <a:p>
            <a:pPr>
              <a:lnSpc>
                <a:spcPct val="150000"/>
              </a:lnSpc>
            </a:pPr>
            <a:r>
              <a:rPr lang="zh-CN" altLang="en-US" dirty="0">
                <a:solidFill>
                  <a:srgbClr val="0000FF"/>
                </a:solidFill>
              </a:rPr>
              <a:t>算法调优方案与对比</a:t>
            </a:r>
            <a:endParaRPr lang="zh-CN" altLang="en-US" dirty="0">
              <a:solidFill>
                <a:srgbClr val="0000FF"/>
              </a:solidFill>
            </a:endParaRPr>
          </a:p>
          <a:p>
            <a:pPr marL="0" indent="0">
              <a:lnSpc>
                <a:spcPct val="150000"/>
              </a:lnSpc>
              <a:buNone/>
            </a:pPr>
            <a:r>
              <a:rPr lang="zh-CN" altLang="en-US" sz="1800" dirty="0">
                <a:solidFill>
                  <a:schemeClr val="tx1"/>
                </a:solidFill>
              </a:rPr>
              <a:t>将该模型</a:t>
            </a:r>
            <a:r>
              <a:rPr lang="en-US" altLang="zh-CN" sz="1800" dirty="0">
                <a:solidFill>
                  <a:schemeClr val="tx1"/>
                </a:solidFill>
              </a:rPr>
              <a:t>FM</a:t>
            </a:r>
            <a:r>
              <a:rPr lang="zh-CN" altLang="en-US" sz="1800" dirty="0">
                <a:solidFill>
                  <a:schemeClr val="tx1"/>
                </a:solidFill>
              </a:rPr>
              <a:t>和逻辑回归模型</a:t>
            </a:r>
            <a:r>
              <a:rPr lang="en-US" altLang="zh-CN" sz="1800" dirty="0" err="1">
                <a:solidFill>
                  <a:schemeClr val="tx1"/>
                </a:solidFill>
              </a:rPr>
              <a:t>LR</a:t>
            </a:r>
            <a:r>
              <a:rPr lang="zh-CN" altLang="en-US" sz="1800" dirty="0">
                <a:solidFill>
                  <a:schemeClr val="tx1"/>
                </a:solidFill>
              </a:rPr>
              <a:t>进行对比，对</a:t>
            </a:r>
            <a:r>
              <a:rPr lang="en-US" altLang="zh-CN" sz="1800" dirty="0">
                <a:solidFill>
                  <a:schemeClr val="tx1"/>
                </a:solidFill>
              </a:rPr>
              <a:t>FM</a:t>
            </a:r>
            <a:r>
              <a:rPr lang="zh-CN" altLang="en-US" sz="1800" dirty="0">
                <a:solidFill>
                  <a:schemeClr val="tx1"/>
                </a:solidFill>
              </a:rPr>
              <a:t>模型进行参数（隐向量的长度）调优，以及对比结果如下：</a:t>
            </a:r>
            <a:endParaRPr lang="zh-CN" altLang="en-US" sz="1800" dirty="0">
              <a:solidFill>
                <a:schemeClr val="tx1"/>
              </a:solidFill>
            </a:endParaRPr>
          </a:p>
          <a:p>
            <a:pPr>
              <a:lnSpc>
                <a:spcPct val="150000"/>
              </a:lnSpc>
            </a:pPr>
            <a:endParaRPr lang="en-US" altLang="zh-CN" sz="1800" dirty="0">
              <a:solidFill>
                <a:srgbClr val="0000FF"/>
              </a:solidFill>
            </a:endParaRPr>
          </a:p>
          <a:p>
            <a:pPr marL="0" indent="0">
              <a:lnSpc>
                <a:spcPct val="150000"/>
              </a:lnSpc>
              <a:buNone/>
            </a:pPr>
            <a:endParaRPr lang="en-US" altLang="zh-CN" sz="1800" dirty="0"/>
          </a:p>
          <a:p>
            <a:pPr marL="0" indent="0">
              <a:lnSpc>
                <a:spcPct val="150000"/>
              </a:lnSpc>
              <a:buNone/>
            </a:pPr>
            <a:endParaRPr lang="en-US" altLang="zh-CN" sz="1800" dirty="0"/>
          </a:p>
          <a:p>
            <a:pPr marL="0" indent="0">
              <a:lnSpc>
                <a:spcPct val="150000"/>
              </a:lnSpc>
              <a:buNone/>
            </a:pPr>
            <a:endParaRPr lang="zh-CN" altLang="en-US" sz="1800" dirty="0"/>
          </a:p>
        </p:txBody>
      </p:sp>
      <p:graphicFrame>
        <p:nvGraphicFramePr>
          <p:cNvPr id="7" name="表格 6"/>
          <p:cNvGraphicFramePr>
            <a:graphicFrameLocks noGrp="1"/>
          </p:cNvGraphicFramePr>
          <p:nvPr>
            <p:custDataLst>
              <p:tags r:id="rId1"/>
            </p:custDataLst>
          </p:nvPr>
        </p:nvGraphicFramePr>
        <p:xfrm>
          <a:off x="1259078" y="2616897"/>
          <a:ext cx="7884921" cy="3542912"/>
        </p:xfrm>
        <a:graphic>
          <a:graphicData uri="http://schemas.openxmlformats.org/drawingml/2006/table">
            <a:tbl>
              <a:tblPr firstRow="1" bandRow="1">
                <a:tableStyleId>{5C22544A-7EE6-4342-B048-85BDC9FD1C3A}</a:tableStyleId>
              </a:tblPr>
              <a:tblGrid>
                <a:gridCol w="999696"/>
                <a:gridCol w="2270435"/>
                <a:gridCol w="2777322"/>
                <a:gridCol w="1837468"/>
              </a:tblGrid>
              <a:tr h="612580">
                <a:tc>
                  <a:txBody>
                    <a:bodyPr/>
                    <a:lstStyle/>
                    <a:p>
                      <a:pPr algn="ctr"/>
                      <a:r>
                        <a:rPr lang="zh-CN" altLang="en-US" sz="1800" dirty="0">
                          <a:latin typeface="Times New Roman" panose="02020603050405020304" pitchFamily="18" charset="0"/>
                          <a:ea typeface="黑体" panose="02010609060101010101" charset="-122"/>
                        </a:rPr>
                        <a:t>模型</a:t>
                      </a:r>
                      <a:endParaRPr lang="zh-CN" altLang="en-US" sz="1800" dirty="0">
                        <a:latin typeface="Times New Roman" panose="02020603050405020304" pitchFamily="18" charset="0"/>
                        <a:ea typeface="黑体" panose="02010609060101010101" charset="-122"/>
                      </a:endParaRPr>
                    </a:p>
                  </a:txBody>
                  <a:tcPr anchor="ctr">
                    <a:lnB w="12700" cap="flat" cmpd="sng" algn="ctr">
                      <a:solidFill>
                        <a:schemeClr val="tx1"/>
                      </a:solidFill>
                      <a:prstDash val="solid"/>
                      <a:round/>
                      <a:headEnd type="none" w="med" len="med"/>
                      <a:tailEnd type="none" w="med" len="med"/>
                    </a:lnB>
                  </a:tcPr>
                </a:tc>
                <a:tc>
                  <a:txBody>
                    <a:bodyPr/>
                    <a:lstStyle/>
                    <a:p>
                      <a:pPr algn="ctr"/>
                      <a:r>
                        <a:rPr lang="zh-CN" altLang="en-US" sz="1800" dirty="0">
                          <a:latin typeface="Times New Roman" panose="02020603050405020304" pitchFamily="18" charset="0"/>
                          <a:ea typeface="黑体" panose="02010609060101010101" charset="-122"/>
                          <a:cs typeface="Times New Roman" panose="02020603050405020304" pitchFamily="18" charset="0"/>
                        </a:rPr>
                        <a:t>隐向量长度（</a:t>
                      </a:r>
                      <a:r>
                        <a:rPr lang="en-US" altLang="zh-CN" sz="1800" dirty="0">
                          <a:latin typeface="Times New Roman" panose="02020603050405020304" pitchFamily="18" charset="0"/>
                          <a:ea typeface="黑体" panose="02010609060101010101" charset="-122"/>
                          <a:cs typeface="Times New Roman" panose="02020603050405020304" pitchFamily="18" charset="0"/>
                        </a:rPr>
                        <a:t>k</a:t>
                      </a:r>
                      <a:r>
                        <a:rPr lang="zh-CN" altLang="en-US" sz="1800" dirty="0">
                          <a:latin typeface="Times New Roman" panose="02020603050405020304" pitchFamily="18" charset="0"/>
                          <a:ea typeface="黑体" panose="02010609060101010101" charset="-122"/>
                          <a:cs typeface="Times New Roman" panose="02020603050405020304" pitchFamily="18" charset="0"/>
                        </a:rPr>
                        <a:t>）</a:t>
                      </a:r>
                      <a:endParaRPr lang="zh-CN" altLang="en-US" sz="1800" dirty="0">
                        <a:latin typeface="Times New Roman" panose="02020603050405020304" pitchFamily="18" charset="0"/>
                        <a:ea typeface="黑体" panose="02010609060101010101" charset="-122"/>
                        <a:cs typeface="Times New Roman" panose="02020603050405020304" pitchFamily="18" charset="0"/>
                      </a:endParaRPr>
                    </a:p>
                  </a:txBody>
                  <a:tcPr anchor="ctr">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800" dirty="0">
                          <a:latin typeface="Times New Roman" panose="02020603050405020304" pitchFamily="18" charset="0"/>
                          <a:ea typeface="黑体" panose="02010609060101010101" charset="-122"/>
                          <a:cs typeface="Times New Roman" panose="02020603050405020304" pitchFamily="18" charset="0"/>
                        </a:rPr>
                        <a:t>均方根误差（</a:t>
                      </a:r>
                      <a:r>
                        <a:rPr lang="en-US" altLang="zh-CN" sz="1800" dirty="0" err="1">
                          <a:latin typeface="Times New Roman" panose="02020603050405020304" pitchFamily="18" charset="0"/>
                          <a:ea typeface="黑体" panose="02010609060101010101" charset="-122"/>
                          <a:cs typeface="Times New Roman" panose="02020603050405020304" pitchFamily="18" charset="0"/>
                        </a:rPr>
                        <a:t>RMSE</a:t>
                      </a:r>
                      <a:r>
                        <a:rPr lang="zh-CN" altLang="en-US" sz="1800" dirty="0">
                          <a:latin typeface="Times New Roman" panose="02020603050405020304" pitchFamily="18" charset="0"/>
                          <a:ea typeface="黑体" panose="02010609060101010101" charset="-122"/>
                          <a:cs typeface="Times New Roman" panose="02020603050405020304" pitchFamily="18" charset="0"/>
                        </a:rPr>
                        <a:t>）</a:t>
                      </a:r>
                      <a:endParaRPr lang="zh-CN" altLang="en-US" sz="1800" dirty="0">
                        <a:latin typeface="Times New Roman" panose="02020603050405020304" pitchFamily="18" charset="0"/>
                        <a:ea typeface="黑体" panose="02010609060101010101" charset="-122"/>
                        <a:cs typeface="Times New Roman" panose="02020603050405020304" pitchFamily="18" charset="0"/>
                      </a:endParaRPr>
                    </a:p>
                  </a:txBody>
                  <a:tcPr anchor="ctr">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800" dirty="0">
                          <a:latin typeface="Times New Roman" panose="02020603050405020304" pitchFamily="18" charset="0"/>
                          <a:ea typeface="黑体" panose="02010609060101010101" charset="-122"/>
                          <a:cs typeface="Times New Roman" panose="02020603050405020304" pitchFamily="18" charset="0"/>
                        </a:rPr>
                        <a:t>准确率（</a:t>
                      </a:r>
                      <a:r>
                        <a:rPr lang="en-US" altLang="zh-CN" sz="1800" dirty="0">
                          <a:latin typeface="Times New Roman" panose="02020603050405020304" pitchFamily="18" charset="0"/>
                          <a:ea typeface="黑体" panose="02010609060101010101" charset="-122"/>
                          <a:cs typeface="Times New Roman" panose="02020603050405020304" pitchFamily="18" charset="0"/>
                        </a:rPr>
                        <a:t>ACC</a:t>
                      </a:r>
                      <a:r>
                        <a:rPr lang="zh-CN" altLang="en-US" sz="1800" dirty="0">
                          <a:latin typeface="Times New Roman" panose="02020603050405020304" pitchFamily="18" charset="0"/>
                          <a:ea typeface="黑体" panose="02010609060101010101" charset="-122"/>
                          <a:cs typeface="Times New Roman" panose="02020603050405020304" pitchFamily="18" charset="0"/>
                        </a:rPr>
                        <a:t>）</a:t>
                      </a:r>
                      <a:endParaRPr lang="en-US" altLang="zh-CN" sz="1800" dirty="0">
                        <a:latin typeface="Times New Roman" panose="02020603050405020304" pitchFamily="18" charset="0"/>
                        <a:ea typeface="黑体" panose="02010609060101010101" charset="-122"/>
                        <a:cs typeface="Times New Roman" panose="02020603050405020304" pitchFamily="18" charset="0"/>
                      </a:endParaRPr>
                    </a:p>
                  </a:txBody>
                  <a:tcPr anchor="ctr">
                    <a:lnB w="12700" cap="flat" cmpd="sng" algn="ctr">
                      <a:solidFill>
                        <a:schemeClr val="tx1"/>
                      </a:solidFill>
                      <a:prstDash val="solid"/>
                      <a:round/>
                      <a:headEnd type="none" w="med" len="med"/>
                      <a:tailEnd type="none" w="med" len="med"/>
                    </a:lnB>
                  </a:tcPr>
                </a:tc>
              </a:tr>
              <a:tr h="621086">
                <a:tc rowSpan="4">
                  <a:txBody>
                    <a:bodyPr/>
                    <a:lstStyle/>
                    <a:p>
                      <a:pPr algn="ctr"/>
                      <a:r>
                        <a:rPr lang="en-US" altLang="zh-CN" sz="1800" dirty="0">
                          <a:latin typeface="Times New Roman" panose="02020603050405020304" pitchFamily="18" charset="0"/>
                          <a:ea typeface="黑体" panose="02010609060101010101" charset="-122"/>
                          <a:cs typeface="Times New Roman" panose="02020603050405020304" pitchFamily="18" charset="0"/>
                        </a:rPr>
                        <a:t>FM</a:t>
                      </a:r>
                      <a:endParaRPr lang="en-US" altLang="zh-CN" sz="1800" dirty="0">
                        <a:latin typeface="Times New Roman" panose="02020603050405020304" pitchFamily="18" charset="0"/>
                        <a:ea typeface="黑体" panose="02010609060101010101"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800" dirty="0">
                          <a:latin typeface="Times New Roman" panose="02020603050405020304" pitchFamily="18" charset="0"/>
                          <a:ea typeface="黑体" panose="02010609060101010101" charset="-122"/>
                          <a:cs typeface="Times New Roman" panose="02020603050405020304" pitchFamily="18" charset="0"/>
                        </a:rPr>
                        <a:t>15</a:t>
                      </a:r>
                      <a:endParaRPr lang="en-US" altLang="zh-CN" sz="1800" dirty="0">
                        <a:latin typeface="Times New Roman" panose="02020603050405020304" pitchFamily="18" charset="0"/>
                        <a:ea typeface="黑体" panose="02010609060101010101"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800" dirty="0">
                          <a:latin typeface="Times New Roman" panose="02020603050405020304" pitchFamily="18" charset="0"/>
                          <a:ea typeface="黑体" panose="02010609060101010101" charset="-122"/>
                          <a:cs typeface="Times New Roman" panose="02020603050405020304" pitchFamily="18" charset="0"/>
                        </a:rPr>
                        <a:t>0.1521</a:t>
                      </a:r>
                      <a:endParaRPr lang="en-US" altLang="zh-CN" sz="1800" dirty="0">
                        <a:latin typeface="Times New Roman" panose="02020603050405020304" pitchFamily="18" charset="0"/>
                        <a:ea typeface="黑体" panose="02010609060101010101"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800" dirty="0">
                          <a:latin typeface="Times New Roman" panose="02020603050405020304" pitchFamily="18" charset="0"/>
                          <a:ea typeface="黑体" panose="02010609060101010101" charset="-122"/>
                          <a:cs typeface="Times New Roman" panose="02020603050405020304" pitchFamily="18" charset="0"/>
                        </a:rPr>
                        <a:t>0.7827</a:t>
                      </a:r>
                      <a:endParaRPr lang="en-US" altLang="zh-CN" sz="1800" dirty="0">
                        <a:latin typeface="Times New Roman" panose="02020603050405020304" pitchFamily="18" charset="0"/>
                        <a:ea typeface="黑体" panose="02010609060101010101"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472862">
                <a:tc vMerge="1">
                  <a:tcPr/>
                </a:tc>
                <a:tc>
                  <a:txBody>
                    <a:bodyPr/>
                    <a:lstStyle/>
                    <a:p>
                      <a:pPr algn="ctr"/>
                      <a:r>
                        <a:rPr lang="en-US" altLang="zh-CN" sz="1800" dirty="0">
                          <a:latin typeface="Times New Roman" panose="02020603050405020304" pitchFamily="18" charset="0"/>
                          <a:ea typeface="黑体" panose="02010609060101010101" charset="-122"/>
                          <a:cs typeface="Times New Roman" panose="02020603050405020304" pitchFamily="18" charset="0"/>
                        </a:rPr>
                        <a:t>20</a:t>
                      </a:r>
                      <a:endParaRPr lang="en-US" altLang="zh-CN" sz="1800" dirty="0">
                        <a:latin typeface="Times New Roman" panose="02020603050405020304" pitchFamily="18" charset="0"/>
                        <a:ea typeface="黑体" panose="02010609060101010101"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800" dirty="0">
                          <a:latin typeface="Times New Roman" panose="02020603050405020304" pitchFamily="18" charset="0"/>
                          <a:ea typeface="黑体" panose="02010609060101010101" charset="-122"/>
                          <a:cs typeface="Times New Roman" panose="02020603050405020304" pitchFamily="18" charset="0"/>
                        </a:rPr>
                        <a:t>0.1510</a:t>
                      </a:r>
                      <a:endParaRPr lang="en-US" altLang="zh-CN" sz="1800" dirty="0">
                        <a:latin typeface="Times New Roman" panose="02020603050405020304" pitchFamily="18" charset="0"/>
                        <a:ea typeface="黑体" panose="02010609060101010101"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800" dirty="0">
                          <a:latin typeface="Times New Roman" panose="02020603050405020304" pitchFamily="18" charset="0"/>
                          <a:ea typeface="黑体" panose="02010609060101010101" charset="-122"/>
                          <a:cs typeface="Times New Roman" panose="02020603050405020304" pitchFamily="18" charset="0"/>
                        </a:rPr>
                        <a:t>0.7865</a:t>
                      </a:r>
                      <a:endParaRPr lang="en-US" altLang="zh-CN" sz="1800" dirty="0">
                        <a:latin typeface="Times New Roman" panose="02020603050405020304" pitchFamily="18" charset="0"/>
                        <a:ea typeface="黑体" panose="02010609060101010101"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523783">
                <a:tc vMerge="1">
                  <a:tcPr/>
                </a:tc>
                <a:tc>
                  <a:txBody>
                    <a:bodyPr/>
                    <a:lstStyle/>
                    <a:p>
                      <a:pPr algn="ctr"/>
                      <a:r>
                        <a:rPr lang="en-US" altLang="zh-CN" sz="1800" dirty="0">
                          <a:latin typeface="Times New Roman" panose="02020603050405020304" pitchFamily="18" charset="0"/>
                          <a:ea typeface="黑体" panose="02010609060101010101" charset="-122"/>
                          <a:cs typeface="Times New Roman" panose="02020603050405020304" pitchFamily="18" charset="0"/>
                        </a:rPr>
                        <a:t>25</a:t>
                      </a:r>
                      <a:endParaRPr lang="en-US" altLang="zh-CN" sz="1800" dirty="0">
                        <a:latin typeface="Times New Roman" panose="02020603050405020304" pitchFamily="18" charset="0"/>
                        <a:ea typeface="黑体" panose="02010609060101010101"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800" b="1" dirty="0">
                          <a:solidFill>
                            <a:srgbClr val="0000FF"/>
                          </a:solidFill>
                          <a:latin typeface="Times New Roman" panose="02020603050405020304" pitchFamily="18" charset="0"/>
                          <a:ea typeface="黑体" panose="02010609060101010101" charset="-122"/>
                          <a:cs typeface="Times New Roman" panose="02020603050405020304" pitchFamily="18" charset="0"/>
                        </a:rPr>
                        <a:t>0.148</a:t>
                      </a:r>
                      <a:endParaRPr lang="en-US" altLang="zh-CN" sz="1800" b="1" dirty="0">
                        <a:solidFill>
                          <a:srgbClr val="0000FF"/>
                        </a:solidFill>
                        <a:latin typeface="Times New Roman" panose="02020603050405020304" pitchFamily="18" charset="0"/>
                        <a:ea typeface="黑体" panose="02010609060101010101"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800" b="1" dirty="0">
                          <a:solidFill>
                            <a:srgbClr val="0000FF"/>
                          </a:solidFill>
                          <a:latin typeface="Times New Roman" panose="02020603050405020304" pitchFamily="18" charset="0"/>
                          <a:ea typeface="黑体" panose="02010609060101010101" charset="-122"/>
                          <a:cs typeface="Times New Roman" panose="02020603050405020304" pitchFamily="18" charset="0"/>
                        </a:rPr>
                        <a:t>0.79026</a:t>
                      </a:r>
                      <a:endParaRPr lang="en-US" altLang="zh-CN" sz="1800" b="1" dirty="0">
                        <a:solidFill>
                          <a:srgbClr val="0000FF"/>
                        </a:solidFill>
                        <a:latin typeface="Times New Roman" panose="02020603050405020304" pitchFamily="18" charset="0"/>
                        <a:ea typeface="黑体" panose="02010609060101010101"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691515">
                <a:tc vMerge="1">
                  <a:tcPr/>
                </a:tc>
                <a:tc>
                  <a:txBody>
                    <a:bodyPr/>
                    <a:lstStyle/>
                    <a:p>
                      <a:pPr algn="ctr"/>
                      <a:r>
                        <a:rPr lang="en-US" altLang="zh-CN" sz="1800" dirty="0">
                          <a:latin typeface="Times New Roman" panose="02020603050405020304" pitchFamily="18" charset="0"/>
                          <a:ea typeface="黑体" panose="02010609060101010101" charset="-122"/>
                          <a:cs typeface="Times New Roman" panose="02020603050405020304" pitchFamily="18" charset="0"/>
                        </a:rPr>
                        <a:t>30</a:t>
                      </a:r>
                      <a:endParaRPr lang="en-US" altLang="zh-CN" sz="1800" dirty="0">
                        <a:latin typeface="Times New Roman" panose="02020603050405020304" pitchFamily="18" charset="0"/>
                        <a:ea typeface="黑体" panose="02010609060101010101"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800" dirty="0">
                          <a:latin typeface="Times New Roman" panose="02020603050405020304" pitchFamily="18" charset="0"/>
                          <a:ea typeface="黑体" panose="02010609060101010101" charset="-122"/>
                          <a:cs typeface="Times New Roman" panose="02020603050405020304" pitchFamily="18" charset="0"/>
                        </a:rPr>
                        <a:t>0.1523</a:t>
                      </a:r>
                      <a:endParaRPr lang="en-US" altLang="zh-CN" sz="1800" dirty="0">
                        <a:latin typeface="Times New Roman" panose="02020603050405020304" pitchFamily="18" charset="0"/>
                        <a:ea typeface="黑体" panose="02010609060101010101"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800" dirty="0">
                          <a:latin typeface="Times New Roman" panose="02020603050405020304" pitchFamily="18" charset="0"/>
                          <a:ea typeface="黑体" panose="02010609060101010101" charset="-122"/>
                          <a:cs typeface="Times New Roman" panose="02020603050405020304" pitchFamily="18" charset="0"/>
                        </a:rPr>
                        <a:t>0.7827</a:t>
                      </a:r>
                      <a:endParaRPr lang="en-US" altLang="zh-CN" sz="1800" dirty="0">
                        <a:latin typeface="Times New Roman" panose="02020603050405020304" pitchFamily="18" charset="0"/>
                        <a:ea typeface="黑体" panose="02010609060101010101"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621086">
                <a:tc>
                  <a:txBody>
                    <a:bodyPr/>
                    <a:lstStyle/>
                    <a:p>
                      <a:pPr algn="ctr"/>
                      <a:r>
                        <a:rPr lang="en-US" altLang="zh-CN" sz="1800" dirty="0" err="1">
                          <a:latin typeface="Times New Roman" panose="02020603050405020304" pitchFamily="18" charset="0"/>
                          <a:ea typeface="黑体" panose="02010609060101010101" charset="-122"/>
                          <a:cs typeface="Times New Roman" panose="02020603050405020304" pitchFamily="18" charset="0"/>
                        </a:rPr>
                        <a:t>LR</a:t>
                      </a:r>
                      <a:endParaRPr lang="en-US" altLang="zh-CN" sz="1800" dirty="0" err="1">
                        <a:latin typeface="Times New Roman" panose="02020603050405020304" pitchFamily="18" charset="0"/>
                        <a:ea typeface="黑体" panose="02010609060101010101"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800" dirty="0">
                          <a:latin typeface="Times New Roman" panose="02020603050405020304" pitchFamily="18" charset="0"/>
                          <a:ea typeface="黑体" panose="02010609060101010101" charset="-122"/>
                          <a:cs typeface="Times New Roman" panose="02020603050405020304" pitchFamily="18" charset="0"/>
                        </a:rPr>
                        <a:t>-</a:t>
                      </a:r>
                      <a:endParaRPr lang="en-US" altLang="zh-CN" sz="1800" dirty="0">
                        <a:latin typeface="Times New Roman" panose="02020603050405020304" pitchFamily="18" charset="0"/>
                        <a:ea typeface="黑体" panose="02010609060101010101"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800" b="0" dirty="0">
                          <a:solidFill>
                            <a:schemeClr val="tx1"/>
                          </a:solidFill>
                          <a:latin typeface="Times New Roman" panose="02020603050405020304" pitchFamily="18" charset="0"/>
                          <a:ea typeface="黑体" panose="02010609060101010101" charset="-122"/>
                          <a:cs typeface="Times New Roman" panose="02020603050405020304" pitchFamily="18" charset="0"/>
                        </a:rPr>
                        <a:t>0.2425</a:t>
                      </a:r>
                      <a:endParaRPr lang="en-US" altLang="zh-CN" sz="1800" b="0" dirty="0">
                        <a:solidFill>
                          <a:schemeClr val="tx1"/>
                        </a:solidFill>
                        <a:latin typeface="Times New Roman" panose="02020603050405020304" pitchFamily="18" charset="0"/>
                        <a:ea typeface="黑体" panose="02010609060101010101"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800" b="0" dirty="0">
                          <a:solidFill>
                            <a:schemeClr val="tx1"/>
                          </a:solidFill>
                          <a:latin typeface="Times New Roman" panose="02020603050405020304" pitchFamily="18" charset="0"/>
                          <a:ea typeface="黑体" panose="02010609060101010101" charset="-122"/>
                          <a:cs typeface="Times New Roman" panose="02020603050405020304" pitchFamily="18" charset="0"/>
                        </a:rPr>
                        <a:t>0.6779</a:t>
                      </a:r>
                      <a:endParaRPr lang="en-US" altLang="zh-CN" sz="1800" b="0" dirty="0">
                        <a:solidFill>
                          <a:schemeClr val="tx1"/>
                        </a:solidFill>
                        <a:latin typeface="Times New Roman" panose="02020603050405020304" pitchFamily="18" charset="0"/>
                        <a:ea typeface="黑体" panose="02010609060101010101"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bl>
          </a:graphicData>
        </a:graphic>
      </p:graphicFrame>
    </p:spTree>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62526" y="176378"/>
            <a:ext cx="7150695" cy="786149"/>
          </a:xfrm>
        </p:spPr>
        <p:txBody>
          <a:bodyPr>
            <a:normAutofit/>
          </a:bodyPr>
          <a:lstStyle/>
          <a:p>
            <a:pPr>
              <a:lnSpc>
                <a:spcPct val="150000"/>
              </a:lnSpc>
            </a:pPr>
            <a:r>
              <a:rPr kumimoji="1" lang="en-US" altLang="zh-CN" b="0" dirty="0">
                <a:sym typeface="+mn-ea"/>
              </a:rPr>
              <a:t>4.3.5</a:t>
            </a:r>
            <a:r>
              <a:rPr kumimoji="1" lang="zh-CN" altLang="en-US" b="0" dirty="0">
                <a:sym typeface="+mn-ea"/>
              </a:rPr>
              <a:t>、分解机模型</a:t>
            </a:r>
            <a:r>
              <a:rPr kumimoji="1" lang="en-US" altLang="zh-CN" b="0" dirty="0">
                <a:sym typeface="+mn-ea"/>
              </a:rPr>
              <a:t>FM——</a:t>
            </a:r>
            <a:r>
              <a:rPr kumimoji="1" lang="zh-CN" altLang="en-US" b="0" dirty="0">
                <a:sym typeface="+mn-ea"/>
              </a:rPr>
              <a:t>案例分析及实验</a:t>
            </a:r>
            <a:endParaRPr kumimoji="1" lang="zh-CN" altLang="en-US" b="0" dirty="0">
              <a:sym typeface="+mn-ea"/>
            </a:endParaRPr>
          </a:p>
        </p:txBody>
      </p:sp>
      <p:sp>
        <p:nvSpPr>
          <p:cNvPr id="3" name="文本占位符 2"/>
          <p:cNvSpPr>
            <a:spLocks noGrp="1"/>
          </p:cNvSpPr>
          <p:nvPr>
            <p:ph type="body" idx="1"/>
          </p:nvPr>
        </p:nvSpPr>
        <p:spPr>
          <a:xfrm>
            <a:off x="532015" y="1155033"/>
            <a:ext cx="11014363" cy="5137702"/>
          </a:xfrm>
        </p:spPr>
        <p:txBody>
          <a:bodyPr>
            <a:normAutofit/>
          </a:bodyPr>
          <a:lstStyle/>
          <a:p>
            <a:pPr>
              <a:lnSpc>
                <a:spcPct val="150000"/>
              </a:lnSpc>
            </a:pPr>
            <a:r>
              <a:rPr lang="zh-CN" altLang="en-US" dirty="0">
                <a:solidFill>
                  <a:srgbClr val="0000FF"/>
                </a:solidFill>
              </a:rPr>
              <a:t>算法调优方案与对比</a:t>
            </a:r>
            <a:endParaRPr lang="zh-CN" altLang="en-US" dirty="0">
              <a:solidFill>
                <a:srgbClr val="0000FF"/>
              </a:solidFill>
            </a:endParaRPr>
          </a:p>
          <a:p>
            <a:pPr marL="0" indent="0">
              <a:lnSpc>
                <a:spcPct val="150000"/>
              </a:lnSpc>
              <a:buNone/>
            </a:pPr>
            <a:r>
              <a:rPr lang="zh-CN" altLang="en-US" sz="1800" dirty="0">
                <a:solidFill>
                  <a:schemeClr val="tx1"/>
                </a:solidFill>
              </a:rPr>
              <a:t>为了更好地比较</a:t>
            </a:r>
            <a:r>
              <a:rPr lang="en-US" altLang="zh-CN" sz="1800" dirty="0">
                <a:solidFill>
                  <a:schemeClr val="tx1"/>
                </a:solidFill>
              </a:rPr>
              <a:t>FM</a:t>
            </a:r>
            <a:r>
              <a:rPr lang="zh-CN" altLang="en-US" sz="1800" dirty="0">
                <a:solidFill>
                  <a:schemeClr val="tx1"/>
                </a:solidFill>
              </a:rPr>
              <a:t>模型和</a:t>
            </a:r>
            <a:r>
              <a:rPr lang="en-US" altLang="zh-CN" sz="1800" dirty="0" err="1">
                <a:solidFill>
                  <a:schemeClr val="tx1"/>
                </a:solidFill>
              </a:rPr>
              <a:t>LR</a:t>
            </a:r>
            <a:r>
              <a:rPr lang="zh-CN" altLang="en-US" sz="1800" dirty="0">
                <a:solidFill>
                  <a:schemeClr val="tx1"/>
                </a:solidFill>
              </a:rPr>
              <a:t>模型的性能，我们分别画出不同参数（隐向量长度</a:t>
            </a:r>
            <a:r>
              <a:rPr lang="en-US" altLang="zh-CN" sz="1800" dirty="0">
                <a:solidFill>
                  <a:schemeClr val="tx1"/>
                </a:solidFill>
              </a:rPr>
              <a:t>k</a:t>
            </a:r>
            <a:r>
              <a:rPr lang="zh-CN" altLang="en-US" sz="1800" dirty="0">
                <a:solidFill>
                  <a:schemeClr val="tx1"/>
                </a:solidFill>
              </a:rPr>
              <a:t>）下的均方根误差（</a:t>
            </a:r>
            <a:r>
              <a:rPr lang="en-US" altLang="zh-CN" sz="1800" dirty="0">
                <a:solidFill>
                  <a:schemeClr val="tx1"/>
                </a:solidFill>
              </a:rPr>
              <a:t>RMSE</a:t>
            </a:r>
            <a:r>
              <a:rPr lang="zh-CN" altLang="en-US" sz="1800" dirty="0">
                <a:solidFill>
                  <a:schemeClr val="tx1"/>
                </a:solidFill>
              </a:rPr>
              <a:t>）和准确率（</a:t>
            </a:r>
            <a:r>
              <a:rPr lang="en-US" altLang="zh-CN" sz="1800" dirty="0">
                <a:solidFill>
                  <a:schemeClr val="tx1"/>
                </a:solidFill>
              </a:rPr>
              <a:t>ACC</a:t>
            </a:r>
            <a:r>
              <a:rPr lang="zh-CN" altLang="en-US" sz="1800" dirty="0">
                <a:solidFill>
                  <a:schemeClr val="tx1"/>
                </a:solidFill>
              </a:rPr>
              <a:t>）。</a:t>
            </a:r>
            <a:endParaRPr lang="zh-CN" altLang="en-US" sz="1800" dirty="0">
              <a:solidFill>
                <a:schemeClr val="tx1"/>
              </a:solidFill>
            </a:endParaRPr>
          </a:p>
          <a:p>
            <a:pPr>
              <a:lnSpc>
                <a:spcPct val="150000"/>
              </a:lnSpc>
            </a:pPr>
            <a:endParaRPr lang="en-US" altLang="zh-CN" sz="1800" dirty="0">
              <a:solidFill>
                <a:srgbClr val="0000FF"/>
              </a:solidFill>
            </a:endParaRPr>
          </a:p>
          <a:p>
            <a:pPr marL="0" indent="0">
              <a:lnSpc>
                <a:spcPct val="150000"/>
              </a:lnSpc>
              <a:buNone/>
            </a:pPr>
            <a:endParaRPr lang="en-US" altLang="zh-CN" sz="1800" dirty="0"/>
          </a:p>
          <a:p>
            <a:pPr marL="0" indent="0">
              <a:lnSpc>
                <a:spcPct val="150000"/>
              </a:lnSpc>
              <a:buNone/>
            </a:pPr>
            <a:endParaRPr lang="en-US" altLang="zh-CN" sz="1800" dirty="0"/>
          </a:p>
          <a:p>
            <a:pPr marL="0" indent="0">
              <a:lnSpc>
                <a:spcPct val="150000"/>
              </a:lnSpc>
              <a:buNone/>
            </a:pPr>
            <a:endParaRPr lang="zh-CN" altLang="en-US" sz="1800" dirty="0"/>
          </a:p>
        </p:txBody>
      </p:sp>
      <p:graphicFrame>
        <p:nvGraphicFramePr>
          <p:cNvPr id="5" name="图表 4"/>
          <p:cNvGraphicFramePr/>
          <p:nvPr/>
        </p:nvGraphicFramePr>
        <p:xfrm>
          <a:off x="749129" y="2941937"/>
          <a:ext cx="5105400" cy="3039136"/>
        </p:xfrm>
        <a:graphic>
          <a:graphicData uri="http://schemas.openxmlformats.org/drawingml/2006/chart">
            <c:chart xmlns:c="http://schemas.openxmlformats.org/drawingml/2006/chart" xmlns:r="http://schemas.openxmlformats.org/officeDocument/2006/relationships" r:id="rId1"/>
          </a:graphicData>
        </a:graphic>
      </p:graphicFrame>
      <p:sp>
        <p:nvSpPr>
          <p:cNvPr id="6" name="文本框 5"/>
          <p:cNvSpPr txBox="1"/>
          <p:nvPr/>
        </p:nvSpPr>
        <p:spPr>
          <a:xfrm>
            <a:off x="6673851" y="3528060"/>
            <a:ext cx="4053205" cy="2168525"/>
          </a:xfrm>
          <a:prstGeom prst="rect">
            <a:avLst/>
          </a:prstGeom>
          <a:noFill/>
        </p:spPr>
        <p:txBody>
          <a:bodyPr wrap="square" rtlCol="0">
            <a:spAutoFit/>
          </a:bodyPr>
          <a:lstStyle/>
          <a:p>
            <a:pPr eaLnBrk="0">
              <a:lnSpc>
                <a:spcPct val="150000"/>
              </a:lnSpc>
              <a:spcBef>
                <a:spcPct val="0"/>
              </a:spcBef>
              <a:spcAft>
                <a:spcPct val="0"/>
              </a:spcAft>
            </a:pPr>
            <a:r>
              <a:rPr lang="zh-CN" altLang="en-US" dirty="0">
                <a:solidFill>
                  <a:schemeClr val="tx1"/>
                </a:solidFill>
                <a:latin typeface="黑体" panose="02010609060101010101" charset="-122"/>
                <a:ea typeface="黑体" panose="02010609060101010101" charset="-122"/>
                <a:cs typeface="黑体" panose="02010609060101010101" charset="-122"/>
                <a:sym typeface="宋体" panose="02010600030101010101" pitchFamily="2" charset="-122"/>
              </a:rPr>
              <a:t>左图描述了在不同隐向量参数下</a:t>
            </a:r>
            <a:r>
              <a:rPr lang="en-US" altLang="zh-CN" dirty="0">
                <a:solidFill>
                  <a:schemeClr val="tx1"/>
                </a:solidFill>
                <a:latin typeface="黑体" panose="02010609060101010101" charset="-122"/>
                <a:ea typeface="黑体" panose="02010609060101010101" charset="-122"/>
                <a:cs typeface="黑体" panose="02010609060101010101" charset="-122"/>
                <a:sym typeface="宋体" panose="02010600030101010101" pitchFamily="2" charset="-122"/>
              </a:rPr>
              <a:t>FM</a:t>
            </a:r>
            <a:r>
              <a:rPr lang="zh-CN" altLang="en-US" dirty="0">
                <a:solidFill>
                  <a:schemeClr val="tx1"/>
                </a:solidFill>
                <a:latin typeface="黑体" panose="02010609060101010101" charset="-122"/>
                <a:ea typeface="黑体" panose="02010609060101010101" charset="-122"/>
                <a:cs typeface="黑体" panose="02010609060101010101" charset="-122"/>
                <a:sym typeface="宋体" panose="02010600030101010101" pitchFamily="2" charset="-122"/>
              </a:rPr>
              <a:t>模型和</a:t>
            </a:r>
            <a:r>
              <a:rPr lang="en-US" altLang="zh-CN" dirty="0" err="1">
                <a:solidFill>
                  <a:schemeClr val="tx1"/>
                </a:solidFill>
                <a:latin typeface="黑体" panose="02010609060101010101" charset="-122"/>
                <a:ea typeface="黑体" panose="02010609060101010101" charset="-122"/>
                <a:cs typeface="黑体" panose="02010609060101010101" charset="-122"/>
                <a:sym typeface="宋体" panose="02010600030101010101" pitchFamily="2" charset="-122"/>
              </a:rPr>
              <a:t>LR</a:t>
            </a:r>
            <a:r>
              <a:rPr lang="zh-CN" altLang="en-US" dirty="0">
                <a:solidFill>
                  <a:schemeClr val="tx1"/>
                </a:solidFill>
                <a:latin typeface="黑体" panose="02010609060101010101" charset="-122"/>
                <a:ea typeface="黑体" panose="02010609060101010101" charset="-122"/>
                <a:cs typeface="黑体" panose="02010609060101010101" charset="-122"/>
                <a:sym typeface="宋体" panose="02010600030101010101" pitchFamily="2" charset="-122"/>
              </a:rPr>
              <a:t>模型的</a:t>
            </a:r>
            <a:r>
              <a:rPr lang="en-US" altLang="zh-CN" dirty="0" err="1">
                <a:solidFill>
                  <a:srgbClr val="0000FF"/>
                </a:solidFill>
                <a:latin typeface="黑体" panose="02010609060101010101" charset="-122"/>
                <a:ea typeface="黑体" panose="02010609060101010101" charset="-122"/>
                <a:cs typeface="黑体" panose="02010609060101010101" charset="-122"/>
                <a:sym typeface="宋体" panose="02010600030101010101" pitchFamily="2" charset="-122"/>
              </a:rPr>
              <a:t>RMSE</a:t>
            </a:r>
            <a:r>
              <a:rPr lang="zh-CN" altLang="en-US" dirty="0">
                <a:solidFill>
                  <a:schemeClr val="tx1"/>
                </a:solidFill>
                <a:latin typeface="黑体" panose="02010609060101010101" charset="-122"/>
                <a:ea typeface="黑体" panose="02010609060101010101" charset="-122"/>
                <a:cs typeface="黑体" panose="02010609060101010101" charset="-122"/>
                <a:sym typeface="宋体" panose="02010600030101010101" pitchFamily="2" charset="-122"/>
              </a:rPr>
              <a:t>，显然，</a:t>
            </a:r>
            <a:r>
              <a:rPr lang="en-US" altLang="zh-CN" dirty="0">
                <a:solidFill>
                  <a:schemeClr val="tx1"/>
                </a:solidFill>
                <a:latin typeface="黑体" panose="02010609060101010101" charset="-122"/>
                <a:ea typeface="黑体" panose="02010609060101010101" charset="-122"/>
                <a:cs typeface="黑体" panose="02010609060101010101" charset="-122"/>
                <a:sym typeface="宋体" panose="02010600030101010101" pitchFamily="2" charset="-122"/>
              </a:rPr>
              <a:t>FM</a:t>
            </a:r>
            <a:r>
              <a:rPr lang="zh-CN" altLang="en-US" dirty="0">
                <a:solidFill>
                  <a:schemeClr val="tx1"/>
                </a:solidFill>
                <a:latin typeface="黑体" panose="02010609060101010101" charset="-122"/>
                <a:ea typeface="黑体" panose="02010609060101010101" charset="-122"/>
                <a:cs typeface="黑体" panose="02010609060101010101" charset="-122"/>
                <a:sym typeface="宋体" panose="02010600030101010101" pitchFamily="2" charset="-122"/>
              </a:rPr>
              <a:t>的</a:t>
            </a:r>
            <a:r>
              <a:rPr lang="en-US" altLang="zh-CN" dirty="0" err="1">
                <a:solidFill>
                  <a:schemeClr val="tx1"/>
                </a:solidFill>
                <a:latin typeface="黑体" panose="02010609060101010101" charset="-122"/>
                <a:ea typeface="黑体" panose="02010609060101010101" charset="-122"/>
                <a:cs typeface="黑体" panose="02010609060101010101" charset="-122"/>
                <a:sym typeface="宋体" panose="02010600030101010101" pitchFamily="2" charset="-122"/>
              </a:rPr>
              <a:t>RMSE</a:t>
            </a:r>
            <a:r>
              <a:rPr lang="zh-CN" altLang="en-US" dirty="0">
                <a:solidFill>
                  <a:schemeClr val="tx1"/>
                </a:solidFill>
                <a:latin typeface="黑体" panose="02010609060101010101" charset="-122"/>
                <a:ea typeface="黑体" panose="02010609060101010101" charset="-122"/>
                <a:cs typeface="黑体" panose="02010609060101010101" charset="-122"/>
                <a:sym typeface="宋体" panose="02010600030101010101" pitchFamily="2" charset="-122"/>
              </a:rPr>
              <a:t>在任何</a:t>
            </a:r>
            <a:r>
              <a:rPr lang="en-US" altLang="zh-CN" dirty="0">
                <a:solidFill>
                  <a:schemeClr val="tx1"/>
                </a:solidFill>
                <a:latin typeface="黑体" panose="02010609060101010101" charset="-122"/>
                <a:ea typeface="黑体" panose="02010609060101010101" charset="-122"/>
                <a:cs typeface="黑体" panose="02010609060101010101" charset="-122"/>
                <a:sym typeface="宋体" panose="02010600030101010101" pitchFamily="2" charset="-122"/>
              </a:rPr>
              <a:t>k</a:t>
            </a:r>
            <a:r>
              <a:rPr lang="zh-CN" altLang="en-US" dirty="0">
                <a:solidFill>
                  <a:schemeClr val="tx1"/>
                </a:solidFill>
                <a:latin typeface="黑体" panose="02010609060101010101" charset="-122"/>
                <a:ea typeface="黑体" panose="02010609060101010101" charset="-122"/>
                <a:cs typeface="黑体" panose="02010609060101010101" charset="-122"/>
                <a:sym typeface="宋体" panose="02010600030101010101" pitchFamily="2" charset="-122"/>
              </a:rPr>
              <a:t>取值下都比</a:t>
            </a:r>
            <a:r>
              <a:rPr lang="en-US" altLang="zh-CN" dirty="0" err="1">
                <a:solidFill>
                  <a:schemeClr val="tx1"/>
                </a:solidFill>
                <a:latin typeface="黑体" panose="02010609060101010101" charset="-122"/>
                <a:ea typeface="黑体" panose="02010609060101010101" charset="-122"/>
                <a:cs typeface="黑体" panose="02010609060101010101" charset="-122"/>
                <a:sym typeface="宋体" panose="02010600030101010101" pitchFamily="2" charset="-122"/>
              </a:rPr>
              <a:t>LR</a:t>
            </a:r>
            <a:r>
              <a:rPr lang="zh-CN" altLang="en-US" dirty="0">
                <a:solidFill>
                  <a:schemeClr val="tx1"/>
                </a:solidFill>
                <a:latin typeface="黑体" panose="02010609060101010101" charset="-122"/>
                <a:ea typeface="黑体" panose="02010609060101010101" charset="-122"/>
                <a:cs typeface="黑体" panose="02010609060101010101" charset="-122"/>
                <a:sym typeface="宋体" panose="02010600030101010101" pitchFamily="2" charset="-122"/>
              </a:rPr>
              <a:t>模型低，当</a:t>
            </a:r>
            <a:r>
              <a:rPr lang="en-US" altLang="zh-CN" dirty="0">
                <a:solidFill>
                  <a:schemeClr val="tx1"/>
                </a:solidFill>
                <a:latin typeface="黑体" panose="02010609060101010101" charset="-122"/>
                <a:ea typeface="黑体" panose="02010609060101010101" charset="-122"/>
                <a:cs typeface="黑体" panose="02010609060101010101" charset="-122"/>
                <a:sym typeface="宋体" panose="02010600030101010101" pitchFamily="2" charset="-122"/>
              </a:rPr>
              <a:t>k=25</a:t>
            </a:r>
            <a:r>
              <a:rPr lang="zh-CN" altLang="en-US" dirty="0">
                <a:solidFill>
                  <a:schemeClr val="tx1"/>
                </a:solidFill>
                <a:latin typeface="黑体" panose="02010609060101010101" charset="-122"/>
                <a:ea typeface="黑体" panose="02010609060101010101" charset="-122"/>
                <a:cs typeface="黑体" panose="02010609060101010101" charset="-122"/>
                <a:sym typeface="宋体" panose="02010600030101010101" pitchFamily="2" charset="-122"/>
              </a:rPr>
              <a:t>时，取得最小值，充分说明了</a:t>
            </a:r>
            <a:r>
              <a:rPr lang="en-US" altLang="zh-CN" dirty="0">
                <a:solidFill>
                  <a:schemeClr val="tx1"/>
                </a:solidFill>
                <a:latin typeface="黑体" panose="02010609060101010101" charset="-122"/>
                <a:ea typeface="黑体" panose="02010609060101010101" charset="-122"/>
                <a:cs typeface="黑体" panose="02010609060101010101" charset="-122"/>
                <a:sym typeface="宋体" panose="02010600030101010101" pitchFamily="2" charset="-122"/>
              </a:rPr>
              <a:t>FM</a:t>
            </a:r>
            <a:r>
              <a:rPr lang="zh-CN" altLang="en-US" dirty="0">
                <a:solidFill>
                  <a:schemeClr val="tx1"/>
                </a:solidFill>
                <a:latin typeface="黑体" panose="02010609060101010101" charset="-122"/>
                <a:ea typeface="黑体" panose="02010609060101010101" charset="-122"/>
                <a:cs typeface="黑体" panose="02010609060101010101" charset="-122"/>
                <a:sym typeface="宋体" panose="02010600030101010101" pitchFamily="2" charset="-122"/>
              </a:rPr>
              <a:t>模型较于</a:t>
            </a:r>
            <a:r>
              <a:rPr lang="en-US" altLang="zh-CN" dirty="0" err="1">
                <a:solidFill>
                  <a:schemeClr val="tx1"/>
                </a:solidFill>
                <a:latin typeface="黑体" panose="02010609060101010101" charset="-122"/>
                <a:ea typeface="黑体" panose="02010609060101010101" charset="-122"/>
                <a:cs typeface="黑体" panose="02010609060101010101" charset="-122"/>
                <a:sym typeface="宋体" panose="02010600030101010101" pitchFamily="2" charset="-122"/>
              </a:rPr>
              <a:t>LR</a:t>
            </a:r>
            <a:r>
              <a:rPr lang="zh-CN" altLang="en-US" dirty="0">
                <a:solidFill>
                  <a:schemeClr val="tx1"/>
                </a:solidFill>
                <a:latin typeface="黑体" panose="02010609060101010101" charset="-122"/>
                <a:ea typeface="黑体" panose="02010609060101010101" charset="-122"/>
                <a:cs typeface="黑体" panose="02010609060101010101" charset="-122"/>
                <a:sym typeface="宋体" panose="02010600030101010101" pitchFamily="2" charset="-122"/>
              </a:rPr>
              <a:t>模型的优越性。</a:t>
            </a:r>
            <a:endParaRPr lang="en-US" altLang="zh-CN" dirty="0">
              <a:solidFill>
                <a:schemeClr val="tx1"/>
              </a:solidFill>
              <a:latin typeface="黑体" panose="02010609060101010101" charset="-122"/>
              <a:ea typeface="黑体" panose="02010609060101010101" charset="-122"/>
              <a:cs typeface="黑体" panose="02010609060101010101" charset="-122"/>
              <a:sym typeface="宋体" panose="02010600030101010101" pitchFamily="2" charset="-122"/>
            </a:endParaRPr>
          </a:p>
        </p:txBody>
      </p:sp>
    </p:spTree>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62526" y="176378"/>
            <a:ext cx="7150695" cy="786149"/>
          </a:xfrm>
        </p:spPr>
        <p:txBody>
          <a:bodyPr>
            <a:normAutofit/>
          </a:bodyPr>
          <a:lstStyle/>
          <a:p>
            <a:pPr>
              <a:lnSpc>
                <a:spcPct val="150000"/>
              </a:lnSpc>
            </a:pPr>
            <a:r>
              <a:rPr kumimoji="1" lang="en-US" altLang="zh-CN" b="0" dirty="0">
                <a:sym typeface="+mn-ea"/>
              </a:rPr>
              <a:t>4.3.5</a:t>
            </a:r>
            <a:r>
              <a:rPr kumimoji="1" lang="zh-CN" altLang="en-US" b="0" dirty="0">
                <a:sym typeface="+mn-ea"/>
              </a:rPr>
              <a:t>、分解机模型</a:t>
            </a:r>
            <a:r>
              <a:rPr kumimoji="1" lang="en-US" altLang="zh-CN" b="0" dirty="0">
                <a:sym typeface="+mn-ea"/>
              </a:rPr>
              <a:t>FM——</a:t>
            </a:r>
            <a:r>
              <a:rPr kumimoji="1" lang="zh-CN" altLang="en-US" b="0" dirty="0">
                <a:sym typeface="+mn-ea"/>
              </a:rPr>
              <a:t>案例分析及实验</a:t>
            </a:r>
            <a:endParaRPr kumimoji="1" lang="zh-CN" altLang="en-US" b="0" dirty="0">
              <a:sym typeface="+mn-ea"/>
            </a:endParaRPr>
          </a:p>
        </p:txBody>
      </p:sp>
      <p:sp>
        <p:nvSpPr>
          <p:cNvPr id="3" name="文本占位符 2"/>
          <p:cNvSpPr>
            <a:spLocks noGrp="1"/>
          </p:cNvSpPr>
          <p:nvPr>
            <p:ph type="body" idx="1"/>
          </p:nvPr>
        </p:nvSpPr>
        <p:spPr>
          <a:xfrm>
            <a:off x="532015" y="1155033"/>
            <a:ext cx="11014363" cy="5137702"/>
          </a:xfrm>
        </p:spPr>
        <p:txBody>
          <a:bodyPr>
            <a:normAutofit/>
          </a:bodyPr>
          <a:lstStyle/>
          <a:p>
            <a:pPr>
              <a:lnSpc>
                <a:spcPct val="150000"/>
              </a:lnSpc>
            </a:pPr>
            <a:r>
              <a:rPr lang="zh-CN" altLang="en-US" dirty="0">
                <a:solidFill>
                  <a:srgbClr val="0000FF"/>
                </a:solidFill>
              </a:rPr>
              <a:t>算法调优方案与对比</a:t>
            </a:r>
            <a:endParaRPr lang="zh-CN" altLang="en-US" dirty="0">
              <a:solidFill>
                <a:srgbClr val="0000FF"/>
              </a:solidFill>
            </a:endParaRPr>
          </a:p>
          <a:p>
            <a:pPr marL="0" indent="0">
              <a:lnSpc>
                <a:spcPct val="150000"/>
              </a:lnSpc>
              <a:buNone/>
            </a:pPr>
            <a:r>
              <a:rPr lang="zh-CN" altLang="en-US" sz="1800" dirty="0">
                <a:solidFill>
                  <a:schemeClr val="tx1"/>
                </a:solidFill>
              </a:rPr>
              <a:t>为了更好地比较</a:t>
            </a:r>
            <a:r>
              <a:rPr lang="en-US" altLang="zh-CN" sz="1800" dirty="0">
                <a:solidFill>
                  <a:schemeClr val="tx1"/>
                </a:solidFill>
              </a:rPr>
              <a:t>FM</a:t>
            </a:r>
            <a:r>
              <a:rPr lang="zh-CN" altLang="en-US" sz="1800" dirty="0">
                <a:solidFill>
                  <a:schemeClr val="tx1"/>
                </a:solidFill>
              </a:rPr>
              <a:t>模型和</a:t>
            </a:r>
            <a:r>
              <a:rPr lang="en-US" altLang="zh-CN" sz="1800" dirty="0" err="1">
                <a:solidFill>
                  <a:schemeClr val="tx1"/>
                </a:solidFill>
              </a:rPr>
              <a:t>LR</a:t>
            </a:r>
            <a:r>
              <a:rPr lang="zh-CN" altLang="en-US" sz="1800" dirty="0">
                <a:solidFill>
                  <a:schemeClr val="tx1"/>
                </a:solidFill>
              </a:rPr>
              <a:t>模型的性能，我们分别画出不同参数（隐向量长度</a:t>
            </a:r>
            <a:r>
              <a:rPr lang="en-US" altLang="zh-CN" sz="1800" dirty="0">
                <a:solidFill>
                  <a:schemeClr val="tx1"/>
                </a:solidFill>
              </a:rPr>
              <a:t>k</a:t>
            </a:r>
            <a:r>
              <a:rPr lang="zh-CN" altLang="en-US" sz="1800" dirty="0">
                <a:solidFill>
                  <a:schemeClr val="tx1"/>
                </a:solidFill>
              </a:rPr>
              <a:t>）下的均方根误差（</a:t>
            </a:r>
            <a:r>
              <a:rPr lang="en-US" altLang="zh-CN" sz="1800" dirty="0">
                <a:solidFill>
                  <a:schemeClr val="tx1"/>
                </a:solidFill>
              </a:rPr>
              <a:t>RMSE</a:t>
            </a:r>
            <a:r>
              <a:rPr lang="zh-CN" altLang="en-US" sz="1800" dirty="0">
                <a:solidFill>
                  <a:schemeClr val="tx1"/>
                </a:solidFill>
              </a:rPr>
              <a:t>）和准确率（</a:t>
            </a:r>
            <a:r>
              <a:rPr lang="en-US" altLang="zh-CN" sz="1800" dirty="0">
                <a:solidFill>
                  <a:schemeClr val="tx1"/>
                </a:solidFill>
              </a:rPr>
              <a:t>ACC</a:t>
            </a:r>
            <a:r>
              <a:rPr lang="zh-CN" altLang="en-US" sz="1800" dirty="0">
                <a:solidFill>
                  <a:schemeClr val="tx1"/>
                </a:solidFill>
              </a:rPr>
              <a:t>）。</a:t>
            </a:r>
            <a:endParaRPr lang="zh-CN" altLang="en-US" sz="1800" dirty="0">
              <a:solidFill>
                <a:schemeClr val="tx1"/>
              </a:solidFill>
            </a:endParaRPr>
          </a:p>
          <a:p>
            <a:pPr>
              <a:lnSpc>
                <a:spcPct val="150000"/>
              </a:lnSpc>
            </a:pPr>
            <a:endParaRPr lang="en-US" altLang="zh-CN" sz="1800" dirty="0">
              <a:solidFill>
                <a:srgbClr val="0000FF"/>
              </a:solidFill>
            </a:endParaRPr>
          </a:p>
          <a:p>
            <a:pPr marL="0" indent="0">
              <a:lnSpc>
                <a:spcPct val="150000"/>
              </a:lnSpc>
              <a:buNone/>
            </a:pPr>
            <a:endParaRPr lang="en-US" altLang="zh-CN" sz="1800" dirty="0"/>
          </a:p>
          <a:p>
            <a:pPr marL="0" indent="0">
              <a:lnSpc>
                <a:spcPct val="150000"/>
              </a:lnSpc>
              <a:buNone/>
            </a:pPr>
            <a:endParaRPr lang="en-US" altLang="zh-CN" sz="1800" dirty="0"/>
          </a:p>
          <a:p>
            <a:pPr marL="0" indent="0">
              <a:lnSpc>
                <a:spcPct val="150000"/>
              </a:lnSpc>
              <a:buNone/>
            </a:pPr>
            <a:endParaRPr lang="zh-CN" altLang="en-US" sz="1800" dirty="0"/>
          </a:p>
        </p:txBody>
      </p:sp>
      <p:sp>
        <p:nvSpPr>
          <p:cNvPr id="6" name="文本框 5"/>
          <p:cNvSpPr txBox="1"/>
          <p:nvPr/>
        </p:nvSpPr>
        <p:spPr>
          <a:xfrm>
            <a:off x="6673851" y="3528060"/>
            <a:ext cx="4053205" cy="2168525"/>
          </a:xfrm>
          <a:prstGeom prst="rect">
            <a:avLst/>
          </a:prstGeom>
          <a:noFill/>
        </p:spPr>
        <p:txBody>
          <a:bodyPr wrap="square" rtlCol="0">
            <a:spAutoFit/>
          </a:bodyPr>
          <a:lstStyle/>
          <a:p>
            <a:pPr eaLnBrk="0">
              <a:lnSpc>
                <a:spcPct val="150000"/>
              </a:lnSpc>
              <a:spcBef>
                <a:spcPct val="0"/>
              </a:spcBef>
              <a:spcAft>
                <a:spcPct val="0"/>
              </a:spcAft>
            </a:pPr>
            <a:r>
              <a:rPr lang="zh-CN" altLang="en-US" dirty="0">
                <a:solidFill>
                  <a:schemeClr val="tx1"/>
                </a:solidFill>
                <a:latin typeface="黑体" panose="02010609060101010101" charset="-122"/>
                <a:ea typeface="黑体" panose="02010609060101010101" charset="-122"/>
                <a:cs typeface="黑体" panose="02010609060101010101" charset="-122"/>
                <a:sym typeface="宋体" panose="02010600030101010101" pitchFamily="2" charset="-122"/>
              </a:rPr>
              <a:t>左图描述了在不同隐向量参数下</a:t>
            </a:r>
            <a:r>
              <a:rPr lang="en-US" altLang="zh-CN" dirty="0">
                <a:solidFill>
                  <a:schemeClr val="tx1"/>
                </a:solidFill>
                <a:latin typeface="黑体" panose="02010609060101010101" charset="-122"/>
                <a:ea typeface="黑体" panose="02010609060101010101" charset="-122"/>
                <a:cs typeface="黑体" panose="02010609060101010101" charset="-122"/>
                <a:sym typeface="宋体" panose="02010600030101010101" pitchFamily="2" charset="-122"/>
              </a:rPr>
              <a:t>FM</a:t>
            </a:r>
            <a:r>
              <a:rPr lang="zh-CN" altLang="en-US" dirty="0">
                <a:solidFill>
                  <a:schemeClr val="tx1"/>
                </a:solidFill>
                <a:latin typeface="黑体" panose="02010609060101010101" charset="-122"/>
                <a:ea typeface="黑体" panose="02010609060101010101" charset="-122"/>
                <a:cs typeface="黑体" panose="02010609060101010101" charset="-122"/>
                <a:sym typeface="宋体" panose="02010600030101010101" pitchFamily="2" charset="-122"/>
              </a:rPr>
              <a:t>模型和</a:t>
            </a:r>
            <a:r>
              <a:rPr lang="en-US" altLang="zh-CN" dirty="0" err="1">
                <a:solidFill>
                  <a:schemeClr val="tx1"/>
                </a:solidFill>
                <a:latin typeface="黑体" panose="02010609060101010101" charset="-122"/>
                <a:ea typeface="黑体" panose="02010609060101010101" charset="-122"/>
                <a:cs typeface="黑体" panose="02010609060101010101" charset="-122"/>
                <a:sym typeface="宋体" panose="02010600030101010101" pitchFamily="2" charset="-122"/>
              </a:rPr>
              <a:t>LR</a:t>
            </a:r>
            <a:r>
              <a:rPr lang="zh-CN" altLang="en-US" dirty="0">
                <a:solidFill>
                  <a:schemeClr val="tx1"/>
                </a:solidFill>
                <a:latin typeface="黑体" panose="02010609060101010101" charset="-122"/>
                <a:ea typeface="黑体" panose="02010609060101010101" charset="-122"/>
                <a:cs typeface="黑体" panose="02010609060101010101" charset="-122"/>
                <a:sym typeface="宋体" panose="02010600030101010101" pitchFamily="2" charset="-122"/>
              </a:rPr>
              <a:t>模型的</a:t>
            </a:r>
            <a:r>
              <a:rPr lang="en-US" altLang="zh-CN" dirty="0">
                <a:solidFill>
                  <a:srgbClr val="0000FF"/>
                </a:solidFill>
                <a:latin typeface="黑体" panose="02010609060101010101" charset="-122"/>
                <a:ea typeface="黑体" panose="02010609060101010101" charset="-122"/>
                <a:cs typeface="黑体" panose="02010609060101010101" charset="-122"/>
                <a:sym typeface="宋体" panose="02010600030101010101" pitchFamily="2" charset="-122"/>
              </a:rPr>
              <a:t>ACC</a:t>
            </a:r>
            <a:r>
              <a:rPr lang="zh-CN" altLang="en-US" dirty="0">
                <a:solidFill>
                  <a:schemeClr val="tx1"/>
                </a:solidFill>
                <a:latin typeface="黑体" panose="02010609060101010101" charset="-122"/>
                <a:ea typeface="黑体" panose="02010609060101010101" charset="-122"/>
                <a:cs typeface="黑体" panose="02010609060101010101" charset="-122"/>
                <a:sym typeface="宋体" panose="02010600030101010101" pitchFamily="2" charset="-122"/>
              </a:rPr>
              <a:t>，显然，</a:t>
            </a:r>
            <a:r>
              <a:rPr lang="en-US" altLang="zh-CN" dirty="0">
                <a:solidFill>
                  <a:schemeClr val="tx1"/>
                </a:solidFill>
                <a:latin typeface="黑体" panose="02010609060101010101" charset="-122"/>
                <a:ea typeface="黑体" panose="02010609060101010101" charset="-122"/>
                <a:cs typeface="黑体" panose="02010609060101010101" charset="-122"/>
                <a:sym typeface="宋体" panose="02010600030101010101" pitchFamily="2" charset="-122"/>
              </a:rPr>
              <a:t>FM</a:t>
            </a:r>
            <a:r>
              <a:rPr lang="zh-CN" altLang="en-US" dirty="0">
                <a:solidFill>
                  <a:schemeClr val="tx1"/>
                </a:solidFill>
                <a:latin typeface="黑体" panose="02010609060101010101" charset="-122"/>
                <a:ea typeface="黑体" panose="02010609060101010101" charset="-122"/>
                <a:cs typeface="黑体" panose="02010609060101010101" charset="-122"/>
                <a:sym typeface="宋体" panose="02010600030101010101" pitchFamily="2" charset="-122"/>
              </a:rPr>
              <a:t>的</a:t>
            </a:r>
            <a:r>
              <a:rPr lang="en-US" altLang="zh-CN" dirty="0">
                <a:solidFill>
                  <a:schemeClr val="tx1"/>
                </a:solidFill>
                <a:latin typeface="黑体" panose="02010609060101010101" charset="-122"/>
                <a:ea typeface="黑体" panose="02010609060101010101" charset="-122"/>
                <a:cs typeface="黑体" panose="02010609060101010101" charset="-122"/>
                <a:sym typeface="宋体" panose="02010600030101010101" pitchFamily="2" charset="-122"/>
              </a:rPr>
              <a:t>ACC</a:t>
            </a:r>
            <a:r>
              <a:rPr lang="zh-CN" altLang="en-US" dirty="0">
                <a:solidFill>
                  <a:schemeClr val="tx1"/>
                </a:solidFill>
                <a:latin typeface="黑体" panose="02010609060101010101" charset="-122"/>
                <a:ea typeface="黑体" panose="02010609060101010101" charset="-122"/>
                <a:cs typeface="黑体" panose="02010609060101010101" charset="-122"/>
                <a:sym typeface="宋体" panose="02010600030101010101" pitchFamily="2" charset="-122"/>
              </a:rPr>
              <a:t>在任何</a:t>
            </a:r>
            <a:r>
              <a:rPr lang="en-US" altLang="zh-CN" dirty="0">
                <a:solidFill>
                  <a:schemeClr val="tx1"/>
                </a:solidFill>
                <a:latin typeface="黑体" panose="02010609060101010101" charset="-122"/>
                <a:ea typeface="黑体" panose="02010609060101010101" charset="-122"/>
                <a:cs typeface="黑体" panose="02010609060101010101" charset="-122"/>
                <a:sym typeface="宋体" panose="02010600030101010101" pitchFamily="2" charset="-122"/>
              </a:rPr>
              <a:t>k</a:t>
            </a:r>
            <a:r>
              <a:rPr lang="zh-CN" altLang="en-US" dirty="0">
                <a:solidFill>
                  <a:schemeClr val="tx1"/>
                </a:solidFill>
                <a:latin typeface="黑体" panose="02010609060101010101" charset="-122"/>
                <a:ea typeface="黑体" panose="02010609060101010101" charset="-122"/>
                <a:cs typeface="黑体" panose="02010609060101010101" charset="-122"/>
                <a:sym typeface="宋体" panose="02010600030101010101" pitchFamily="2" charset="-122"/>
              </a:rPr>
              <a:t>取值下都比</a:t>
            </a:r>
            <a:r>
              <a:rPr lang="en-US" altLang="zh-CN" dirty="0" err="1">
                <a:solidFill>
                  <a:schemeClr val="tx1"/>
                </a:solidFill>
                <a:latin typeface="黑体" panose="02010609060101010101" charset="-122"/>
                <a:ea typeface="黑体" panose="02010609060101010101" charset="-122"/>
                <a:cs typeface="黑体" panose="02010609060101010101" charset="-122"/>
                <a:sym typeface="宋体" panose="02010600030101010101" pitchFamily="2" charset="-122"/>
              </a:rPr>
              <a:t>LR</a:t>
            </a:r>
            <a:r>
              <a:rPr lang="zh-CN" altLang="en-US" dirty="0">
                <a:solidFill>
                  <a:schemeClr val="tx1"/>
                </a:solidFill>
                <a:latin typeface="黑体" panose="02010609060101010101" charset="-122"/>
                <a:ea typeface="黑体" panose="02010609060101010101" charset="-122"/>
                <a:cs typeface="黑体" panose="02010609060101010101" charset="-122"/>
                <a:sym typeface="宋体" panose="02010600030101010101" pitchFamily="2" charset="-122"/>
              </a:rPr>
              <a:t>模型高，当</a:t>
            </a:r>
            <a:r>
              <a:rPr lang="en-US" altLang="zh-CN" dirty="0">
                <a:solidFill>
                  <a:schemeClr val="tx1"/>
                </a:solidFill>
                <a:latin typeface="黑体" panose="02010609060101010101" charset="-122"/>
                <a:ea typeface="黑体" panose="02010609060101010101" charset="-122"/>
                <a:cs typeface="黑体" panose="02010609060101010101" charset="-122"/>
                <a:sym typeface="宋体" panose="02010600030101010101" pitchFamily="2" charset="-122"/>
              </a:rPr>
              <a:t>k=25</a:t>
            </a:r>
            <a:r>
              <a:rPr lang="zh-CN" altLang="en-US" dirty="0">
                <a:solidFill>
                  <a:schemeClr val="tx1"/>
                </a:solidFill>
                <a:latin typeface="黑体" panose="02010609060101010101" charset="-122"/>
                <a:ea typeface="黑体" panose="02010609060101010101" charset="-122"/>
                <a:cs typeface="黑体" panose="02010609060101010101" charset="-122"/>
                <a:sym typeface="宋体" panose="02010600030101010101" pitchFamily="2" charset="-122"/>
              </a:rPr>
              <a:t>时，取得最大值，充分说明了</a:t>
            </a:r>
            <a:r>
              <a:rPr lang="en-US" altLang="zh-CN" dirty="0">
                <a:solidFill>
                  <a:schemeClr val="tx1"/>
                </a:solidFill>
                <a:latin typeface="黑体" panose="02010609060101010101" charset="-122"/>
                <a:ea typeface="黑体" panose="02010609060101010101" charset="-122"/>
                <a:cs typeface="黑体" panose="02010609060101010101" charset="-122"/>
                <a:sym typeface="宋体" panose="02010600030101010101" pitchFamily="2" charset="-122"/>
              </a:rPr>
              <a:t>FM</a:t>
            </a:r>
            <a:r>
              <a:rPr lang="zh-CN" altLang="en-US" dirty="0">
                <a:solidFill>
                  <a:schemeClr val="tx1"/>
                </a:solidFill>
                <a:latin typeface="黑体" panose="02010609060101010101" charset="-122"/>
                <a:ea typeface="黑体" panose="02010609060101010101" charset="-122"/>
                <a:cs typeface="黑体" panose="02010609060101010101" charset="-122"/>
                <a:sym typeface="宋体" panose="02010600030101010101" pitchFamily="2" charset="-122"/>
              </a:rPr>
              <a:t>模型较于</a:t>
            </a:r>
            <a:r>
              <a:rPr lang="en-US" altLang="zh-CN" dirty="0" err="1">
                <a:solidFill>
                  <a:schemeClr val="tx1"/>
                </a:solidFill>
                <a:latin typeface="黑体" panose="02010609060101010101" charset="-122"/>
                <a:ea typeface="黑体" panose="02010609060101010101" charset="-122"/>
                <a:cs typeface="黑体" panose="02010609060101010101" charset="-122"/>
                <a:sym typeface="宋体" panose="02010600030101010101" pitchFamily="2" charset="-122"/>
              </a:rPr>
              <a:t>LR</a:t>
            </a:r>
            <a:r>
              <a:rPr lang="zh-CN" altLang="en-US" dirty="0">
                <a:solidFill>
                  <a:schemeClr val="tx1"/>
                </a:solidFill>
                <a:latin typeface="黑体" panose="02010609060101010101" charset="-122"/>
                <a:ea typeface="黑体" panose="02010609060101010101" charset="-122"/>
                <a:cs typeface="黑体" panose="02010609060101010101" charset="-122"/>
                <a:sym typeface="宋体" panose="02010600030101010101" pitchFamily="2" charset="-122"/>
              </a:rPr>
              <a:t>模型的优越性。</a:t>
            </a:r>
            <a:endParaRPr lang="zh-CN" altLang="en-US" dirty="0">
              <a:solidFill>
                <a:schemeClr val="tx1"/>
              </a:solidFill>
              <a:latin typeface="黑体" panose="02010609060101010101" charset="-122"/>
              <a:ea typeface="黑体" panose="02010609060101010101" charset="-122"/>
              <a:cs typeface="黑体" panose="02010609060101010101" charset="-122"/>
              <a:sym typeface="宋体" panose="02010600030101010101" pitchFamily="2" charset="-122"/>
            </a:endParaRPr>
          </a:p>
        </p:txBody>
      </p:sp>
      <p:graphicFrame>
        <p:nvGraphicFramePr>
          <p:cNvPr id="7" name="图表 6"/>
          <p:cNvGraphicFramePr/>
          <p:nvPr/>
        </p:nvGraphicFramePr>
        <p:xfrm>
          <a:off x="939957" y="2966875"/>
          <a:ext cx="5105400" cy="3039136"/>
        </p:xfrm>
        <a:graphic>
          <a:graphicData uri="http://schemas.openxmlformats.org/drawingml/2006/chart">
            <c:chart xmlns:c="http://schemas.openxmlformats.org/drawingml/2006/chart" xmlns:r="http://schemas.openxmlformats.org/officeDocument/2006/relationships" r:id="rId1"/>
          </a:graphicData>
        </a:graphic>
      </p:graphicFrame>
    </p:spTree>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62526" y="176378"/>
            <a:ext cx="7150695" cy="786149"/>
          </a:xfrm>
        </p:spPr>
        <p:txBody>
          <a:bodyPr>
            <a:normAutofit/>
          </a:bodyPr>
          <a:lstStyle/>
          <a:p>
            <a:pPr>
              <a:lnSpc>
                <a:spcPct val="150000"/>
              </a:lnSpc>
            </a:pPr>
            <a:r>
              <a:rPr kumimoji="1" lang="en-US" altLang="zh-CN" b="0" dirty="0">
                <a:sym typeface="+mn-ea"/>
              </a:rPr>
              <a:t>4.3.5</a:t>
            </a:r>
            <a:r>
              <a:rPr kumimoji="1" lang="zh-CN" altLang="en-US" b="0" dirty="0">
                <a:sym typeface="+mn-ea"/>
              </a:rPr>
              <a:t>、分解机模型</a:t>
            </a:r>
            <a:r>
              <a:rPr kumimoji="1" lang="en-US" altLang="zh-CN" b="0" dirty="0">
                <a:sym typeface="+mn-ea"/>
              </a:rPr>
              <a:t>FM——</a:t>
            </a:r>
            <a:r>
              <a:rPr kumimoji="1" lang="zh-CN" altLang="en-US" b="0" dirty="0">
                <a:sym typeface="+mn-ea"/>
              </a:rPr>
              <a:t>案例分析及实验</a:t>
            </a:r>
            <a:endParaRPr kumimoji="1" lang="zh-CN" altLang="en-US" b="0" dirty="0">
              <a:sym typeface="+mn-ea"/>
            </a:endParaRPr>
          </a:p>
        </p:txBody>
      </p:sp>
      <p:sp>
        <p:nvSpPr>
          <p:cNvPr id="3" name="文本占位符 2"/>
          <p:cNvSpPr>
            <a:spLocks noGrp="1"/>
          </p:cNvSpPr>
          <p:nvPr>
            <p:ph type="body" idx="1"/>
          </p:nvPr>
        </p:nvSpPr>
        <p:spPr>
          <a:xfrm>
            <a:off x="532015" y="1155033"/>
            <a:ext cx="11014363" cy="5137702"/>
          </a:xfrm>
        </p:spPr>
        <p:txBody>
          <a:bodyPr>
            <a:normAutofit/>
          </a:bodyPr>
          <a:lstStyle/>
          <a:p>
            <a:pPr>
              <a:lnSpc>
                <a:spcPct val="150000"/>
              </a:lnSpc>
            </a:pPr>
            <a:r>
              <a:rPr lang="zh-CN" altLang="en-US" dirty="0">
                <a:solidFill>
                  <a:srgbClr val="0000FF"/>
                </a:solidFill>
              </a:rPr>
              <a:t>结果分析</a:t>
            </a:r>
            <a:endParaRPr lang="zh-CN" altLang="en-US" dirty="0">
              <a:solidFill>
                <a:srgbClr val="0000FF"/>
              </a:solidFill>
            </a:endParaRPr>
          </a:p>
          <a:p>
            <a:pPr>
              <a:lnSpc>
                <a:spcPct val="150000"/>
              </a:lnSpc>
            </a:pPr>
            <a:endParaRPr lang="en-US" altLang="zh-CN" sz="1800" dirty="0">
              <a:solidFill>
                <a:srgbClr val="0000FF"/>
              </a:solidFill>
            </a:endParaRPr>
          </a:p>
          <a:p>
            <a:pPr marL="0" indent="0">
              <a:lnSpc>
                <a:spcPct val="150000"/>
              </a:lnSpc>
              <a:buNone/>
            </a:pPr>
            <a:endParaRPr lang="en-US" altLang="zh-CN" sz="1800" dirty="0"/>
          </a:p>
          <a:p>
            <a:pPr marL="0" indent="0">
              <a:lnSpc>
                <a:spcPct val="150000"/>
              </a:lnSpc>
              <a:buNone/>
            </a:pPr>
            <a:endParaRPr lang="en-US" altLang="zh-CN" sz="1800" dirty="0"/>
          </a:p>
          <a:p>
            <a:pPr marL="0" indent="0">
              <a:lnSpc>
                <a:spcPct val="150000"/>
              </a:lnSpc>
              <a:buNone/>
            </a:pPr>
            <a:endParaRPr lang="en-US" altLang="zh-CN" sz="1800" dirty="0"/>
          </a:p>
          <a:p>
            <a:pPr marL="0" indent="0">
              <a:lnSpc>
                <a:spcPct val="150000"/>
              </a:lnSpc>
              <a:buNone/>
            </a:pPr>
            <a:endParaRPr lang="en-US" altLang="zh-CN" sz="1800" dirty="0"/>
          </a:p>
          <a:p>
            <a:pPr marL="0" indent="0">
              <a:lnSpc>
                <a:spcPct val="150000"/>
              </a:lnSpc>
              <a:buNone/>
            </a:pPr>
            <a:r>
              <a:rPr lang="zh-CN" altLang="en-US" sz="1600" dirty="0">
                <a:solidFill>
                  <a:srgbClr val="0000FF"/>
                </a:solidFill>
              </a:rPr>
              <a:t>通过这个实验可以发现</a:t>
            </a:r>
            <a:r>
              <a:rPr lang="zh-CN" altLang="en-US" sz="1600" dirty="0"/>
              <a:t>：</a:t>
            </a:r>
            <a:r>
              <a:rPr lang="en-US" altLang="zh-CN" sz="1600" dirty="0"/>
              <a:t>FM</a:t>
            </a:r>
            <a:r>
              <a:rPr lang="zh-CN" altLang="en-US" sz="1600" dirty="0"/>
              <a:t>模型比</a:t>
            </a:r>
            <a:r>
              <a:rPr lang="en-US" altLang="zh-CN" sz="1600" dirty="0" err="1"/>
              <a:t>LR</a:t>
            </a:r>
            <a:r>
              <a:rPr lang="zh-CN" altLang="en-US" sz="1600" dirty="0"/>
              <a:t>模型效果更好，因为：</a:t>
            </a:r>
            <a:endParaRPr lang="zh-CN" altLang="en-US" sz="1600" dirty="0"/>
          </a:p>
          <a:p>
            <a:pPr marL="0" indent="0">
              <a:lnSpc>
                <a:spcPct val="150000"/>
              </a:lnSpc>
              <a:buNone/>
            </a:pPr>
            <a:r>
              <a:rPr lang="en-US" altLang="zh-CN" sz="1600" dirty="0"/>
              <a:t>1</a:t>
            </a:r>
            <a:r>
              <a:rPr lang="zh-CN" altLang="en-US" sz="1600" dirty="0"/>
              <a:t>）</a:t>
            </a:r>
            <a:r>
              <a:rPr lang="en-US" altLang="zh-CN" sz="1600" dirty="0" err="1"/>
              <a:t>LR</a:t>
            </a:r>
            <a:r>
              <a:rPr lang="zh-CN" altLang="en-US" sz="1600" dirty="0"/>
              <a:t>模型认为特征之间时相互独立的，仅仅考虑的是一阶特征，而</a:t>
            </a:r>
            <a:r>
              <a:rPr lang="en-US" altLang="zh-CN" sz="1600" dirty="0"/>
              <a:t>FM</a:t>
            </a:r>
            <a:r>
              <a:rPr lang="zh-CN" altLang="en-US" sz="1600" dirty="0"/>
              <a:t>模型同时考虑了高阶和低阶的特征；</a:t>
            </a:r>
            <a:endParaRPr lang="zh-CN" altLang="en-US" sz="1600" dirty="0"/>
          </a:p>
          <a:p>
            <a:pPr marL="0" indent="0">
              <a:lnSpc>
                <a:spcPct val="150000"/>
              </a:lnSpc>
              <a:buNone/>
            </a:pPr>
            <a:r>
              <a:rPr lang="en-US" altLang="zh-CN" sz="1600" dirty="0"/>
              <a:t>2</a:t>
            </a:r>
            <a:r>
              <a:rPr lang="zh-CN" altLang="en-US" sz="1600" dirty="0"/>
              <a:t>）根据上表，当隐向量长度为</a:t>
            </a:r>
            <a:r>
              <a:rPr lang="en-US" altLang="zh-CN" sz="1600" dirty="0"/>
              <a:t>25</a:t>
            </a:r>
            <a:r>
              <a:rPr lang="zh-CN" altLang="en-US" sz="1600" dirty="0"/>
              <a:t>时</a:t>
            </a:r>
            <a:r>
              <a:rPr lang="en-US" altLang="zh-CN" sz="1600" dirty="0"/>
              <a:t>FM</a:t>
            </a:r>
            <a:r>
              <a:rPr lang="zh-CN" altLang="en-US" sz="1600" dirty="0"/>
              <a:t>模型预测性能最佳，明显优于</a:t>
            </a:r>
            <a:r>
              <a:rPr lang="en-US" altLang="zh-CN" sz="1600" dirty="0" err="1"/>
              <a:t>LR</a:t>
            </a:r>
            <a:r>
              <a:rPr lang="zh-CN" altLang="en-US" sz="1600" dirty="0"/>
              <a:t>模型（</a:t>
            </a:r>
            <a:r>
              <a:rPr lang="en-US" altLang="zh-CN" sz="1600" dirty="0" err="1"/>
              <a:t>LR</a:t>
            </a:r>
            <a:r>
              <a:rPr lang="zh-CN" altLang="en-US" sz="1600" dirty="0"/>
              <a:t>模型直接取较小的迭代停止条件，从而保证</a:t>
            </a:r>
            <a:r>
              <a:rPr lang="en-US" altLang="zh-CN" sz="1600" dirty="0" err="1"/>
              <a:t>LR</a:t>
            </a:r>
            <a:r>
              <a:rPr lang="zh-CN" altLang="en-US" sz="1600" dirty="0"/>
              <a:t>有较高的预测精度）。</a:t>
            </a:r>
            <a:endParaRPr lang="zh-CN" altLang="en-US" sz="1600" dirty="0"/>
          </a:p>
          <a:p>
            <a:pPr marL="0" indent="0">
              <a:lnSpc>
                <a:spcPct val="150000"/>
              </a:lnSpc>
              <a:buNone/>
            </a:pPr>
            <a:endParaRPr lang="en-US" altLang="zh-CN" sz="1800" dirty="0"/>
          </a:p>
          <a:p>
            <a:pPr marL="0" indent="0">
              <a:lnSpc>
                <a:spcPct val="150000"/>
              </a:lnSpc>
              <a:buNone/>
            </a:pPr>
            <a:endParaRPr lang="en-US" altLang="zh-CN" sz="1800" dirty="0"/>
          </a:p>
          <a:p>
            <a:pPr marL="0" indent="0">
              <a:lnSpc>
                <a:spcPct val="150000"/>
              </a:lnSpc>
              <a:buNone/>
            </a:pPr>
            <a:endParaRPr lang="en-US" altLang="zh-CN" sz="1800" dirty="0"/>
          </a:p>
          <a:p>
            <a:pPr marL="0" indent="0">
              <a:lnSpc>
                <a:spcPct val="150000"/>
              </a:lnSpc>
              <a:buNone/>
            </a:pPr>
            <a:endParaRPr lang="zh-CN" altLang="en-US" sz="1800" dirty="0"/>
          </a:p>
        </p:txBody>
      </p:sp>
      <p:graphicFrame>
        <p:nvGraphicFramePr>
          <p:cNvPr id="8" name="表格 7"/>
          <p:cNvGraphicFramePr>
            <a:graphicFrameLocks noGrp="1"/>
          </p:cNvGraphicFramePr>
          <p:nvPr>
            <p:custDataLst>
              <p:tags r:id="rId1"/>
            </p:custDataLst>
          </p:nvPr>
        </p:nvGraphicFramePr>
        <p:xfrm>
          <a:off x="962526" y="1750884"/>
          <a:ext cx="6047105" cy="2221230"/>
        </p:xfrm>
        <a:graphic>
          <a:graphicData uri="http://schemas.openxmlformats.org/drawingml/2006/table">
            <a:tbl>
              <a:tblPr firstRow="1" bandRow="1">
                <a:tableStyleId>{5C22544A-7EE6-4342-B048-85BDC9FD1C3A}</a:tableStyleId>
              </a:tblPr>
              <a:tblGrid>
                <a:gridCol w="766445"/>
                <a:gridCol w="1741170"/>
                <a:gridCol w="2130425"/>
                <a:gridCol w="1409065"/>
              </a:tblGrid>
              <a:tr h="370205">
                <a:tc>
                  <a:txBody>
                    <a:bodyPr/>
                    <a:lstStyle/>
                    <a:p>
                      <a:pPr algn="ctr"/>
                      <a:r>
                        <a:rPr lang="zh-CN" altLang="en-US" sz="1200" dirty="0">
                          <a:latin typeface="Times New Roman" panose="02020603050405020304" pitchFamily="18" charset="0"/>
                          <a:ea typeface="黑体" panose="02010609060101010101" charset="-122"/>
                        </a:rPr>
                        <a:t>模型</a:t>
                      </a:r>
                      <a:endParaRPr lang="zh-CN" altLang="en-US" sz="1200" dirty="0">
                        <a:latin typeface="Times New Roman" panose="02020603050405020304" pitchFamily="18" charset="0"/>
                        <a:ea typeface="黑体" panose="02010609060101010101" charset="-122"/>
                      </a:endParaRPr>
                    </a:p>
                  </a:txBody>
                  <a:tcPr anchor="ctr">
                    <a:lnB w="12700" cap="flat" cmpd="sng" algn="ctr">
                      <a:solidFill>
                        <a:schemeClr val="tx1"/>
                      </a:solidFill>
                      <a:prstDash val="solid"/>
                      <a:round/>
                      <a:headEnd type="none" w="med" len="med"/>
                      <a:tailEnd type="none" w="med" len="med"/>
                    </a:lnB>
                  </a:tcPr>
                </a:tc>
                <a:tc>
                  <a:txBody>
                    <a:bodyPr/>
                    <a:lstStyle/>
                    <a:p>
                      <a:pPr algn="ctr"/>
                      <a:r>
                        <a:rPr lang="zh-CN" altLang="en-US" sz="1200" dirty="0">
                          <a:latin typeface="Times New Roman" panose="02020603050405020304" pitchFamily="18" charset="0"/>
                          <a:ea typeface="黑体" panose="02010609060101010101" charset="-122"/>
                          <a:cs typeface="Times New Roman" panose="02020603050405020304" pitchFamily="18" charset="0"/>
                        </a:rPr>
                        <a:t>隐向量长度（</a:t>
                      </a:r>
                      <a:r>
                        <a:rPr lang="en-US" altLang="zh-CN" sz="1200" dirty="0">
                          <a:latin typeface="Times New Roman" panose="02020603050405020304" pitchFamily="18" charset="0"/>
                          <a:ea typeface="黑体" panose="02010609060101010101" charset="-122"/>
                          <a:cs typeface="Times New Roman" panose="02020603050405020304" pitchFamily="18" charset="0"/>
                        </a:rPr>
                        <a:t>k</a:t>
                      </a:r>
                      <a:r>
                        <a:rPr lang="zh-CN" altLang="en-US" sz="1200" dirty="0">
                          <a:latin typeface="Times New Roman" panose="02020603050405020304" pitchFamily="18" charset="0"/>
                          <a:ea typeface="黑体" panose="02010609060101010101" charset="-122"/>
                          <a:cs typeface="Times New Roman" panose="02020603050405020304" pitchFamily="18" charset="0"/>
                        </a:rPr>
                        <a:t>）</a:t>
                      </a:r>
                      <a:endParaRPr lang="zh-CN" altLang="en-US" sz="1200" dirty="0">
                        <a:latin typeface="Times New Roman" panose="02020603050405020304" pitchFamily="18" charset="0"/>
                        <a:ea typeface="黑体" panose="02010609060101010101" charset="-122"/>
                        <a:cs typeface="Times New Roman" panose="02020603050405020304" pitchFamily="18" charset="0"/>
                      </a:endParaRPr>
                    </a:p>
                  </a:txBody>
                  <a:tcPr anchor="ctr">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200" dirty="0">
                          <a:latin typeface="Times New Roman" panose="02020603050405020304" pitchFamily="18" charset="0"/>
                          <a:ea typeface="黑体" panose="02010609060101010101" charset="-122"/>
                          <a:cs typeface="Times New Roman" panose="02020603050405020304" pitchFamily="18" charset="0"/>
                        </a:rPr>
                        <a:t>均方根误差（</a:t>
                      </a:r>
                      <a:r>
                        <a:rPr lang="en-US" altLang="zh-CN" sz="1200" dirty="0" err="1">
                          <a:latin typeface="Times New Roman" panose="02020603050405020304" pitchFamily="18" charset="0"/>
                          <a:ea typeface="黑体" panose="02010609060101010101" charset="-122"/>
                          <a:cs typeface="Times New Roman" panose="02020603050405020304" pitchFamily="18" charset="0"/>
                        </a:rPr>
                        <a:t>RMSE</a:t>
                      </a:r>
                      <a:r>
                        <a:rPr lang="zh-CN" altLang="en-US" sz="1200" dirty="0">
                          <a:latin typeface="Times New Roman" panose="02020603050405020304" pitchFamily="18" charset="0"/>
                          <a:ea typeface="黑体" panose="02010609060101010101" charset="-122"/>
                          <a:cs typeface="Times New Roman" panose="02020603050405020304" pitchFamily="18" charset="0"/>
                        </a:rPr>
                        <a:t>）</a:t>
                      </a:r>
                      <a:endParaRPr lang="zh-CN" altLang="en-US" sz="1200" dirty="0">
                        <a:latin typeface="Times New Roman" panose="02020603050405020304" pitchFamily="18" charset="0"/>
                        <a:ea typeface="黑体" panose="02010609060101010101" charset="-122"/>
                        <a:cs typeface="Times New Roman" panose="02020603050405020304" pitchFamily="18" charset="0"/>
                      </a:endParaRPr>
                    </a:p>
                  </a:txBody>
                  <a:tcPr anchor="ctr">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200" dirty="0">
                          <a:latin typeface="Times New Roman" panose="02020603050405020304" pitchFamily="18" charset="0"/>
                          <a:ea typeface="黑体" panose="02010609060101010101" charset="-122"/>
                          <a:cs typeface="Times New Roman" panose="02020603050405020304" pitchFamily="18" charset="0"/>
                        </a:rPr>
                        <a:t>准确率（</a:t>
                      </a:r>
                      <a:r>
                        <a:rPr lang="en-US" altLang="zh-CN" sz="1200" dirty="0">
                          <a:latin typeface="Times New Roman" panose="02020603050405020304" pitchFamily="18" charset="0"/>
                          <a:ea typeface="黑体" panose="02010609060101010101" charset="-122"/>
                          <a:cs typeface="Times New Roman" panose="02020603050405020304" pitchFamily="18" charset="0"/>
                        </a:rPr>
                        <a:t>ACC</a:t>
                      </a:r>
                      <a:r>
                        <a:rPr lang="zh-CN" altLang="en-US" sz="1200" dirty="0">
                          <a:latin typeface="Times New Roman" panose="02020603050405020304" pitchFamily="18" charset="0"/>
                          <a:ea typeface="黑体" panose="02010609060101010101" charset="-122"/>
                          <a:cs typeface="Times New Roman" panose="02020603050405020304" pitchFamily="18" charset="0"/>
                        </a:rPr>
                        <a:t>）</a:t>
                      </a:r>
                      <a:endParaRPr lang="en-US" altLang="zh-CN" sz="1200" dirty="0">
                        <a:latin typeface="Times New Roman" panose="02020603050405020304" pitchFamily="18" charset="0"/>
                        <a:ea typeface="黑体" panose="02010609060101010101" charset="-122"/>
                        <a:cs typeface="Times New Roman" panose="02020603050405020304" pitchFamily="18" charset="0"/>
                      </a:endParaRPr>
                    </a:p>
                  </a:txBody>
                  <a:tcPr anchor="ctr">
                    <a:lnB w="12700" cap="flat" cmpd="sng" algn="ctr">
                      <a:solidFill>
                        <a:schemeClr val="tx1"/>
                      </a:solidFill>
                      <a:prstDash val="solid"/>
                      <a:round/>
                      <a:headEnd type="none" w="med" len="med"/>
                      <a:tailEnd type="none" w="med" len="med"/>
                    </a:lnB>
                  </a:tcPr>
                </a:tc>
              </a:tr>
              <a:tr h="370205">
                <a:tc rowSpan="4">
                  <a:txBody>
                    <a:bodyPr/>
                    <a:lstStyle/>
                    <a:p>
                      <a:pPr algn="ctr"/>
                      <a:r>
                        <a:rPr lang="en-US" altLang="zh-CN" sz="1200" dirty="0">
                          <a:latin typeface="Times New Roman" panose="02020603050405020304" pitchFamily="18" charset="0"/>
                          <a:ea typeface="黑体" panose="02010609060101010101" charset="-122"/>
                          <a:cs typeface="Times New Roman" panose="02020603050405020304" pitchFamily="18" charset="0"/>
                        </a:rPr>
                        <a:t>FM</a:t>
                      </a:r>
                      <a:endParaRPr lang="en-US" altLang="zh-CN" sz="1200" dirty="0">
                        <a:latin typeface="Times New Roman" panose="02020603050405020304" pitchFamily="18" charset="0"/>
                        <a:ea typeface="黑体" panose="02010609060101010101"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200" dirty="0">
                          <a:latin typeface="Times New Roman" panose="02020603050405020304" pitchFamily="18" charset="0"/>
                          <a:ea typeface="黑体" panose="02010609060101010101" charset="-122"/>
                          <a:cs typeface="Times New Roman" panose="02020603050405020304" pitchFamily="18" charset="0"/>
                        </a:rPr>
                        <a:t>15</a:t>
                      </a:r>
                      <a:endParaRPr lang="en-US" altLang="zh-CN" sz="1200" dirty="0">
                        <a:latin typeface="Times New Roman" panose="02020603050405020304" pitchFamily="18" charset="0"/>
                        <a:ea typeface="黑体" panose="02010609060101010101"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200" dirty="0">
                          <a:latin typeface="Times New Roman" panose="02020603050405020304" pitchFamily="18" charset="0"/>
                          <a:ea typeface="黑体" panose="02010609060101010101" charset="-122"/>
                          <a:cs typeface="Times New Roman" panose="02020603050405020304" pitchFamily="18" charset="0"/>
                        </a:rPr>
                        <a:t>0.1521</a:t>
                      </a:r>
                      <a:endParaRPr lang="en-US" altLang="zh-CN" sz="1200" dirty="0">
                        <a:latin typeface="Times New Roman" panose="02020603050405020304" pitchFamily="18" charset="0"/>
                        <a:ea typeface="黑体" panose="02010609060101010101"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200" dirty="0">
                          <a:latin typeface="Times New Roman" panose="02020603050405020304" pitchFamily="18" charset="0"/>
                          <a:ea typeface="黑体" panose="02010609060101010101" charset="-122"/>
                          <a:cs typeface="Times New Roman" panose="02020603050405020304" pitchFamily="18" charset="0"/>
                        </a:rPr>
                        <a:t>0.7827</a:t>
                      </a:r>
                      <a:endParaRPr lang="en-US" altLang="zh-CN" sz="1200" dirty="0">
                        <a:latin typeface="Times New Roman" panose="02020603050405020304" pitchFamily="18" charset="0"/>
                        <a:ea typeface="黑体" panose="02010609060101010101"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70205">
                <a:tc vMerge="1">
                  <a:tcPr/>
                </a:tc>
                <a:tc>
                  <a:txBody>
                    <a:bodyPr/>
                    <a:lstStyle/>
                    <a:p>
                      <a:pPr algn="ctr"/>
                      <a:r>
                        <a:rPr lang="en-US" altLang="zh-CN" sz="1200" dirty="0">
                          <a:latin typeface="Times New Roman" panose="02020603050405020304" pitchFamily="18" charset="0"/>
                          <a:ea typeface="黑体" panose="02010609060101010101" charset="-122"/>
                          <a:cs typeface="Times New Roman" panose="02020603050405020304" pitchFamily="18" charset="0"/>
                        </a:rPr>
                        <a:t>20</a:t>
                      </a:r>
                      <a:endParaRPr lang="en-US" altLang="zh-CN" sz="1200" dirty="0">
                        <a:latin typeface="Times New Roman" panose="02020603050405020304" pitchFamily="18" charset="0"/>
                        <a:ea typeface="黑体" panose="02010609060101010101"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200" dirty="0">
                          <a:latin typeface="Times New Roman" panose="02020603050405020304" pitchFamily="18" charset="0"/>
                          <a:ea typeface="黑体" panose="02010609060101010101" charset="-122"/>
                          <a:cs typeface="Times New Roman" panose="02020603050405020304" pitchFamily="18" charset="0"/>
                        </a:rPr>
                        <a:t>0.1510</a:t>
                      </a:r>
                      <a:endParaRPr lang="en-US" altLang="zh-CN" sz="1200" dirty="0">
                        <a:latin typeface="Times New Roman" panose="02020603050405020304" pitchFamily="18" charset="0"/>
                        <a:ea typeface="黑体" panose="02010609060101010101"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200" dirty="0">
                          <a:latin typeface="Times New Roman" panose="02020603050405020304" pitchFamily="18" charset="0"/>
                          <a:ea typeface="黑体" panose="02010609060101010101" charset="-122"/>
                          <a:cs typeface="Times New Roman" panose="02020603050405020304" pitchFamily="18" charset="0"/>
                        </a:rPr>
                        <a:t>0.7865</a:t>
                      </a:r>
                      <a:endParaRPr lang="en-US" altLang="zh-CN" sz="1200" dirty="0">
                        <a:latin typeface="Times New Roman" panose="02020603050405020304" pitchFamily="18" charset="0"/>
                        <a:ea typeface="黑体" panose="02010609060101010101"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70205">
                <a:tc vMerge="1">
                  <a:tcPr/>
                </a:tc>
                <a:tc>
                  <a:txBody>
                    <a:bodyPr/>
                    <a:lstStyle/>
                    <a:p>
                      <a:pPr algn="ctr"/>
                      <a:r>
                        <a:rPr lang="en-US" altLang="zh-CN" sz="1200" dirty="0">
                          <a:latin typeface="Times New Roman" panose="02020603050405020304" pitchFamily="18" charset="0"/>
                          <a:ea typeface="黑体" panose="02010609060101010101" charset="-122"/>
                          <a:cs typeface="Times New Roman" panose="02020603050405020304" pitchFamily="18" charset="0"/>
                        </a:rPr>
                        <a:t>25</a:t>
                      </a:r>
                      <a:endParaRPr lang="en-US" altLang="zh-CN" sz="1200" dirty="0">
                        <a:latin typeface="Times New Roman" panose="02020603050405020304" pitchFamily="18" charset="0"/>
                        <a:ea typeface="黑体" panose="02010609060101010101"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200" b="1" dirty="0">
                          <a:solidFill>
                            <a:srgbClr val="0000FF"/>
                          </a:solidFill>
                          <a:latin typeface="Times New Roman" panose="02020603050405020304" pitchFamily="18" charset="0"/>
                          <a:ea typeface="黑体" panose="02010609060101010101" charset="-122"/>
                          <a:cs typeface="Times New Roman" panose="02020603050405020304" pitchFamily="18" charset="0"/>
                        </a:rPr>
                        <a:t>0.148</a:t>
                      </a:r>
                      <a:endParaRPr lang="en-US" altLang="zh-CN" sz="1200" b="1" dirty="0">
                        <a:solidFill>
                          <a:srgbClr val="0000FF"/>
                        </a:solidFill>
                        <a:latin typeface="Times New Roman" panose="02020603050405020304" pitchFamily="18" charset="0"/>
                        <a:ea typeface="黑体" panose="02010609060101010101"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200" b="1" dirty="0">
                          <a:solidFill>
                            <a:srgbClr val="0000FF"/>
                          </a:solidFill>
                          <a:latin typeface="Times New Roman" panose="02020603050405020304" pitchFamily="18" charset="0"/>
                          <a:ea typeface="黑体" panose="02010609060101010101" charset="-122"/>
                          <a:cs typeface="Times New Roman" panose="02020603050405020304" pitchFamily="18" charset="0"/>
                        </a:rPr>
                        <a:t>0.79026</a:t>
                      </a:r>
                      <a:endParaRPr lang="en-US" altLang="zh-CN" sz="1200" b="1" dirty="0">
                        <a:solidFill>
                          <a:srgbClr val="0000FF"/>
                        </a:solidFill>
                        <a:latin typeface="Times New Roman" panose="02020603050405020304" pitchFamily="18" charset="0"/>
                        <a:ea typeface="黑体" panose="02010609060101010101"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70205">
                <a:tc vMerge="1">
                  <a:tcPr/>
                </a:tc>
                <a:tc>
                  <a:txBody>
                    <a:bodyPr/>
                    <a:lstStyle/>
                    <a:p>
                      <a:pPr algn="ctr"/>
                      <a:r>
                        <a:rPr lang="en-US" altLang="zh-CN" sz="1200" dirty="0">
                          <a:latin typeface="Times New Roman" panose="02020603050405020304" pitchFamily="18" charset="0"/>
                          <a:ea typeface="黑体" panose="02010609060101010101" charset="-122"/>
                          <a:cs typeface="Times New Roman" panose="02020603050405020304" pitchFamily="18" charset="0"/>
                        </a:rPr>
                        <a:t>30</a:t>
                      </a:r>
                      <a:endParaRPr lang="en-US" altLang="zh-CN" sz="1200" dirty="0">
                        <a:latin typeface="Times New Roman" panose="02020603050405020304" pitchFamily="18" charset="0"/>
                        <a:ea typeface="黑体" panose="02010609060101010101"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200" dirty="0">
                          <a:latin typeface="Times New Roman" panose="02020603050405020304" pitchFamily="18" charset="0"/>
                          <a:ea typeface="黑体" panose="02010609060101010101" charset="-122"/>
                          <a:cs typeface="Times New Roman" panose="02020603050405020304" pitchFamily="18" charset="0"/>
                        </a:rPr>
                        <a:t>0.1523</a:t>
                      </a:r>
                      <a:endParaRPr lang="en-US" altLang="zh-CN" sz="1200" dirty="0">
                        <a:latin typeface="Times New Roman" panose="02020603050405020304" pitchFamily="18" charset="0"/>
                        <a:ea typeface="黑体" panose="02010609060101010101"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200" dirty="0">
                          <a:latin typeface="Times New Roman" panose="02020603050405020304" pitchFamily="18" charset="0"/>
                          <a:ea typeface="黑体" panose="02010609060101010101" charset="-122"/>
                          <a:cs typeface="Times New Roman" panose="02020603050405020304" pitchFamily="18" charset="0"/>
                        </a:rPr>
                        <a:t>0.7827</a:t>
                      </a:r>
                      <a:endParaRPr lang="en-US" altLang="zh-CN" sz="1200" dirty="0">
                        <a:latin typeface="Times New Roman" panose="02020603050405020304" pitchFamily="18" charset="0"/>
                        <a:ea typeface="黑体" panose="02010609060101010101"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70205">
                <a:tc>
                  <a:txBody>
                    <a:bodyPr/>
                    <a:lstStyle/>
                    <a:p>
                      <a:pPr algn="ctr"/>
                      <a:r>
                        <a:rPr lang="en-US" altLang="zh-CN" sz="1200" dirty="0" err="1">
                          <a:latin typeface="Times New Roman" panose="02020603050405020304" pitchFamily="18" charset="0"/>
                          <a:ea typeface="黑体" panose="02010609060101010101" charset="-122"/>
                          <a:cs typeface="Times New Roman" panose="02020603050405020304" pitchFamily="18" charset="0"/>
                        </a:rPr>
                        <a:t>LR</a:t>
                      </a:r>
                      <a:endParaRPr lang="en-US" altLang="zh-CN" sz="1200" dirty="0" err="1">
                        <a:latin typeface="Times New Roman" panose="02020603050405020304" pitchFamily="18" charset="0"/>
                        <a:ea typeface="黑体" panose="02010609060101010101"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200" dirty="0">
                          <a:latin typeface="Times New Roman" panose="02020603050405020304" pitchFamily="18" charset="0"/>
                          <a:ea typeface="黑体" panose="02010609060101010101" charset="-122"/>
                          <a:cs typeface="Times New Roman" panose="02020603050405020304" pitchFamily="18" charset="0"/>
                        </a:rPr>
                        <a:t>-</a:t>
                      </a:r>
                      <a:endParaRPr lang="en-US" altLang="zh-CN" sz="1200" dirty="0">
                        <a:latin typeface="Times New Roman" panose="02020603050405020304" pitchFamily="18" charset="0"/>
                        <a:ea typeface="黑体" panose="02010609060101010101"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200" b="0" dirty="0">
                          <a:solidFill>
                            <a:schemeClr val="tx1"/>
                          </a:solidFill>
                          <a:latin typeface="Times New Roman" panose="02020603050405020304" pitchFamily="18" charset="0"/>
                          <a:ea typeface="黑体" panose="02010609060101010101" charset="-122"/>
                          <a:cs typeface="Times New Roman" panose="02020603050405020304" pitchFamily="18" charset="0"/>
                        </a:rPr>
                        <a:t>0.2425</a:t>
                      </a:r>
                      <a:endParaRPr lang="en-US" altLang="zh-CN" sz="1200" b="0" dirty="0">
                        <a:solidFill>
                          <a:schemeClr val="tx1"/>
                        </a:solidFill>
                        <a:latin typeface="Times New Roman" panose="02020603050405020304" pitchFamily="18" charset="0"/>
                        <a:ea typeface="黑体" panose="02010609060101010101"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200" b="0" dirty="0">
                          <a:solidFill>
                            <a:schemeClr val="tx1"/>
                          </a:solidFill>
                          <a:latin typeface="Times New Roman" panose="02020603050405020304" pitchFamily="18" charset="0"/>
                          <a:ea typeface="黑体" panose="02010609060101010101" charset="-122"/>
                          <a:cs typeface="Times New Roman" panose="02020603050405020304" pitchFamily="18" charset="0"/>
                        </a:rPr>
                        <a:t>0.6779</a:t>
                      </a:r>
                      <a:endParaRPr lang="en-US" altLang="zh-CN" sz="1200" b="0" dirty="0">
                        <a:solidFill>
                          <a:schemeClr val="tx1"/>
                        </a:solidFill>
                        <a:latin typeface="Times New Roman" panose="02020603050405020304" pitchFamily="18" charset="0"/>
                        <a:ea typeface="黑体" panose="02010609060101010101"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bl>
          </a:graphicData>
        </a:graphic>
      </p:graphicFrame>
    </p:spTree>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62526" y="176378"/>
            <a:ext cx="7150695" cy="786149"/>
          </a:xfrm>
        </p:spPr>
        <p:txBody>
          <a:bodyPr>
            <a:normAutofit/>
          </a:bodyPr>
          <a:lstStyle/>
          <a:p>
            <a:pPr>
              <a:lnSpc>
                <a:spcPct val="150000"/>
              </a:lnSpc>
            </a:pPr>
            <a:r>
              <a:rPr kumimoji="1" lang="en-US" altLang="zh-CN" b="0" dirty="0">
                <a:sym typeface="+mn-ea"/>
              </a:rPr>
              <a:t>4.3.6</a:t>
            </a:r>
            <a:r>
              <a:rPr kumimoji="1" lang="zh-CN" altLang="en-US" b="0" dirty="0">
                <a:sym typeface="+mn-ea"/>
              </a:rPr>
              <a:t>、深度</a:t>
            </a:r>
            <a:r>
              <a:rPr kumimoji="1" lang="en-US" altLang="zh-CN" b="0" dirty="0">
                <a:sym typeface="+mn-ea"/>
              </a:rPr>
              <a:t>FM</a:t>
            </a:r>
            <a:endParaRPr kumimoji="1" lang="en-US" altLang="zh-CN" b="0" dirty="0">
              <a:sym typeface="+mn-ea"/>
            </a:endParaRPr>
          </a:p>
        </p:txBody>
      </p:sp>
      <p:sp>
        <p:nvSpPr>
          <p:cNvPr id="3" name="文本占位符 2"/>
          <p:cNvSpPr>
            <a:spLocks noGrp="1"/>
          </p:cNvSpPr>
          <p:nvPr>
            <p:ph type="body" idx="1"/>
          </p:nvPr>
        </p:nvSpPr>
        <p:spPr>
          <a:xfrm>
            <a:off x="532015" y="1155033"/>
            <a:ext cx="11014363" cy="5137702"/>
          </a:xfrm>
        </p:spPr>
        <p:txBody>
          <a:bodyPr>
            <a:normAutofit/>
          </a:bodyPr>
          <a:lstStyle/>
          <a:p>
            <a:pPr>
              <a:lnSpc>
                <a:spcPct val="150000"/>
              </a:lnSpc>
            </a:pPr>
            <a:r>
              <a:rPr lang="en-US" altLang="zh-CN" dirty="0"/>
              <a:t>FM</a:t>
            </a:r>
            <a:r>
              <a:rPr lang="zh-CN" altLang="en-US" dirty="0"/>
              <a:t>算法还有很多的拓展，尤其是在深度学习上的衍生算法，因为</a:t>
            </a:r>
            <a:r>
              <a:rPr lang="en-US" altLang="zh-CN" dirty="0"/>
              <a:t>Deep</a:t>
            </a:r>
            <a:r>
              <a:rPr lang="zh-CN" altLang="en-US" dirty="0"/>
              <a:t>模型可以很好地提取高阶的组合特征，于是出现了</a:t>
            </a:r>
            <a:r>
              <a:rPr lang="zh-CN" altLang="en-US" dirty="0">
                <a:solidFill>
                  <a:srgbClr val="0000FF"/>
                </a:solidFill>
              </a:rPr>
              <a:t>基于</a:t>
            </a:r>
            <a:r>
              <a:rPr lang="en-US" altLang="zh-CN" dirty="0" err="1">
                <a:solidFill>
                  <a:srgbClr val="0000FF"/>
                </a:solidFill>
              </a:rPr>
              <a:t>DNN</a:t>
            </a:r>
            <a:r>
              <a:rPr lang="zh-CN" altLang="en-US" dirty="0">
                <a:solidFill>
                  <a:srgbClr val="0000FF"/>
                </a:solidFill>
              </a:rPr>
              <a:t>和</a:t>
            </a:r>
            <a:r>
              <a:rPr lang="en-US" altLang="zh-CN" dirty="0">
                <a:solidFill>
                  <a:srgbClr val="0000FF"/>
                </a:solidFill>
              </a:rPr>
              <a:t>FM</a:t>
            </a:r>
            <a:r>
              <a:rPr lang="zh-CN" altLang="en-US" dirty="0">
                <a:solidFill>
                  <a:srgbClr val="0000FF"/>
                </a:solidFill>
              </a:rPr>
              <a:t>的模型</a:t>
            </a:r>
            <a:r>
              <a:rPr lang="zh-CN" altLang="en-US" dirty="0"/>
              <a:t>，其中</a:t>
            </a:r>
            <a:r>
              <a:rPr lang="en-US" altLang="zh-CN" dirty="0"/>
              <a:t>FNN</a:t>
            </a:r>
            <a:r>
              <a:rPr lang="zh-CN" altLang="en-US" dirty="0"/>
              <a:t>和</a:t>
            </a:r>
            <a:r>
              <a:rPr lang="en-US" altLang="zh-CN" dirty="0" err="1"/>
              <a:t>PNN</a:t>
            </a:r>
            <a:r>
              <a:rPr lang="zh-CN" altLang="en-US" dirty="0"/>
              <a:t>算法是最初的深度</a:t>
            </a:r>
            <a:r>
              <a:rPr lang="en-US" altLang="zh-CN" dirty="0"/>
              <a:t>FM</a:t>
            </a:r>
            <a:r>
              <a:rPr lang="zh-CN" altLang="en-US" dirty="0"/>
              <a:t>方法：</a:t>
            </a:r>
            <a:endParaRPr lang="zh-CN" altLang="en-US" dirty="0"/>
          </a:p>
          <a:p>
            <a:pPr lvl="1">
              <a:lnSpc>
                <a:spcPct val="150000"/>
              </a:lnSpc>
            </a:pPr>
            <a:r>
              <a:rPr lang="en-US" altLang="zh-CN" dirty="0">
                <a:solidFill>
                  <a:srgbClr val="0000FF"/>
                </a:solidFill>
              </a:rPr>
              <a:t>FNN</a:t>
            </a:r>
            <a:r>
              <a:rPr lang="zh-CN" altLang="en-US" dirty="0"/>
              <a:t>：使用预先训练好的</a:t>
            </a:r>
            <a:r>
              <a:rPr lang="en-US" altLang="zh-CN" dirty="0"/>
              <a:t>FM</a:t>
            </a:r>
            <a:r>
              <a:rPr lang="zh-CN" altLang="en-US" dirty="0"/>
              <a:t>，得到隐向量，然后作为深度神经网络的输入来训练模型。缺点是受限于</a:t>
            </a:r>
            <a:r>
              <a:rPr lang="en-US" altLang="zh-CN" dirty="0"/>
              <a:t>FM</a:t>
            </a:r>
            <a:r>
              <a:rPr lang="zh-CN" altLang="en-US" dirty="0"/>
              <a:t>（</a:t>
            </a:r>
            <a:r>
              <a:rPr lang="en-US" altLang="zh-CN" dirty="0"/>
              <a:t>Factorization Machine</a:t>
            </a:r>
            <a:r>
              <a:rPr lang="zh-CN" altLang="en-US" dirty="0"/>
              <a:t>）预训练的效果。</a:t>
            </a:r>
            <a:endParaRPr lang="zh-CN" altLang="en-US" dirty="0"/>
          </a:p>
          <a:p>
            <a:pPr lvl="1">
              <a:lnSpc>
                <a:spcPct val="150000"/>
              </a:lnSpc>
            </a:pPr>
            <a:r>
              <a:rPr lang="en-US" altLang="zh-CN" dirty="0" err="1">
                <a:solidFill>
                  <a:srgbClr val="0000FF"/>
                </a:solidFill>
              </a:rPr>
              <a:t>PNN</a:t>
            </a:r>
            <a:r>
              <a:rPr lang="zh-CN" altLang="en-US" dirty="0"/>
              <a:t>：为了更好地捕获高阶组合特征，在</a:t>
            </a:r>
            <a:r>
              <a:rPr lang="en-US" altLang="zh-CN" dirty="0"/>
              <a:t>embedding layer</a:t>
            </a:r>
            <a:r>
              <a:rPr lang="zh-CN" altLang="en-US" dirty="0"/>
              <a:t>和第一个隐层之间增加了一个内积层（</a:t>
            </a:r>
            <a:r>
              <a:rPr lang="en-US" altLang="zh-CN" dirty="0"/>
              <a:t>product layer</a:t>
            </a:r>
            <a:r>
              <a:rPr lang="zh-CN" altLang="en-US" dirty="0"/>
              <a:t>）。</a:t>
            </a:r>
            <a:endParaRPr lang="zh-CN" altLang="en-US" dirty="0"/>
          </a:p>
          <a:p>
            <a:pPr>
              <a:lnSpc>
                <a:spcPct val="150000"/>
              </a:lnSpc>
            </a:pPr>
            <a:r>
              <a:rPr lang="zh-CN" altLang="en-US" dirty="0"/>
              <a:t>上面两个模型都有一个不可避免的问题：对于低阶的特征学习得太少（高低阶特征都很重要）</a:t>
            </a:r>
            <a:endParaRPr lang="zh-CN" altLang="en-US" dirty="0"/>
          </a:p>
          <a:p>
            <a:pPr marL="285750" lvl="0" indent="-285750" eaLnBrk="0" fontAlgn="base" hangingPunct="0">
              <a:lnSpc>
                <a:spcPct val="150000"/>
              </a:lnSpc>
              <a:spcBef>
                <a:spcPct val="0"/>
              </a:spcBef>
              <a:spcAft>
                <a:spcPct val="0"/>
              </a:spcAft>
              <a:buSzTx/>
              <a:buFont typeface="Arial" panose="020B0604020202020204" pitchFamily="34" charset="0"/>
              <a:buChar char="•"/>
            </a:pPr>
            <a:endParaRPr lang="en-US" altLang="zh-CN" sz="1400" kern="1200" dirty="0">
              <a:solidFill>
                <a:srgbClr val="0000FF"/>
              </a:solidFill>
              <a:latin typeface="Times New Roman" panose="02020603050405020304" pitchFamily="18" charset="0"/>
              <a:ea typeface="黑体" panose="02010609060101010101" charset="-122"/>
              <a:cs typeface="Times New Roman" panose="02020603050405020304" pitchFamily="18" charset="0"/>
            </a:endParaRPr>
          </a:p>
          <a:p>
            <a:pPr marL="285750" lvl="0" indent="-285750" eaLnBrk="0" fontAlgn="base" hangingPunct="0">
              <a:lnSpc>
                <a:spcPct val="150000"/>
              </a:lnSpc>
              <a:spcBef>
                <a:spcPct val="0"/>
              </a:spcBef>
              <a:spcAft>
                <a:spcPct val="0"/>
              </a:spcAft>
              <a:buSzTx/>
              <a:buFont typeface="Arial" panose="020B0604020202020204" pitchFamily="34" charset="0"/>
              <a:buChar char="•"/>
            </a:pPr>
            <a:endParaRPr lang="en-US" altLang="zh-CN" sz="1400" kern="1200" dirty="0">
              <a:solidFill>
                <a:srgbClr val="0000FF"/>
              </a:solidFill>
              <a:latin typeface="Times New Roman" panose="02020603050405020304" pitchFamily="18" charset="0"/>
              <a:ea typeface="黑体" panose="02010609060101010101" charset="-122"/>
              <a:cs typeface="Times New Roman" panose="02020603050405020304" pitchFamily="18" charset="0"/>
            </a:endParaRPr>
          </a:p>
          <a:p>
            <a:pPr marL="285750" lvl="0" indent="-285750" eaLnBrk="0" fontAlgn="base" hangingPunct="0">
              <a:lnSpc>
                <a:spcPct val="150000"/>
              </a:lnSpc>
              <a:spcBef>
                <a:spcPct val="0"/>
              </a:spcBef>
              <a:spcAft>
                <a:spcPct val="0"/>
              </a:spcAft>
              <a:buSzTx/>
              <a:buFont typeface="Arial" panose="020B0604020202020204" pitchFamily="34" charset="0"/>
              <a:buChar char="•"/>
            </a:pPr>
            <a:r>
              <a:rPr lang="en-US" altLang="zh-CN" sz="1400" kern="1200" dirty="0">
                <a:solidFill>
                  <a:srgbClr val="0000FF"/>
                </a:solidFill>
                <a:latin typeface="Times New Roman" panose="02020603050405020304" pitchFamily="18" charset="0"/>
                <a:ea typeface="黑体" panose="02010609060101010101" charset="-122"/>
                <a:cs typeface="Times New Roman" panose="02020603050405020304" pitchFamily="18" charset="0"/>
              </a:rPr>
              <a:t>Zhang W , Du T , Wang J . Deep Learning over Multi-field Categorical Data: A Case Study on User Response Prediction[J]. 2016.</a:t>
            </a:r>
            <a:endParaRPr lang="en-US" altLang="zh-CN" sz="1400" kern="1200" dirty="0">
              <a:solidFill>
                <a:srgbClr val="0000FF"/>
              </a:solidFill>
              <a:latin typeface="Times New Roman" panose="02020603050405020304" pitchFamily="18" charset="0"/>
              <a:ea typeface="黑体" panose="02010609060101010101" charset="-122"/>
              <a:cs typeface="Times New Roman" panose="02020603050405020304" pitchFamily="18" charset="0"/>
            </a:endParaRPr>
          </a:p>
          <a:p>
            <a:pPr marL="285750" lvl="0" indent="-285750" eaLnBrk="0" fontAlgn="base" hangingPunct="0">
              <a:lnSpc>
                <a:spcPct val="150000"/>
              </a:lnSpc>
              <a:spcBef>
                <a:spcPct val="0"/>
              </a:spcBef>
              <a:spcAft>
                <a:spcPct val="0"/>
              </a:spcAft>
              <a:buSzTx/>
              <a:buFont typeface="Arial" panose="020B0604020202020204" pitchFamily="34" charset="0"/>
              <a:buChar char="•"/>
            </a:pPr>
            <a:r>
              <a:rPr lang="en-US" altLang="zh-CN" sz="1400" kern="1200" dirty="0">
                <a:solidFill>
                  <a:srgbClr val="0000FF"/>
                </a:solidFill>
                <a:latin typeface="Times New Roman" panose="02020603050405020304" pitchFamily="18" charset="0"/>
                <a:ea typeface="黑体" panose="02010609060101010101" charset="-122"/>
                <a:cs typeface="Times New Roman" panose="02020603050405020304" pitchFamily="18" charset="0"/>
              </a:rPr>
              <a:t>Qu, </a:t>
            </a:r>
            <a:r>
              <a:rPr lang="en-US" altLang="zh-CN" sz="1400" kern="1200" dirty="0" err="1">
                <a:solidFill>
                  <a:srgbClr val="0000FF"/>
                </a:solidFill>
                <a:latin typeface="Times New Roman" panose="02020603050405020304" pitchFamily="18" charset="0"/>
                <a:ea typeface="黑体" panose="02010609060101010101" charset="-122"/>
                <a:cs typeface="Times New Roman" panose="02020603050405020304" pitchFamily="18" charset="0"/>
              </a:rPr>
              <a:t>Yanru</a:t>
            </a:r>
            <a:r>
              <a:rPr lang="en-US" altLang="zh-CN" sz="1400" kern="1200" dirty="0">
                <a:solidFill>
                  <a:srgbClr val="0000FF"/>
                </a:solidFill>
                <a:latin typeface="Times New Roman" panose="02020603050405020304" pitchFamily="18" charset="0"/>
                <a:ea typeface="黑体" panose="02010609060101010101" charset="-122"/>
                <a:cs typeface="Times New Roman" panose="02020603050405020304" pitchFamily="18" charset="0"/>
              </a:rPr>
              <a:t> &amp; </a:t>
            </a:r>
            <a:r>
              <a:rPr lang="en-US" altLang="zh-CN" sz="1400" kern="1200" dirty="0" err="1">
                <a:solidFill>
                  <a:srgbClr val="0000FF"/>
                </a:solidFill>
                <a:latin typeface="Times New Roman" panose="02020603050405020304" pitchFamily="18" charset="0"/>
                <a:ea typeface="黑体" panose="02010609060101010101" charset="-122"/>
                <a:cs typeface="Times New Roman" panose="02020603050405020304" pitchFamily="18" charset="0"/>
              </a:rPr>
              <a:t>Cai</a:t>
            </a:r>
            <a:r>
              <a:rPr lang="en-US" altLang="zh-CN" sz="1400" kern="1200" dirty="0">
                <a:solidFill>
                  <a:srgbClr val="0000FF"/>
                </a:solidFill>
                <a:latin typeface="Times New Roman" panose="02020603050405020304" pitchFamily="18" charset="0"/>
                <a:ea typeface="黑体" panose="02010609060101010101" charset="-122"/>
                <a:cs typeface="Times New Roman" panose="02020603050405020304" pitchFamily="18" charset="0"/>
              </a:rPr>
              <a:t>, Han &amp; Ren, </a:t>
            </a:r>
            <a:r>
              <a:rPr lang="en-US" altLang="zh-CN" sz="1400" kern="1200" dirty="0" err="1">
                <a:solidFill>
                  <a:srgbClr val="0000FF"/>
                </a:solidFill>
                <a:latin typeface="Times New Roman" panose="02020603050405020304" pitchFamily="18" charset="0"/>
                <a:ea typeface="黑体" panose="02010609060101010101" charset="-122"/>
                <a:cs typeface="Times New Roman" panose="02020603050405020304" pitchFamily="18" charset="0"/>
              </a:rPr>
              <a:t>Kan</a:t>
            </a:r>
            <a:r>
              <a:rPr lang="en-US" altLang="zh-CN" sz="1400" kern="1200" dirty="0">
                <a:solidFill>
                  <a:srgbClr val="0000FF"/>
                </a:solidFill>
                <a:latin typeface="Times New Roman" panose="02020603050405020304" pitchFamily="18" charset="0"/>
                <a:ea typeface="黑体" panose="02010609060101010101" charset="-122"/>
                <a:cs typeface="Times New Roman" panose="02020603050405020304" pitchFamily="18" charset="0"/>
              </a:rPr>
              <a:t> &amp; Zhang, </a:t>
            </a:r>
            <a:r>
              <a:rPr lang="en-US" altLang="zh-CN" sz="1400" kern="1200" dirty="0" err="1">
                <a:solidFill>
                  <a:srgbClr val="0000FF"/>
                </a:solidFill>
                <a:latin typeface="Times New Roman" panose="02020603050405020304" pitchFamily="18" charset="0"/>
                <a:ea typeface="黑体" panose="02010609060101010101" charset="-122"/>
                <a:cs typeface="Times New Roman" panose="02020603050405020304" pitchFamily="18" charset="0"/>
              </a:rPr>
              <a:t>Weinan</a:t>
            </a:r>
            <a:r>
              <a:rPr lang="en-US" altLang="zh-CN" sz="1400" kern="1200" dirty="0">
                <a:solidFill>
                  <a:srgbClr val="0000FF"/>
                </a:solidFill>
                <a:latin typeface="Times New Roman" panose="02020603050405020304" pitchFamily="18" charset="0"/>
                <a:ea typeface="黑体" panose="02010609060101010101" charset="-122"/>
                <a:cs typeface="Times New Roman" panose="02020603050405020304" pitchFamily="18" charset="0"/>
              </a:rPr>
              <a:t> &amp; Yu, Yong &amp; Wen, Ying &amp; Wang, Jun. (2016). Product-based Neural Networks for User Response Prediction. </a:t>
            </a:r>
            <a:endParaRPr lang="en-US" altLang="zh-CN" sz="1400" kern="1200" dirty="0">
              <a:solidFill>
                <a:srgbClr val="0000FF"/>
              </a:solidFill>
              <a:latin typeface="Times New Roman" panose="02020603050405020304" pitchFamily="18" charset="0"/>
              <a:ea typeface="黑体" panose="02010609060101010101" charset="-122"/>
              <a:cs typeface="Times New Roman" panose="02020603050405020304" pitchFamily="18" charset="0"/>
            </a:endParaRPr>
          </a:p>
          <a:p>
            <a:pPr marL="0" indent="0">
              <a:lnSpc>
                <a:spcPct val="150000"/>
              </a:lnSpc>
              <a:buNone/>
            </a:pPr>
            <a:endParaRPr lang="en-US" altLang="zh-CN" sz="1800" dirty="0"/>
          </a:p>
        </p:txBody>
      </p:sp>
    </p:spTree>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62526" y="176378"/>
            <a:ext cx="7150695" cy="786149"/>
          </a:xfrm>
        </p:spPr>
        <p:txBody>
          <a:bodyPr>
            <a:normAutofit/>
          </a:bodyPr>
          <a:lstStyle/>
          <a:p>
            <a:pPr>
              <a:lnSpc>
                <a:spcPct val="150000"/>
              </a:lnSpc>
            </a:pPr>
            <a:r>
              <a:rPr kumimoji="1" lang="en-US" altLang="zh-CN" b="0" dirty="0">
                <a:sym typeface="+mn-ea"/>
              </a:rPr>
              <a:t>4.3.6</a:t>
            </a:r>
            <a:r>
              <a:rPr kumimoji="1" lang="zh-CN" altLang="en-US" b="0" dirty="0">
                <a:sym typeface="+mn-ea"/>
              </a:rPr>
              <a:t>、深度</a:t>
            </a:r>
            <a:r>
              <a:rPr kumimoji="1" lang="en-US" altLang="zh-CN" b="0" dirty="0">
                <a:sym typeface="+mn-ea"/>
              </a:rPr>
              <a:t>FM</a:t>
            </a:r>
            <a:endParaRPr kumimoji="1" lang="en-US" altLang="zh-CN" b="0" dirty="0">
              <a:sym typeface="+mn-ea"/>
            </a:endParaRPr>
          </a:p>
        </p:txBody>
      </p:sp>
      <p:sp>
        <p:nvSpPr>
          <p:cNvPr id="3" name="文本占位符 2"/>
          <p:cNvSpPr>
            <a:spLocks noGrp="1"/>
          </p:cNvSpPr>
          <p:nvPr>
            <p:ph type="body" idx="1"/>
          </p:nvPr>
        </p:nvSpPr>
        <p:spPr>
          <a:xfrm>
            <a:off x="532015" y="1155033"/>
            <a:ext cx="11014363" cy="5137702"/>
          </a:xfrm>
        </p:spPr>
        <p:txBody>
          <a:bodyPr>
            <a:normAutofit/>
          </a:bodyPr>
          <a:lstStyle/>
          <a:p>
            <a:pPr>
              <a:lnSpc>
                <a:spcPct val="150000"/>
              </a:lnSpc>
            </a:pPr>
            <a:r>
              <a:rPr lang="zh-CN" altLang="en-US" dirty="0"/>
              <a:t>为了解决前面提到的问题：对于低阶的特征学习得太少，出现了混合低阶特征和高阶特征的模型</a:t>
            </a:r>
            <a:r>
              <a:rPr lang="en-US" altLang="zh-CN" dirty="0" err="1">
                <a:solidFill>
                  <a:srgbClr val="0000FF"/>
                </a:solidFill>
              </a:rPr>
              <a:t>Wide&amp;Deep</a:t>
            </a:r>
            <a:r>
              <a:rPr lang="zh-CN" altLang="en-US" dirty="0"/>
              <a:t>和</a:t>
            </a:r>
            <a:r>
              <a:rPr lang="en-US" altLang="zh-CN" dirty="0">
                <a:solidFill>
                  <a:srgbClr val="0000FF"/>
                </a:solidFill>
              </a:rPr>
              <a:t>DeepFM</a:t>
            </a:r>
            <a:r>
              <a:rPr lang="zh-CN" altLang="en-US" dirty="0">
                <a:solidFill>
                  <a:srgbClr val="0000FF"/>
                </a:solidFill>
              </a:rPr>
              <a:t>模型</a:t>
            </a:r>
            <a:r>
              <a:rPr lang="zh-CN" altLang="en-US" dirty="0"/>
              <a:t>，具体细节可以参考下方论文链接。</a:t>
            </a:r>
            <a:endParaRPr lang="zh-CN" altLang="en-US" dirty="0"/>
          </a:p>
          <a:p>
            <a:pPr lvl="1">
              <a:lnSpc>
                <a:spcPct val="150000"/>
              </a:lnSpc>
            </a:pPr>
            <a:r>
              <a:rPr lang="en-US" altLang="zh-CN" dirty="0" err="1">
                <a:solidFill>
                  <a:srgbClr val="0000FF"/>
                </a:solidFill>
              </a:rPr>
              <a:t>Wide&amp;Deep</a:t>
            </a:r>
            <a:r>
              <a:rPr lang="zh-CN" altLang="en-US" dirty="0"/>
              <a:t>：混合了线性模型（</a:t>
            </a:r>
            <a:r>
              <a:rPr lang="en-US" altLang="zh-CN" dirty="0"/>
              <a:t>wide</a:t>
            </a:r>
            <a:r>
              <a:rPr lang="zh-CN" altLang="en-US" dirty="0"/>
              <a:t>部分）和深度模型（</a:t>
            </a:r>
            <a:r>
              <a:rPr lang="en-US" altLang="zh-CN" dirty="0"/>
              <a:t>deep</a:t>
            </a:r>
            <a:r>
              <a:rPr lang="zh-CN" altLang="en-US" dirty="0"/>
              <a:t>部分），这两部分需要不同的输入，可以做到同时学习高低阶特征，但是：</a:t>
            </a:r>
            <a:r>
              <a:rPr lang="en-US" altLang="zh-CN" dirty="0"/>
              <a:t>1</a:t>
            </a:r>
            <a:r>
              <a:rPr lang="zh-CN" altLang="en-US" dirty="0"/>
              <a:t>）这个模型的</a:t>
            </a:r>
            <a:r>
              <a:rPr lang="zh-CN" altLang="en-US" dirty="0">
                <a:solidFill>
                  <a:srgbClr val="0000FF"/>
                </a:solidFill>
              </a:rPr>
              <a:t>线性模型需要人工特征工程</a:t>
            </a:r>
            <a:r>
              <a:rPr lang="zh-CN" altLang="en-US" dirty="0"/>
              <a:t>，</a:t>
            </a:r>
            <a:r>
              <a:rPr lang="en-US" altLang="zh-CN" dirty="0"/>
              <a:t>2</a:t>
            </a:r>
            <a:r>
              <a:rPr lang="zh-CN" altLang="en-US" dirty="0"/>
              <a:t>）而且总是</a:t>
            </a:r>
            <a:r>
              <a:rPr lang="zh-CN" altLang="en-US" dirty="0">
                <a:solidFill>
                  <a:srgbClr val="0000FF"/>
                </a:solidFill>
              </a:rPr>
              <a:t>偏向于提取低阶或者高阶特征（不是联合学习的原因）</a:t>
            </a:r>
            <a:r>
              <a:rPr lang="zh-CN" altLang="en-US" dirty="0"/>
              <a:t>。</a:t>
            </a:r>
            <a:endParaRPr lang="zh-CN" altLang="en-US" dirty="0"/>
          </a:p>
          <a:p>
            <a:pPr lvl="1">
              <a:lnSpc>
                <a:spcPct val="150000"/>
              </a:lnSpc>
            </a:pPr>
            <a:r>
              <a:rPr lang="en-US" altLang="zh-CN" dirty="0">
                <a:solidFill>
                  <a:srgbClr val="0000FF"/>
                </a:solidFill>
              </a:rPr>
              <a:t>DeepFM</a:t>
            </a:r>
            <a:r>
              <a:rPr lang="zh-CN" altLang="en-US" dirty="0"/>
              <a:t>：是对</a:t>
            </a:r>
            <a:r>
              <a:rPr lang="en-US" altLang="zh-CN" dirty="0" err="1"/>
              <a:t>Wide&amp;Deep</a:t>
            </a:r>
            <a:r>
              <a:rPr lang="zh-CN" altLang="en-US" dirty="0"/>
              <a:t>模型的改进，改模型的</a:t>
            </a:r>
            <a:r>
              <a:rPr lang="en-US" altLang="zh-CN" dirty="0"/>
              <a:t>FM</a:t>
            </a:r>
            <a:r>
              <a:rPr lang="zh-CN" altLang="en-US" dirty="0"/>
              <a:t>模块和</a:t>
            </a:r>
            <a:r>
              <a:rPr lang="en-US" altLang="zh-CN" dirty="0"/>
              <a:t>Deep</a:t>
            </a:r>
            <a:r>
              <a:rPr lang="zh-CN" altLang="en-US" dirty="0"/>
              <a:t>模块</a:t>
            </a:r>
            <a:r>
              <a:rPr lang="zh-CN" altLang="en-US" dirty="0">
                <a:solidFill>
                  <a:srgbClr val="0000FF"/>
                </a:solidFill>
              </a:rPr>
              <a:t>共享</a:t>
            </a:r>
            <a:r>
              <a:rPr lang="en-US" altLang="zh-CN" dirty="0">
                <a:solidFill>
                  <a:srgbClr val="0000FF"/>
                </a:solidFill>
              </a:rPr>
              <a:t>feature embedding</a:t>
            </a:r>
            <a:r>
              <a:rPr lang="zh-CN" altLang="en-US" dirty="0"/>
              <a:t>，无需特征工程，从而实现更快更精确的训练学习。</a:t>
            </a:r>
            <a:endParaRPr lang="zh-CN" altLang="en-US" dirty="0"/>
          </a:p>
          <a:p>
            <a:pPr marL="285750" lvl="0" indent="-285750" eaLnBrk="0" fontAlgn="base" hangingPunct="0">
              <a:lnSpc>
                <a:spcPct val="150000"/>
              </a:lnSpc>
              <a:spcBef>
                <a:spcPct val="0"/>
              </a:spcBef>
              <a:spcAft>
                <a:spcPct val="0"/>
              </a:spcAft>
              <a:buSzTx/>
              <a:buFont typeface="Arial" panose="020B0604020202020204" pitchFamily="34" charset="0"/>
              <a:buChar char="•"/>
            </a:pPr>
            <a:endParaRPr lang="en-US" altLang="zh-CN" sz="1400" kern="1200" dirty="0">
              <a:solidFill>
                <a:srgbClr val="0000FF"/>
              </a:solidFill>
              <a:latin typeface="Times New Roman" panose="02020603050405020304" pitchFamily="18" charset="0"/>
              <a:ea typeface="黑体" panose="02010609060101010101" charset="-122"/>
              <a:cs typeface="Times New Roman" panose="02020603050405020304" pitchFamily="18" charset="0"/>
            </a:endParaRPr>
          </a:p>
          <a:p>
            <a:pPr marL="285750" lvl="0" indent="-285750" eaLnBrk="0" fontAlgn="base" hangingPunct="0">
              <a:lnSpc>
                <a:spcPct val="150000"/>
              </a:lnSpc>
              <a:spcBef>
                <a:spcPct val="0"/>
              </a:spcBef>
              <a:spcAft>
                <a:spcPct val="0"/>
              </a:spcAft>
              <a:buSzTx/>
              <a:buFont typeface="Arial" panose="020B0604020202020204" pitchFamily="34" charset="0"/>
              <a:buChar char="•"/>
            </a:pPr>
            <a:endParaRPr lang="en-US" altLang="zh-CN" sz="1400" kern="1200" dirty="0">
              <a:solidFill>
                <a:srgbClr val="0000FF"/>
              </a:solidFill>
              <a:latin typeface="Times New Roman" panose="02020603050405020304" pitchFamily="18" charset="0"/>
              <a:ea typeface="黑体" panose="02010609060101010101" charset="-122"/>
              <a:cs typeface="Times New Roman" panose="02020603050405020304" pitchFamily="18" charset="0"/>
            </a:endParaRPr>
          </a:p>
          <a:p>
            <a:pPr marL="285750" lvl="0" indent="-285750" eaLnBrk="0" fontAlgn="base" hangingPunct="0">
              <a:lnSpc>
                <a:spcPct val="150000"/>
              </a:lnSpc>
              <a:spcBef>
                <a:spcPct val="0"/>
              </a:spcBef>
              <a:spcAft>
                <a:spcPct val="0"/>
              </a:spcAft>
              <a:buSzTx/>
              <a:buFont typeface="Arial" panose="020B0604020202020204" pitchFamily="34" charset="0"/>
              <a:buChar char="•"/>
            </a:pPr>
            <a:endParaRPr lang="en-US" altLang="zh-CN" sz="1400" kern="1200" dirty="0">
              <a:solidFill>
                <a:srgbClr val="0000FF"/>
              </a:solidFill>
              <a:latin typeface="Times New Roman" panose="02020603050405020304" pitchFamily="18" charset="0"/>
              <a:ea typeface="黑体" panose="02010609060101010101" charset="-122"/>
              <a:cs typeface="Times New Roman" panose="02020603050405020304" pitchFamily="18" charset="0"/>
            </a:endParaRPr>
          </a:p>
          <a:p>
            <a:pPr marL="285750" lvl="0" indent="-285750" eaLnBrk="0" fontAlgn="base" hangingPunct="0">
              <a:lnSpc>
                <a:spcPct val="150000"/>
              </a:lnSpc>
              <a:spcBef>
                <a:spcPct val="0"/>
              </a:spcBef>
              <a:spcAft>
                <a:spcPct val="0"/>
              </a:spcAft>
              <a:buSzTx/>
              <a:buFont typeface="Arial" panose="020B0604020202020204" pitchFamily="34" charset="0"/>
              <a:buChar char="•"/>
            </a:pPr>
            <a:r>
              <a:rPr lang="en-US" altLang="zh-CN" sz="1400" kern="1200" dirty="0">
                <a:solidFill>
                  <a:srgbClr val="0000FF"/>
                </a:solidFill>
                <a:latin typeface="Times New Roman" panose="02020603050405020304" pitchFamily="18" charset="0"/>
                <a:ea typeface="黑体" panose="02010609060101010101" charset="-122"/>
                <a:cs typeface="Times New Roman" panose="02020603050405020304" pitchFamily="18" charset="0"/>
              </a:rPr>
              <a:t>Cheng H T , </a:t>
            </a:r>
            <a:r>
              <a:rPr lang="en-US" altLang="zh-CN" sz="1400" kern="1200" dirty="0" err="1">
                <a:solidFill>
                  <a:srgbClr val="0000FF"/>
                </a:solidFill>
                <a:latin typeface="Times New Roman" panose="02020603050405020304" pitchFamily="18" charset="0"/>
                <a:ea typeface="黑体" panose="02010609060101010101" charset="-122"/>
                <a:cs typeface="Times New Roman" panose="02020603050405020304" pitchFamily="18" charset="0"/>
              </a:rPr>
              <a:t>Koc</a:t>
            </a:r>
            <a:r>
              <a:rPr lang="en-US" altLang="zh-CN" sz="1400" kern="1200" dirty="0">
                <a:solidFill>
                  <a:srgbClr val="0000FF"/>
                </a:solidFill>
                <a:latin typeface="Times New Roman" panose="02020603050405020304" pitchFamily="18" charset="0"/>
                <a:ea typeface="黑体" panose="02010609060101010101" charset="-122"/>
                <a:cs typeface="Times New Roman" panose="02020603050405020304" pitchFamily="18" charset="0"/>
              </a:rPr>
              <a:t> L , </a:t>
            </a:r>
            <a:r>
              <a:rPr lang="en-US" altLang="zh-CN" sz="1400" kern="1200" dirty="0" err="1">
                <a:solidFill>
                  <a:srgbClr val="0000FF"/>
                </a:solidFill>
                <a:latin typeface="Times New Roman" panose="02020603050405020304" pitchFamily="18" charset="0"/>
                <a:ea typeface="黑体" panose="02010609060101010101" charset="-122"/>
                <a:cs typeface="Times New Roman" panose="02020603050405020304" pitchFamily="18" charset="0"/>
              </a:rPr>
              <a:t>Harmsen</a:t>
            </a:r>
            <a:r>
              <a:rPr lang="en-US" altLang="zh-CN" sz="1400" kern="1200" dirty="0">
                <a:solidFill>
                  <a:srgbClr val="0000FF"/>
                </a:solidFill>
                <a:latin typeface="Times New Roman" panose="02020603050405020304" pitchFamily="18" charset="0"/>
                <a:ea typeface="黑体" panose="02010609060101010101" charset="-122"/>
                <a:cs typeface="Times New Roman" panose="02020603050405020304" pitchFamily="18" charset="0"/>
              </a:rPr>
              <a:t> J , et al. Wide &amp; Deep Learning for Recommender Systems[J]. 2016.</a:t>
            </a:r>
            <a:endParaRPr lang="en-US" altLang="zh-CN" sz="1400" kern="1200" dirty="0">
              <a:solidFill>
                <a:srgbClr val="0000FF"/>
              </a:solidFill>
              <a:latin typeface="Times New Roman" panose="02020603050405020304" pitchFamily="18" charset="0"/>
              <a:ea typeface="黑体" panose="02010609060101010101" charset="-122"/>
              <a:cs typeface="Times New Roman" panose="02020603050405020304" pitchFamily="18" charset="0"/>
            </a:endParaRPr>
          </a:p>
          <a:p>
            <a:pPr marL="285750" lvl="0" indent="-285750" eaLnBrk="0" fontAlgn="base" hangingPunct="0">
              <a:lnSpc>
                <a:spcPct val="150000"/>
              </a:lnSpc>
              <a:spcBef>
                <a:spcPct val="0"/>
              </a:spcBef>
              <a:spcAft>
                <a:spcPct val="0"/>
              </a:spcAft>
              <a:buSzTx/>
              <a:buFont typeface="Arial" panose="020B0604020202020204" pitchFamily="34" charset="0"/>
              <a:buChar char="•"/>
            </a:pPr>
            <a:r>
              <a:rPr lang="en-US" altLang="zh-CN" sz="1400" kern="1200" dirty="0" err="1">
                <a:solidFill>
                  <a:srgbClr val="0000FF"/>
                </a:solidFill>
                <a:latin typeface="Times New Roman" panose="02020603050405020304" pitchFamily="18" charset="0"/>
                <a:ea typeface="黑体" panose="02010609060101010101" charset="-122"/>
                <a:cs typeface="Times New Roman" panose="02020603050405020304" pitchFamily="18" charset="0"/>
              </a:rPr>
              <a:t>Guo</a:t>
            </a:r>
            <a:r>
              <a:rPr lang="en-US" altLang="zh-CN" sz="1400" kern="1200" dirty="0">
                <a:solidFill>
                  <a:srgbClr val="0000FF"/>
                </a:solidFill>
                <a:latin typeface="Times New Roman" panose="02020603050405020304" pitchFamily="18" charset="0"/>
                <a:ea typeface="黑体" panose="02010609060101010101" charset="-122"/>
                <a:cs typeface="Times New Roman" panose="02020603050405020304" pitchFamily="18" charset="0"/>
              </a:rPr>
              <a:t> H , Tang R , Ye Y , et al. DeepFM: A Factorization-Machine based Neural Network for CTR Prediction[J]. 2017.</a:t>
            </a:r>
            <a:endParaRPr lang="en-US" altLang="zh-CN" sz="1400" kern="1200" dirty="0">
              <a:solidFill>
                <a:srgbClr val="0000FF"/>
              </a:solidFill>
              <a:latin typeface="Times New Roman" panose="02020603050405020304" pitchFamily="18" charset="0"/>
              <a:ea typeface="黑体" panose="02010609060101010101" charset="-122"/>
              <a:cs typeface="Times New Roman" panose="02020603050405020304" pitchFamily="18" charset="0"/>
            </a:endParaRPr>
          </a:p>
          <a:p>
            <a:pPr marL="0" indent="0">
              <a:lnSpc>
                <a:spcPct val="150000"/>
              </a:lnSpc>
              <a:buNone/>
            </a:pPr>
            <a:endParaRPr lang="en-US" altLang="zh-CN" sz="1800" dirty="0"/>
          </a:p>
        </p:txBody>
      </p:sp>
    </p:spTree>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62526" y="176378"/>
            <a:ext cx="7150695" cy="786149"/>
          </a:xfrm>
        </p:spPr>
        <p:txBody>
          <a:bodyPr>
            <a:normAutofit/>
          </a:bodyPr>
          <a:lstStyle/>
          <a:p>
            <a:pPr>
              <a:lnSpc>
                <a:spcPct val="150000"/>
              </a:lnSpc>
            </a:pPr>
            <a:r>
              <a:rPr kumimoji="1" lang="en-US" altLang="zh-CN" b="0" dirty="0">
                <a:sym typeface="+mn-ea"/>
              </a:rPr>
              <a:t>4.3.6</a:t>
            </a:r>
            <a:r>
              <a:rPr kumimoji="1" lang="zh-CN" altLang="en-US" b="0" dirty="0">
                <a:sym typeface="+mn-ea"/>
              </a:rPr>
              <a:t>、深度</a:t>
            </a:r>
            <a:r>
              <a:rPr kumimoji="1" lang="en-US" altLang="zh-CN" b="0" dirty="0">
                <a:sym typeface="+mn-ea"/>
              </a:rPr>
              <a:t>FM</a:t>
            </a:r>
            <a:endParaRPr kumimoji="1" lang="en-US" altLang="zh-CN" b="0" dirty="0">
              <a:sym typeface="+mn-ea"/>
            </a:endParaRPr>
          </a:p>
        </p:txBody>
      </p:sp>
      <p:sp>
        <p:nvSpPr>
          <p:cNvPr id="3" name="文本占位符 2"/>
          <p:cNvSpPr>
            <a:spLocks noGrp="1"/>
          </p:cNvSpPr>
          <p:nvPr>
            <p:ph type="body" idx="1"/>
          </p:nvPr>
        </p:nvSpPr>
        <p:spPr>
          <a:xfrm>
            <a:off x="532015" y="1155033"/>
            <a:ext cx="5660967" cy="5137702"/>
          </a:xfrm>
        </p:spPr>
        <p:txBody>
          <a:bodyPr>
            <a:normAutofit fontScale="92500" lnSpcReduction="10000"/>
          </a:bodyPr>
          <a:lstStyle/>
          <a:p>
            <a:pPr marL="0" indent="0">
              <a:lnSpc>
                <a:spcPct val="150000"/>
              </a:lnSpc>
              <a:buNone/>
            </a:pPr>
            <a:r>
              <a:rPr lang="zh-CN" altLang="en-US" dirty="0">
                <a:solidFill>
                  <a:srgbClr val="0000FF"/>
                </a:solidFill>
              </a:rPr>
              <a:t>为什么需要深度</a:t>
            </a:r>
            <a:r>
              <a:rPr lang="en-US" altLang="zh-CN" dirty="0">
                <a:solidFill>
                  <a:srgbClr val="0000FF"/>
                </a:solidFill>
              </a:rPr>
              <a:t>FM</a:t>
            </a:r>
            <a:r>
              <a:rPr lang="zh-CN" altLang="en-US" dirty="0">
                <a:solidFill>
                  <a:srgbClr val="0000FF"/>
                </a:solidFill>
              </a:rPr>
              <a:t>？</a:t>
            </a:r>
            <a:endParaRPr lang="zh-CN" altLang="en-US" dirty="0">
              <a:solidFill>
                <a:srgbClr val="0000FF"/>
              </a:solidFill>
            </a:endParaRPr>
          </a:p>
          <a:p>
            <a:pPr>
              <a:lnSpc>
                <a:spcPct val="150000"/>
              </a:lnSpc>
            </a:pPr>
            <a:r>
              <a:rPr lang="zh-CN" altLang="en-US" sz="1800" dirty="0"/>
              <a:t>数据中包含：类别型、数值型，</a:t>
            </a:r>
            <a:r>
              <a:rPr lang="en-US" altLang="zh-CN" sz="1800" dirty="0"/>
              <a:t>1</a:t>
            </a:r>
            <a:r>
              <a:rPr lang="zh-CN" altLang="en-US" sz="1800" dirty="0"/>
              <a:t>）类别型的数据需要</a:t>
            </a:r>
            <a:r>
              <a:rPr lang="en-US" altLang="zh-CN" sz="1800" dirty="0"/>
              <a:t>one-hot</a:t>
            </a:r>
            <a:r>
              <a:rPr lang="zh-CN" altLang="en-US" sz="1800" dirty="0"/>
              <a:t>处理；</a:t>
            </a:r>
            <a:r>
              <a:rPr lang="en-US" altLang="zh-CN" sz="1800" dirty="0"/>
              <a:t>2</a:t>
            </a:r>
            <a:r>
              <a:rPr lang="zh-CN" altLang="en-US" sz="1800" dirty="0"/>
              <a:t>）数值型数据需要离散化后再进行</a:t>
            </a:r>
            <a:r>
              <a:rPr lang="en-US" altLang="zh-CN" sz="1800" dirty="0"/>
              <a:t>one-hot</a:t>
            </a:r>
            <a:r>
              <a:rPr lang="zh-CN" altLang="en-US" sz="1800" dirty="0"/>
              <a:t>处理。</a:t>
            </a:r>
            <a:endParaRPr lang="zh-CN" altLang="en-US" sz="1800" dirty="0"/>
          </a:p>
          <a:p>
            <a:pPr>
              <a:lnSpc>
                <a:spcPct val="150000"/>
              </a:lnSpc>
            </a:pPr>
            <a:r>
              <a:rPr lang="zh-CN" altLang="en-US" sz="1800" dirty="0"/>
              <a:t>数据的维度非常高，并且非常稀疏</a:t>
            </a:r>
            <a:endParaRPr lang="zh-CN" altLang="en-US" sz="1800" dirty="0"/>
          </a:p>
          <a:p>
            <a:pPr>
              <a:lnSpc>
                <a:spcPct val="150000"/>
              </a:lnSpc>
            </a:pPr>
            <a:r>
              <a:rPr lang="zh-CN" altLang="en-US" sz="1800" dirty="0"/>
              <a:t>特征通常可以分为</a:t>
            </a:r>
            <a:r>
              <a:rPr lang="zh-CN" altLang="en-US" sz="1800" dirty="0">
                <a:solidFill>
                  <a:srgbClr val="0000FF"/>
                </a:solidFill>
              </a:rPr>
              <a:t>多个</a:t>
            </a:r>
            <a:r>
              <a:rPr lang="en-US" altLang="zh-CN" sz="1800" dirty="0">
                <a:solidFill>
                  <a:srgbClr val="0000FF"/>
                </a:solidFill>
              </a:rPr>
              <a:t>Field</a:t>
            </a:r>
            <a:endParaRPr lang="en-US" altLang="zh-CN" sz="1800" dirty="0">
              <a:solidFill>
                <a:srgbClr val="0000FF"/>
              </a:solidFill>
            </a:endParaRPr>
          </a:p>
          <a:p>
            <a:pPr marL="285750" lvl="0" indent="-285750" eaLnBrk="0" fontAlgn="base" hangingPunct="0">
              <a:lnSpc>
                <a:spcPct val="150000"/>
              </a:lnSpc>
              <a:spcBef>
                <a:spcPct val="0"/>
              </a:spcBef>
              <a:spcAft>
                <a:spcPct val="0"/>
              </a:spcAft>
              <a:buSzTx/>
              <a:buFont typeface="Arial" panose="020B0604020202020204" pitchFamily="34" charset="0"/>
              <a:buChar char="•"/>
            </a:pPr>
            <a:endParaRPr lang="en-US" altLang="zh-CN" sz="1400" kern="1200" dirty="0">
              <a:solidFill>
                <a:srgbClr val="0000FF"/>
              </a:solidFill>
              <a:latin typeface="Times New Roman" panose="02020603050405020304" pitchFamily="18" charset="0"/>
              <a:ea typeface="黑体" panose="02010609060101010101" charset="-122"/>
              <a:cs typeface="Times New Roman" panose="02020603050405020304" pitchFamily="18" charset="0"/>
            </a:endParaRPr>
          </a:p>
          <a:p>
            <a:pPr marL="285750" lvl="0" indent="-285750" eaLnBrk="0" fontAlgn="base" hangingPunct="0">
              <a:lnSpc>
                <a:spcPct val="150000"/>
              </a:lnSpc>
              <a:spcBef>
                <a:spcPct val="0"/>
              </a:spcBef>
              <a:spcAft>
                <a:spcPct val="0"/>
              </a:spcAft>
              <a:buSzTx/>
              <a:buFont typeface="Arial" panose="020B0604020202020204" pitchFamily="34" charset="0"/>
              <a:buChar char="•"/>
            </a:pPr>
            <a:endParaRPr lang="en-US" altLang="zh-CN" sz="1400" kern="1200" dirty="0">
              <a:solidFill>
                <a:srgbClr val="0000FF"/>
              </a:solidFill>
              <a:latin typeface="Times New Roman" panose="02020603050405020304" pitchFamily="18" charset="0"/>
              <a:ea typeface="黑体" panose="02010609060101010101" charset="-122"/>
              <a:cs typeface="Times New Roman" panose="02020603050405020304" pitchFamily="18" charset="0"/>
            </a:endParaRPr>
          </a:p>
          <a:p>
            <a:pPr marL="285750" lvl="0" indent="-285750" eaLnBrk="0" fontAlgn="base" hangingPunct="0">
              <a:lnSpc>
                <a:spcPct val="150000"/>
              </a:lnSpc>
              <a:spcBef>
                <a:spcPct val="0"/>
              </a:spcBef>
              <a:spcAft>
                <a:spcPct val="0"/>
              </a:spcAft>
              <a:buSzTx/>
              <a:buFont typeface="Arial" panose="020B0604020202020204" pitchFamily="34" charset="0"/>
              <a:buChar char="•"/>
            </a:pPr>
            <a:endParaRPr lang="en-US" altLang="zh-CN" sz="1400" kern="1200" dirty="0">
              <a:solidFill>
                <a:srgbClr val="0000FF"/>
              </a:solidFill>
              <a:latin typeface="Times New Roman" panose="02020603050405020304" pitchFamily="18" charset="0"/>
              <a:ea typeface="黑体" panose="02010609060101010101" charset="-122"/>
              <a:cs typeface="Times New Roman" panose="02020603050405020304" pitchFamily="18" charset="0"/>
            </a:endParaRPr>
          </a:p>
          <a:p>
            <a:pPr lvl="0" eaLnBrk="0" fontAlgn="base" hangingPunct="0">
              <a:lnSpc>
                <a:spcPct val="150000"/>
              </a:lnSpc>
            </a:pPr>
            <a:endParaRPr lang="en-US" altLang="zh-CN" sz="1800" dirty="0"/>
          </a:p>
          <a:p>
            <a:pPr lvl="0" eaLnBrk="0" fontAlgn="base" hangingPunct="0">
              <a:lnSpc>
                <a:spcPct val="150000"/>
              </a:lnSpc>
            </a:pPr>
            <a:r>
              <a:rPr lang="zh-CN" altLang="en-US" sz="1800" dirty="0"/>
              <a:t>海量数据：用户</a:t>
            </a:r>
            <a:r>
              <a:rPr lang="en-US" altLang="zh-CN" sz="1800" dirty="0"/>
              <a:t>/</a:t>
            </a:r>
            <a:r>
              <a:rPr lang="zh-CN" altLang="en-US" sz="1800" dirty="0"/>
              <a:t>商品的特征</a:t>
            </a:r>
            <a:endParaRPr lang="zh-CN" altLang="en-US" sz="1800" dirty="0"/>
          </a:p>
          <a:p>
            <a:pPr lvl="0" eaLnBrk="0" fontAlgn="base" hangingPunct="0">
              <a:lnSpc>
                <a:spcPct val="150000"/>
              </a:lnSpc>
            </a:pPr>
            <a:r>
              <a:rPr lang="zh-CN" altLang="en-US" sz="1800" dirty="0"/>
              <a:t>数据包含多个信息来源：图片、文字、视频</a:t>
            </a:r>
            <a:endParaRPr lang="zh-CN" altLang="en-US" sz="1800" dirty="0"/>
          </a:p>
          <a:p>
            <a:pPr lvl="0" eaLnBrk="0" fontAlgn="base" hangingPunct="0">
              <a:lnSpc>
                <a:spcPct val="150000"/>
              </a:lnSpc>
            </a:pPr>
            <a:r>
              <a:rPr lang="zh-CN" altLang="en-US" sz="1800" dirty="0"/>
              <a:t>如何根据特征信息进行预测</a:t>
            </a:r>
            <a:endParaRPr lang="zh-CN" altLang="en-US" sz="1800" dirty="0"/>
          </a:p>
          <a:p>
            <a:pPr marL="285750" lvl="0" indent="-285750" eaLnBrk="0" fontAlgn="base" hangingPunct="0">
              <a:lnSpc>
                <a:spcPct val="150000"/>
              </a:lnSpc>
              <a:spcBef>
                <a:spcPct val="0"/>
              </a:spcBef>
              <a:spcAft>
                <a:spcPct val="0"/>
              </a:spcAft>
              <a:buSzTx/>
              <a:buFont typeface="Arial" panose="020B0604020202020204" pitchFamily="34" charset="0"/>
              <a:buChar char="•"/>
            </a:pPr>
            <a:endParaRPr lang="en-US" altLang="zh-CN" sz="1400" kern="1200" dirty="0">
              <a:solidFill>
                <a:srgbClr val="0000FF"/>
              </a:solidFill>
              <a:latin typeface="Times New Roman" panose="02020603050405020304" pitchFamily="18" charset="0"/>
              <a:ea typeface="黑体" panose="02010609060101010101" charset="-122"/>
              <a:cs typeface="Times New Roman" panose="02020603050405020304" pitchFamily="18" charset="0"/>
            </a:endParaRPr>
          </a:p>
        </p:txBody>
      </p:sp>
      <p:sp>
        <p:nvSpPr>
          <p:cNvPr id="4" name="左箭头 3"/>
          <p:cNvSpPr/>
          <p:nvPr/>
        </p:nvSpPr>
        <p:spPr>
          <a:xfrm rot="16200000">
            <a:off x="1808489" y="4092690"/>
            <a:ext cx="557036" cy="228574"/>
          </a:xfrm>
          <a:prstGeom prst="lef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p:cNvPicPr>
            <a:picLocks noChangeAspect="1"/>
          </p:cNvPicPr>
          <p:nvPr/>
        </p:nvPicPr>
        <p:blipFill>
          <a:blip r:embed="rId1"/>
          <a:stretch>
            <a:fillRect/>
          </a:stretch>
        </p:blipFill>
        <p:spPr>
          <a:xfrm>
            <a:off x="6590060" y="2536980"/>
            <a:ext cx="3563292" cy="2782958"/>
          </a:xfrm>
          <a:prstGeom prst="rect">
            <a:avLst/>
          </a:prstGeom>
        </p:spPr>
      </p:pic>
    </p:spTree>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62526" y="176378"/>
            <a:ext cx="7150695" cy="786149"/>
          </a:xfrm>
        </p:spPr>
        <p:txBody>
          <a:bodyPr>
            <a:normAutofit/>
          </a:bodyPr>
          <a:lstStyle/>
          <a:p>
            <a:pPr>
              <a:lnSpc>
                <a:spcPct val="150000"/>
              </a:lnSpc>
            </a:pPr>
            <a:r>
              <a:rPr kumimoji="1" lang="en-US" altLang="zh-CN" b="0" dirty="0">
                <a:sym typeface="+mn-ea"/>
              </a:rPr>
              <a:t>4.3.6</a:t>
            </a:r>
            <a:r>
              <a:rPr kumimoji="1" lang="zh-CN" altLang="en-US" b="0" dirty="0">
                <a:sym typeface="+mn-ea"/>
              </a:rPr>
              <a:t>、深度</a:t>
            </a:r>
            <a:r>
              <a:rPr kumimoji="1" lang="en-US" altLang="zh-CN" b="0" dirty="0">
                <a:sym typeface="+mn-ea"/>
              </a:rPr>
              <a:t>FM</a:t>
            </a:r>
            <a:endParaRPr kumimoji="1" lang="en-US" altLang="zh-CN" b="0" dirty="0">
              <a:sym typeface="+mn-ea"/>
            </a:endParaRPr>
          </a:p>
        </p:txBody>
      </p:sp>
      <p:sp>
        <p:nvSpPr>
          <p:cNvPr id="3" name="文本占位符 2"/>
          <p:cNvSpPr>
            <a:spLocks noGrp="1"/>
          </p:cNvSpPr>
          <p:nvPr>
            <p:ph type="body" idx="1"/>
          </p:nvPr>
        </p:nvSpPr>
        <p:spPr>
          <a:xfrm>
            <a:off x="532015" y="1155033"/>
            <a:ext cx="11355185" cy="5137702"/>
          </a:xfrm>
        </p:spPr>
        <p:txBody>
          <a:bodyPr>
            <a:normAutofit/>
          </a:bodyPr>
          <a:lstStyle/>
          <a:p>
            <a:pPr marL="0" indent="0">
              <a:lnSpc>
                <a:spcPct val="150000"/>
              </a:lnSpc>
              <a:buNone/>
            </a:pPr>
            <a:r>
              <a:rPr lang="zh-CN" altLang="en-US" dirty="0">
                <a:solidFill>
                  <a:srgbClr val="0000FF"/>
                </a:solidFill>
              </a:rPr>
              <a:t>为什么需要深度</a:t>
            </a:r>
            <a:r>
              <a:rPr lang="en-US" altLang="zh-CN" dirty="0">
                <a:solidFill>
                  <a:srgbClr val="0000FF"/>
                </a:solidFill>
              </a:rPr>
              <a:t>FM</a:t>
            </a:r>
            <a:r>
              <a:rPr lang="zh-CN" altLang="en-US" dirty="0">
                <a:solidFill>
                  <a:srgbClr val="0000FF"/>
                </a:solidFill>
              </a:rPr>
              <a:t>？</a:t>
            </a:r>
            <a:endParaRPr lang="zh-CN" altLang="en-US" dirty="0">
              <a:solidFill>
                <a:srgbClr val="0000FF"/>
              </a:solidFill>
            </a:endParaRPr>
          </a:p>
          <a:p>
            <a:pPr>
              <a:lnSpc>
                <a:spcPct val="150000"/>
              </a:lnSpc>
            </a:pPr>
            <a:r>
              <a:rPr lang="en-US" altLang="zh-CN" sz="1800" dirty="0"/>
              <a:t>CTR</a:t>
            </a:r>
            <a:r>
              <a:rPr lang="zh-CN" altLang="en-US" sz="1800" dirty="0"/>
              <a:t>预估重点在于学习组合特征，包括二阶、三阶甚至更高阶的组合特征。有研究表明：同时学习到</a:t>
            </a:r>
            <a:r>
              <a:rPr lang="zh-CN" altLang="en-US" sz="1800" dirty="0">
                <a:solidFill>
                  <a:srgbClr val="0000FF"/>
                </a:solidFill>
              </a:rPr>
              <a:t>多种特征组合的效果比只考虑其中一种效果要好</a:t>
            </a:r>
            <a:r>
              <a:rPr lang="zh-CN" altLang="en-US" sz="1800" dirty="0"/>
              <a:t>，超高维度的输入数据，导致提取组合特征变得非常困难。</a:t>
            </a:r>
            <a:endParaRPr lang="zh-CN" altLang="en-US" sz="1800" dirty="0"/>
          </a:p>
          <a:p>
            <a:pPr>
              <a:lnSpc>
                <a:spcPct val="150000"/>
              </a:lnSpc>
            </a:pPr>
            <a:r>
              <a:rPr lang="zh-CN" altLang="en-US" sz="1800" dirty="0"/>
              <a:t>传统的解决方法并不尽如人意：</a:t>
            </a:r>
            <a:endParaRPr lang="zh-CN" altLang="en-US" sz="1800" dirty="0"/>
          </a:p>
          <a:p>
            <a:pPr lvl="1">
              <a:lnSpc>
                <a:spcPct val="150000"/>
              </a:lnSpc>
            </a:pPr>
            <a:r>
              <a:rPr lang="zh-CN" altLang="en-US" sz="1600" dirty="0"/>
              <a:t>线性模型无法提取高阶的组合特征，</a:t>
            </a:r>
            <a:r>
              <a:rPr lang="zh-CN" altLang="en-US" sz="1600" dirty="0">
                <a:solidFill>
                  <a:srgbClr val="0000FF"/>
                </a:solidFill>
              </a:rPr>
              <a:t>人工的特征组合耗时耗力</a:t>
            </a:r>
            <a:r>
              <a:rPr lang="zh-CN" altLang="en-US" sz="1600" dirty="0"/>
              <a:t>，从而限制线性模型的表现。</a:t>
            </a:r>
            <a:endParaRPr lang="zh-CN" altLang="en-US" sz="1600" dirty="0"/>
          </a:p>
          <a:p>
            <a:pPr lvl="1">
              <a:lnSpc>
                <a:spcPct val="150000"/>
              </a:lnSpc>
            </a:pPr>
            <a:r>
              <a:rPr lang="zh-CN" altLang="en-US" sz="1600" dirty="0"/>
              <a:t>基于树的方法可以解决特征组合问题，但是树模型通常是对历史的记忆，即</a:t>
            </a:r>
            <a:r>
              <a:rPr lang="zh-CN" altLang="en-US" sz="1600" dirty="0">
                <a:solidFill>
                  <a:srgbClr val="0000FF"/>
                </a:solidFill>
              </a:rPr>
              <a:t>泛化能力较弱。</a:t>
            </a:r>
            <a:endParaRPr lang="zh-CN" altLang="en-US" sz="1600" dirty="0">
              <a:solidFill>
                <a:srgbClr val="0000FF"/>
              </a:solidFill>
            </a:endParaRPr>
          </a:p>
          <a:p>
            <a:pPr lvl="1">
              <a:lnSpc>
                <a:spcPct val="150000"/>
              </a:lnSpc>
            </a:pPr>
            <a:r>
              <a:rPr lang="zh-CN" altLang="en-US" sz="1600" dirty="0"/>
              <a:t>分解机模型可以自动地完成特征的交叉，但是</a:t>
            </a:r>
            <a:r>
              <a:rPr lang="zh-CN" altLang="en-US" sz="1600" dirty="0">
                <a:solidFill>
                  <a:srgbClr val="0000FF"/>
                </a:solidFill>
              </a:rPr>
              <a:t>只能完成二阶特征建模</a:t>
            </a:r>
            <a:r>
              <a:rPr lang="zh-CN" altLang="en-US" sz="1600" dirty="0"/>
              <a:t>。</a:t>
            </a:r>
            <a:endParaRPr lang="zh-CN" altLang="en-US" sz="1600" dirty="0"/>
          </a:p>
          <a:p>
            <a:pPr marL="639445" lvl="1" indent="-285750" eaLnBrk="0" fontAlgn="base" hangingPunct="0">
              <a:lnSpc>
                <a:spcPct val="150000"/>
              </a:lnSpc>
              <a:spcBef>
                <a:spcPct val="0"/>
              </a:spcBef>
              <a:spcAft>
                <a:spcPct val="0"/>
              </a:spcAft>
              <a:buSzTx/>
              <a:buFont typeface="Arial" panose="020B0604020202020204" pitchFamily="34" charset="0"/>
              <a:buChar char="•"/>
            </a:pPr>
            <a:endParaRPr lang="en-US" altLang="zh-CN" sz="1200" kern="1200" dirty="0">
              <a:solidFill>
                <a:srgbClr val="0000FF"/>
              </a:solidFill>
              <a:latin typeface="Times New Roman" panose="02020603050405020304" pitchFamily="18" charset="0"/>
              <a:ea typeface="黑体" panose="02010609060101010101" charset="-122"/>
              <a:cs typeface="Times New Roman" panose="02020603050405020304" pitchFamily="18" charset="0"/>
            </a:endParaRP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nSpc>
                <a:spcPct val="150000"/>
              </a:lnSpc>
            </a:pPr>
            <a:r>
              <a:rPr kumimoji="1" lang="en-US" altLang="zh-CN" b="0" dirty="0">
                <a:sym typeface="+mn-ea"/>
              </a:rPr>
              <a:t>4.1.1</a:t>
            </a:r>
            <a:r>
              <a:rPr kumimoji="1" lang="zh-CN" altLang="en-US" b="0" dirty="0">
                <a:sym typeface="+mn-ea"/>
              </a:rPr>
              <a:t>、</a:t>
            </a:r>
            <a:r>
              <a:rPr kumimoji="1" lang="en-US" altLang="zh-CN" b="0" dirty="0">
                <a:sym typeface="+mn-ea"/>
              </a:rPr>
              <a:t>CTR</a:t>
            </a:r>
            <a:r>
              <a:rPr kumimoji="1" lang="zh-CN" altLang="en-US" b="0" dirty="0">
                <a:sym typeface="+mn-ea"/>
              </a:rPr>
              <a:t>预估算法</a:t>
            </a:r>
            <a:endParaRPr kumimoji="1" lang="zh-CN" altLang="en-US" b="0" dirty="0">
              <a:sym typeface="+mn-ea"/>
            </a:endParaRPr>
          </a:p>
        </p:txBody>
      </p:sp>
      <p:sp>
        <p:nvSpPr>
          <p:cNvPr id="3" name="文本占位符 2"/>
          <p:cNvSpPr>
            <a:spLocks noGrp="1"/>
          </p:cNvSpPr>
          <p:nvPr>
            <p:ph type="body" idx="1"/>
          </p:nvPr>
        </p:nvSpPr>
        <p:spPr/>
        <p:txBody>
          <a:bodyPr>
            <a:normAutofit/>
          </a:bodyPr>
          <a:lstStyle/>
          <a:p>
            <a:pPr>
              <a:lnSpc>
                <a:spcPct val="150000"/>
              </a:lnSpc>
            </a:pPr>
            <a:r>
              <a:rPr lang="zh-CN" altLang="en-US" sz="1800" dirty="0">
                <a:solidFill>
                  <a:srgbClr val="0000FF"/>
                </a:solidFill>
              </a:rPr>
              <a:t>点击率（</a:t>
            </a:r>
            <a:r>
              <a:rPr lang="en-US" altLang="zh-CN" sz="1800" dirty="0">
                <a:solidFill>
                  <a:srgbClr val="0000FF"/>
                </a:solidFill>
              </a:rPr>
              <a:t>click through rate</a:t>
            </a:r>
            <a:r>
              <a:rPr lang="zh-CN" altLang="en-US" sz="1800" dirty="0">
                <a:solidFill>
                  <a:srgbClr val="0000FF"/>
                </a:solidFill>
              </a:rPr>
              <a:t>）</a:t>
            </a:r>
            <a:r>
              <a:rPr lang="zh-CN" altLang="en-US" sz="1800" dirty="0"/>
              <a:t>是用户点击链接的数量与该链接展示给用户的数量之比，可以使用下面的公式表示</a:t>
            </a:r>
            <a:r>
              <a:rPr lang="en-US" altLang="zh-CN" sz="1800" dirty="0"/>
              <a:t>CTR</a:t>
            </a:r>
            <a:endParaRPr lang="zh-CN" altLang="en-US" sz="1800" dirty="0"/>
          </a:p>
          <a:p>
            <a:pPr marL="0" indent="0">
              <a:lnSpc>
                <a:spcPct val="150000"/>
              </a:lnSpc>
              <a:buNone/>
            </a:pPr>
            <a:endParaRPr lang="zh-CN" altLang="en-US" sz="1800" dirty="0"/>
          </a:p>
          <a:p>
            <a:pPr marL="0" indent="0">
              <a:lnSpc>
                <a:spcPct val="150000"/>
              </a:lnSpc>
              <a:buNone/>
            </a:pPr>
            <a:endParaRPr lang="zh-CN" altLang="en-US" sz="1800" dirty="0"/>
          </a:p>
          <a:p>
            <a:pPr marL="0" indent="0">
              <a:lnSpc>
                <a:spcPct val="150000"/>
              </a:lnSpc>
              <a:buNone/>
            </a:pPr>
            <a:endParaRPr lang="zh-CN" altLang="en-US" sz="1800" dirty="0"/>
          </a:p>
          <a:p>
            <a:pPr>
              <a:lnSpc>
                <a:spcPct val="150000"/>
              </a:lnSpc>
            </a:pPr>
            <a:r>
              <a:rPr lang="zh-CN" altLang="en-US" sz="1800" dirty="0"/>
              <a:t>可以预测点击率（</a:t>
            </a:r>
            <a:r>
              <a:rPr lang="en-US" altLang="zh-CN" sz="1800" dirty="0"/>
              <a:t>CTR</a:t>
            </a:r>
            <a:r>
              <a:rPr lang="zh-CN" altLang="en-US" sz="1800" dirty="0"/>
              <a:t>）的算法被称为</a:t>
            </a:r>
            <a:r>
              <a:rPr lang="en-US" altLang="zh-CN" sz="1800" dirty="0"/>
              <a:t>CTR</a:t>
            </a:r>
            <a:r>
              <a:rPr lang="zh-CN" altLang="en-US" sz="1800" dirty="0"/>
              <a:t>预估算法，</a:t>
            </a:r>
            <a:r>
              <a:rPr lang="en-US" altLang="zh-CN" sz="1800" dirty="0"/>
              <a:t>CTR</a:t>
            </a:r>
            <a:r>
              <a:rPr lang="zh-CN" altLang="en-US" sz="1800" dirty="0"/>
              <a:t>预估的一系列算法经常用于推荐系统的</a:t>
            </a:r>
            <a:r>
              <a:rPr lang="zh-CN" altLang="en-US" sz="1800" dirty="0">
                <a:solidFill>
                  <a:srgbClr val="0000FF"/>
                </a:solidFill>
              </a:rPr>
              <a:t>排序阶段</a:t>
            </a:r>
            <a:r>
              <a:rPr lang="zh-CN" altLang="en-US" sz="1800" dirty="0"/>
              <a:t>，其实有很多机器学习的方法或者深度学习的方法都可以作为</a:t>
            </a:r>
            <a:r>
              <a:rPr lang="en-US" altLang="zh-CN" sz="1800" dirty="0"/>
              <a:t>CTR</a:t>
            </a:r>
            <a:r>
              <a:rPr lang="zh-CN" altLang="en-US" sz="1800" dirty="0"/>
              <a:t>预估的算法，前提是这些算法的输出是一个</a:t>
            </a:r>
            <a:r>
              <a:rPr lang="en-US" altLang="zh-CN" sz="1800" dirty="0"/>
              <a:t>0~1</a:t>
            </a:r>
            <a:r>
              <a:rPr lang="zh-CN" altLang="en-US" sz="1800" dirty="0"/>
              <a:t>的概率值，并以概率作为分类的依据。</a:t>
            </a:r>
            <a:endParaRPr lang="zh-CN" altLang="en-US" sz="1800" dirty="0"/>
          </a:p>
          <a:p>
            <a:pPr>
              <a:lnSpc>
                <a:spcPct val="150000"/>
              </a:lnSpc>
            </a:pPr>
            <a:r>
              <a:rPr lang="en-US" altLang="zh-CN" sz="1800" dirty="0">
                <a:solidFill>
                  <a:srgbClr val="0000FF"/>
                </a:solidFill>
              </a:rPr>
              <a:t>CTR</a:t>
            </a:r>
            <a:r>
              <a:rPr lang="zh-CN" altLang="en-US" sz="1800" dirty="0">
                <a:solidFill>
                  <a:srgbClr val="0000FF"/>
                </a:solidFill>
              </a:rPr>
              <a:t>通常作为衡量某网站广告活动是否成功有效的依据。</a:t>
            </a:r>
            <a:endParaRPr lang="zh-CN" altLang="en-US" sz="1800" dirty="0">
              <a:solidFill>
                <a:srgbClr val="0000FF"/>
              </a:solidFill>
            </a:endParaRPr>
          </a:p>
          <a:p>
            <a:pPr>
              <a:lnSpc>
                <a:spcPct val="150000"/>
              </a:lnSpc>
            </a:pPr>
            <a:endParaRPr lang="zh-CN" altLang="en-US" sz="1600" dirty="0"/>
          </a:p>
        </p:txBody>
      </p:sp>
      <p:pic>
        <p:nvPicPr>
          <p:cNvPr id="6" name="Picture 2" descr="Number of click-throughs &#10;CTR = &#10;Number of impressions "/>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396158" y="2134856"/>
            <a:ext cx="5677911" cy="105931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62526" y="176378"/>
            <a:ext cx="7150695" cy="786149"/>
          </a:xfrm>
        </p:spPr>
        <p:txBody>
          <a:bodyPr>
            <a:normAutofit/>
          </a:bodyPr>
          <a:lstStyle/>
          <a:p>
            <a:pPr>
              <a:lnSpc>
                <a:spcPct val="150000"/>
              </a:lnSpc>
            </a:pPr>
            <a:r>
              <a:rPr kumimoji="1" lang="en-US" altLang="zh-CN" b="0" dirty="0">
                <a:sym typeface="+mn-ea"/>
              </a:rPr>
              <a:t>4.3.6</a:t>
            </a:r>
            <a:r>
              <a:rPr kumimoji="1" lang="zh-CN" altLang="en-US" b="0" dirty="0">
                <a:sym typeface="+mn-ea"/>
              </a:rPr>
              <a:t>、深度</a:t>
            </a:r>
            <a:r>
              <a:rPr kumimoji="1" lang="en-US" altLang="zh-CN" b="0" dirty="0">
                <a:sym typeface="+mn-ea"/>
              </a:rPr>
              <a:t>FM</a:t>
            </a:r>
            <a:endParaRPr kumimoji="1" lang="en-US" altLang="zh-CN" b="0" dirty="0">
              <a:sym typeface="+mn-ea"/>
            </a:endParaRPr>
          </a:p>
        </p:txBody>
      </p:sp>
      <p:sp>
        <p:nvSpPr>
          <p:cNvPr id="3" name="文本占位符 2"/>
          <p:cNvSpPr>
            <a:spLocks noGrp="1"/>
          </p:cNvSpPr>
          <p:nvPr>
            <p:ph type="body" idx="1"/>
          </p:nvPr>
        </p:nvSpPr>
        <p:spPr>
          <a:xfrm>
            <a:off x="532015" y="1155033"/>
            <a:ext cx="11355185" cy="5137702"/>
          </a:xfrm>
        </p:spPr>
        <p:txBody>
          <a:bodyPr>
            <a:normAutofit/>
          </a:bodyPr>
          <a:lstStyle/>
          <a:p>
            <a:pPr marL="0" indent="0">
              <a:lnSpc>
                <a:spcPct val="150000"/>
              </a:lnSpc>
              <a:buNone/>
            </a:pPr>
            <a:r>
              <a:rPr lang="zh-CN" altLang="en-US" dirty="0">
                <a:solidFill>
                  <a:srgbClr val="0000FF"/>
                </a:solidFill>
              </a:rPr>
              <a:t>为什么需要深度</a:t>
            </a:r>
            <a:r>
              <a:rPr lang="en-US" altLang="zh-CN" dirty="0">
                <a:solidFill>
                  <a:srgbClr val="0000FF"/>
                </a:solidFill>
              </a:rPr>
              <a:t>FM</a:t>
            </a:r>
            <a:r>
              <a:rPr lang="zh-CN" altLang="en-US" dirty="0">
                <a:solidFill>
                  <a:srgbClr val="0000FF"/>
                </a:solidFill>
              </a:rPr>
              <a:t>？</a:t>
            </a:r>
            <a:endParaRPr lang="zh-CN" altLang="en-US" dirty="0">
              <a:solidFill>
                <a:srgbClr val="0000FF"/>
              </a:solidFill>
            </a:endParaRPr>
          </a:p>
          <a:p>
            <a:pPr marL="639445" lvl="1" indent="-285750" eaLnBrk="0" fontAlgn="base" hangingPunct="0">
              <a:lnSpc>
                <a:spcPct val="150000"/>
              </a:lnSpc>
              <a:spcBef>
                <a:spcPct val="0"/>
              </a:spcBef>
              <a:spcAft>
                <a:spcPct val="0"/>
              </a:spcAft>
              <a:buSzTx/>
              <a:buFont typeface="Arial" panose="020B0604020202020204" pitchFamily="34" charset="0"/>
              <a:buChar char="•"/>
            </a:pPr>
            <a:endParaRPr lang="en-US" altLang="zh-CN" sz="1200" kern="1200" dirty="0">
              <a:solidFill>
                <a:srgbClr val="0000FF"/>
              </a:solidFill>
              <a:latin typeface="Times New Roman" panose="02020603050405020304" pitchFamily="18" charset="0"/>
              <a:ea typeface="黑体" panose="02010609060101010101" charset="-122"/>
              <a:cs typeface="Times New Roman" panose="02020603050405020304" pitchFamily="18" charset="0"/>
            </a:endParaRPr>
          </a:p>
        </p:txBody>
      </p:sp>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479449" y="4253595"/>
            <a:ext cx="1799344" cy="1961656"/>
          </a:xfrm>
          <a:prstGeom prst="rect">
            <a:avLst/>
          </a:prstGeom>
        </p:spPr>
      </p:pic>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1129" y="4603248"/>
            <a:ext cx="3545361" cy="1359207"/>
          </a:xfrm>
          <a:prstGeom prst="rect">
            <a:avLst/>
          </a:prstGeom>
        </p:spPr>
      </p:pic>
      <p:pic>
        <p:nvPicPr>
          <p:cNvPr id="6" name="图片 5"/>
          <p:cNvPicPr>
            <a:picLocks noChangeAspect="1"/>
          </p:cNvPicPr>
          <p:nvPr/>
        </p:nvPicPr>
        <p:blipFill rotWithShape="1">
          <a:blip r:embed="rId3" cstate="print">
            <a:extLst>
              <a:ext uri="{28A0092B-C50C-407E-A947-70E740481C1C}">
                <a14:useLocalDpi xmlns:a14="http://schemas.microsoft.com/office/drawing/2010/main" val="0"/>
              </a:ext>
            </a:extLst>
          </a:blip>
          <a:srcRect l="17188" r="14382"/>
          <a:stretch>
            <a:fillRect/>
          </a:stretch>
        </p:blipFill>
        <p:spPr>
          <a:xfrm>
            <a:off x="1719230" y="1963775"/>
            <a:ext cx="2116301" cy="1728285"/>
          </a:xfrm>
          <a:prstGeom prst="rect">
            <a:avLst/>
          </a:prstGeom>
        </p:spPr>
      </p:pic>
      <p:pic>
        <p:nvPicPr>
          <p:cNvPr id="7" name="图片 6"/>
          <p:cNvPicPr>
            <a:picLocks noChangeAspect="1"/>
          </p:cNvPicPr>
          <p:nvPr/>
        </p:nvPicPr>
        <p:blipFill rotWithShape="1">
          <a:blip r:embed="rId4" cstate="print">
            <a:extLst>
              <a:ext uri="{28A0092B-C50C-407E-A947-70E740481C1C}">
                <a14:useLocalDpi xmlns:a14="http://schemas.microsoft.com/office/drawing/2010/main" val="0"/>
              </a:ext>
            </a:extLst>
          </a:blip>
          <a:srcRect l="36621" r="3003"/>
          <a:stretch>
            <a:fillRect/>
          </a:stretch>
        </p:blipFill>
        <p:spPr>
          <a:xfrm>
            <a:off x="5236497" y="1895851"/>
            <a:ext cx="2287788" cy="1724111"/>
          </a:xfrm>
          <a:prstGeom prst="rect">
            <a:avLst/>
          </a:prstGeom>
        </p:spPr>
      </p:pic>
      <p:sp>
        <p:nvSpPr>
          <p:cNvPr id="8" name="文本框 7"/>
          <p:cNvSpPr txBox="1"/>
          <p:nvPr/>
        </p:nvSpPr>
        <p:spPr>
          <a:xfrm>
            <a:off x="8600902" y="2633848"/>
            <a:ext cx="3005951" cy="400110"/>
          </a:xfrm>
          <a:prstGeom prst="rect">
            <a:avLst/>
          </a:prstGeom>
          <a:noFill/>
        </p:spPr>
        <p:txBody>
          <a:bodyPr wrap="none" rtlCol="0">
            <a:spAutoFit/>
          </a:bodyPr>
          <a:lstStyle/>
          <a:p>
            <a:r>
              <a:rPr lang="zh-CN" altLang="en-US" sz="2000" dirty="0">
                <a:latin typeface="黑体" panose="02010609060101010101" charset="-122"/>
                <a:ea typeface="黑体" panose="02010609060101010101" charset="-122"/>
              </a:rPr>
              <a:t>大规模高维稀疏离散数据</a:t>
            </a:r>
            <a:endParaRPr lang="zh-CN" altLang="en-US" sz="2000" dirty="0">
              <a:latin typeface="黑体" panose="02010609060101010101" charset="-122"/>
              <a:ea typeface="黑体" panose="02010609060101010101" charset="-122"/>
            </a:endParaRPr>
          </a:p>
        </p:txBody>
      </p:sp>
      <p:sp>
        <p:nvSpPr>
          <p:cNvPr id="9" name="矩形 8"/>
          <p:cNvSpPr/>
          <p:nvPr/>
        </p:nvSpPr>
        <p:spPr>
          <a:xfrm>
            <a:off x="9711806" y="4603248"/>
            <a:ext cx="1215397" cy="1323439"/>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zh-CN" altLang="en-US" sz="8000" b="1" cap="none" spc="0" dirty="0">
                <a:solidFill>
                  <a:schemeClr val="tx1"/>
                </a:solidFill>
                <a:effectLst/>
              </a:rPr>
              <a:t>？</a:t>
            </a:r>
            <a:endParaRPr lang="zh-CN" altLang="en-US" sz="5400" b="1" cap="none" spc="0" dirty="0">
              <a:solidFill>
                <a:schemeClr val="tx1"/>
              </a:solidFill>
              <a:effectLst/>
            </a:endParaRPr>
          </a:p>
        </p:txBody>
      </p:sp>
    </p:spTree>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62526" y="176378"/>
            <a:ext cx="7150695" cy="786149"/>
          </a:xfrm>
        </p:spPr>
        <p:txBody>
          <a:bodyPr>
            <a:normAutofit/>
          </a:bodyPr>
          <a:lstStyle/>
          <a:p>
            <a:pPr>
              <a:lnSpc>
                <a:spcPct val="150000"/>
              </a:lnSpc>
            </a:pPr>
            <a:r>
              <a:rPr kumimoji="1" lang="en-US" altLang="zh-CN" b="0" dirty="0">
                <a:sym typeface="+mn-ea"/>
              </a:rPr>
              <a:t>4.3.6</a:t>
            </a:r>
            <a:r>
              <a:rPr kumimoji="1" lang="zh-CN" altLang="en-US" b="0" dirty="0">
                <a:sym typeface="+mn-ea"/>
              </a:rPr>
              <a:t>、深度</a:t>
            </a:r>
            <a:r>
              <a:rPr kumimoji="1" lang="en-US" altLang="zh-CN" b="0" dirty="0">
                <a:sym typeface="+mn-ea"/>
              </a:rPr>
              <a:t>FM</a:t>
            </a:r>
            <a:endParaRPr kumimoji="1" lang="en-US" altLang="zh-CN" b="0" dirty="0">
              <a:sym typeface="+mn-ea"/>
            </a:endParaRPr>
          </a:p>
        </p:txBody>
      </p:sp>
      <p:sp>
        <p:nvSpPr>
          <p:cNvPr id="3" name="文本占位符 2"/>
          <p:cNvSpPr>
            <a:spLocks noGrp="1"/>
          </p:cNvSpPr>
          <p:nvPr>
            <p:ph type="body" idx="1"/>
          </p:nvPr>
        </p:nvSpPr>
        <p:spPr>
          <a:xfrm>
            <a:off x="532015" y="1155033"/>
            <a:ext cx="11355185" cy="5137702"/>
          </a:xfrm>
        </p:spPr>
        <p:txBody>
          <a:bodyPr>
            <a:normAutofit/>
          </a:bodyPr>
          <a:lstStyle/>
          <a:p>
            <a:pPr marL="0" indent="0">
              <a:lnSpc>
                <a:spcPct val="150000"/>
              </a:lnSpc>
              <a:buNone/>
            </a:pPr>
            <a:r>
              <a:rPr lang="zh-CN" altLang="en-US" dirty="0">
                <a:solidFill>
                  <a:srgbClr val="0000FF"/>
                </a:solidFill>
              </a:rPr>
              <a:t>算法</a:t>
            </a:r>
            <a:r>
              <a:rPr lang="en-US" altLang="zh-CN" dirty="0">
                <a:solidFill>
                  <a:srgbClr val="0000FF"/>
                </a:solidFill>
              </a:rPr>
              <a:t>1</a:t>
            </a:r>
            <a:r>
              <a:rPr lang="zh-CN" altLang="en-US" dirty="0">
                <a:solidFill>
                  <a:srgbClr val="0000FF"/>
                </a:solidFill>
              </a:rPr>
              <a:t>：</a:t>
            </a:r>
            <a:r>
              <a:rPr lang="en-US" altLang="zh-CN" dirty="0">
                <a:solidFill>
                  <a:srgbClr val="0000FF"/>
                </a:solidFill>
              </a:rPr>
              <a:t>FNN (Factorization-machine support Neural Network</a:t>
            </a:r>
            <a:r>
              <a:rPr lang="zh-CN" altLang="en-US" dirty="0">
                <a:solidFill>
                  <a:srgbClr val="0000FF"/>
                </a:solidFill>
              </a:rPr>
              <a:t>）</a:t>
            </a:r>
            <a:endParaRPr lang="zh-CN" altLang="en-US" dirty="0">
              <a:solidFill>
                <a:srgbClr val="0000FF"/>
              </a:solidFill>
            </a:endParaRPr>
          </a:p>
          <a:p>
            <a:pPr marL="639445" lvl="1" indent="-285750" eaLnBrk="0" fontAlgn="base" hangingPunct="0">
              <a:lnSpc>
                <a:spcPct val="150000"/>
              </a:lnSpc>
              <a:spcBef>
                <a:spcPct val="0"/>
              </a:spcBef>
              <a:spcAft>
                <a:spcPct val="0"/>
              </a:spcAft>
              <a:buSzTx/>
              <a:buFont typeface="Arial" panose="020B0604020202020204" pitchFamily="34" charset="0"/>
              <a:buChar char="•"/>
            </a:pPr>
            <a:endParaRPr lang="en-US" altLang="zh-CN" sz="1200" kern="1200" dirty="0">
              <a:solidFill>
                <a:srgbClr val="0000FF"/>
              </a:solidFill>
              <a:latin typeface="Times New Roman" panose="02020603050405020304" pitchFamily="18" charset="0"/>
              <a:ea typeface="黑体" panose="02010609060101010101" charset="-122"/>
              <a:cs typeface="Times New Roman" panose="02020603050405020304" pitchFamily="18" charset="0"/>
            </a:endParaRPr>
          </a:p>
        </p:txBody>
      </p:sp>
      <p:pic>
        <p:nvPicPr>
          <p:cNvPr id="10" name="图片 9"/>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962526" y="1860952"/>
            <a:ext cx="4152783" cy="4189020"/>
          </a:xfrm>
          <a:prstGeom prst="rect">
            <a:avLst/>
          </a:prstGeom>
        </p:spPr>
      </p:pic>
      <p:sp>
        <p:nvSpPr>
          <p:cNvPr id="11" name="文本框 10"/>
          <p:cNvSpPr txBox="1"/>
          <p:nvPr/>
        </p:nvSpPr>
        <p:spPr>
          <a:xfrm>
            <a:off x="5178830" y="5471629"/>
            <a:ext cx="1261884" cy="377026"/>
          </a:xfrm>
          <a:prstGeom prst="rect">
            <a:avLst/>
          </a:prstGeom>
          <a:noFill/>
        </p:spPr>
        <p:txBody>
          <a:bodyPr wrap="none" rtlCol="0">
            <a:spAutoFit/>
          </a:bodyPr>
          <a:lstStyle/>
          <a:p>
            <a:pPr algn="just">
              <a:lnSpc>
                <a:spcPct val="150000"/>
              </a:lnSpc>
            </a:pPr>
            <a:r>
              <a:rPr lang="zh-CN" altLang="en-US" sz="1400" dirty="0">
                <a:solidFill>
                  <a:schemeClr val="tx1">
                    <a:lumMod val="65000"/>
                    <a:lumOff val="35000"/>
                  </a:schemeClr>
                </a:solidFill>
                <a:latin typeface="微软雅黑" panose="020B0503020204020204" charset="-122"/>
                <a:ea typeface="微软雅黑" panose="020B0503020204020204" charset="-122"/>
                <a:cs typeface="PingFang SC Regular"/>
              </a:rPr>
              <a:t>原始稀疏特征</a:t>
            </a:r>
            <a:endParaRPr lang="zh-CN" altLang="en-US" sz="1400" dirty="0">
              <a:solidFill>
                <a:schemeClr val="tx1">
                  <a:lumMod val="65000"/>
                  <a:lumOff val="35000"/>
                </a:schemeClr>
              </a:solidFill>
              <a:latin typeface="微软雅黑" panose="020B0503020204020204" charset="-122"/>
              <a:ea typeface="微软雅黑" panose="020B0503020204020204" charset="-122"/>
              <a:cs typeface="PingFang SC Regular"/>
            </a:endParaRPr>
          </a:p>
        </p:txBody>
      </p:sp>
      <p:sp>
        <p:nvSpPr>
          <p:cNvPr id="12" name="文本框 11"/>
          <p:cNvSpPr txBox="1"/>
          <p:nvPr/>
        </p:nvSpPr>
        <p:spPr>
          <a:xfrm>
            <a:off x="5132758" y="3615516"/>
            <a:ext cx="723275" cy="377026"/>
          </a:xfrm>
          <a:prstGeom prst="rect">
            <a:avLst/>
          </a:prstGeom>
          <a:noFill/>
        </p:spPr>
        <p:txBody>
          <a:bodyPr wrap="none" rtlCol="0">
            <a:spAutoFit/>
          </a:bodyPr>
          <a:lstStyle/>
          <a:p>
            <a:pPr algn="just">
              <a:lnSpc>
                <a:spcPct val="150000"/>
              </a:lnSpc>
            </a:pPr>
            <a:r>
              <a:rPr lang="zh-CN" altLang="en-US" sz="1400" dirty="0">
                <a:solidFill>
                  <a:schemeClr val="tx1">
                    <a:lumMod val="65000"/>
                    <a:lumOff val="35000"/>
                  </a:schemeClr>
                </a:solidFill>
                <a:latin typeface="微软雅黑" panose="020B0503020204020204" charset="-122"/>
                <a:ea typeface="微软雅黑" panose="020B0503020204020204" charset="-122"/>
                <a:cs typeface="PingFang SC Regular"/>
              </a:rPr>
              <a:t>隐藏层</a:t>
            </a:r>
            <a:endParaRPr lang="zh-CN" altLang="en-US" sz="1400" dirty="0">
              <a:solidFill>
                <a:schemeClr val="tx1">
                  <a:lumMod val="65000"/>
                  <a:lumOff val="35000"/>
                </a:schemeClr>
              </a:solidFill>
              <a:latin typeface="微软雅黑" panose="020B0503020204020204" charset="-122"/>
              <a:ea typeface="微软雅黑" panose="020B0503020204020204" charset="-122"/>
              <a:cs typeface="PingFang SC Regular"/>
            </a:endParaRPr>
          </a:p>
        </p:txBody>
      </p:sp>
      <p:sp>
        <p:nvSpPr>
          <p:cNvPr id="14" name="文本框 13"/>
          <p:cNvSpPr txBox="1"/>
          <p:nvPr/>
        </p:nvSpPr>
        <p:spPr>
          <a:xfrm>
            <a:off x="6974377" y="2165050"/>
            <a:ext cx="4838007" cy="3831816"/>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a:lnSpc>
                <a:spcPct val="150000"/>
              </a:lnSpc>
              <a:buFont typeface="Arial" panose="020B0604020202020204" pitchFamily="34" charset="0"/>
              <a:buChar char="•"/>
            </a:pPr>
            <a:r>
              <a:rPr lang="en-US" altLang="zh-CN" dirty="0">
                <a:latin typeface="黑体" panose="02010609060101010101" charset="-122"/>
                <a:ea typeface="黑体" panose="02010609060101010101" charset="-122"/>
              </a:rPr>
              <a:t>FNN (Factorization-machine support Neural Network</a:t>
            </a:r>
            <a:r>
              <a:rPr lang="zh-CN" altLang="en-US" dirty="0">
                <a:latin typeface="黑体" panose="02010609060101010101" charset="-122"/>
                <a:ea typeface="黑体" panose="02010609060101010101" charset="-122"/>
              </a:rPr>
              <a:t>）使用</a:t>
            </a:r>
            <a:r>
              <a:rPr lang="en-US" altLang="zh-CN" dirty="0">
                <a:latin typeface="黑体" panose="02010609060101010101" charset="-122"/>
                <a:ea typeface="黑体" panose="02010609060101010101" charset="-122"/>
              </a:rPr>
              <a:t>FM</a:t>
            </a:r>
            <a:r>
              <a:rPr lang="zh-CN" altLang="en-US" dirty="0">
                <a:latin typeface="黑体" panose="02010609060101010101" charset="-122"/>
                <a:ea typeface="黑体" panose="02010609060101010101" charset="-122"/>
              </a:rPr>
              <a:t>对底层</a:t>
            </a:r>
            <a:r>
              <a:rPr lang="en-US" altLang="zh-CN" dirty="0">
                <a:latin typeface="黑体" panose="02010609060101010101" charset="-122"/>
                <a:ea typeface="黑体" panose="02010609060101010101" charset="-122"/>
              </a:rPr>
              <a:t>field</a:t>
            </a:r>
            <a:r>
              <a:rPr lang="zh-CN" altLang="en-US" dirty="0">
                <a:latin typeface="黑体" panose="02010609060101010101" charset="-122"/>
                <a:ea typeface="黑体" panose="02010609060101010101" charset="-122"/>
              </a:rPr>
              <a:t>进行</a:t>
            </a:r>
            <a:r>
              <a:rPr lang="en-US" altLang="zh-CN" dirty="0">
                <a:latin typeface="黑体" panose="02010609060101010101" charset="-122"/>
                <a:ea typeface="黑体" panose="02010609060101010101" charset="-122"/>
              </a:rPr>
              <a:t>embedding</a:t>
            </a:r>
            <a:r>
              <a:rPr lang="zh-CN" altLang="en-US" dirty="0">
                <a:latin typeface="黑体" panose="02010609060101010101" charset="-122"/>
                <a:ea typeface="黑体" panose="02010609060101010101" charset="-122"/>
              </a:rPr>
              <a:t>，此基础上，使用多层感知机</a:t>
            </a:r>
            <a:r>
              <a:rPr lang="en-US" altLang="zh-CN" dirty="0" err="1">
                <a:latin typeface="黑体" panose="02010609060101010101" charset="-122"/>
                <a:ea typeface="黑体" panose="02010609060101010101" charset="-122"/>
              </a:rPr>
              <a:t>MLP</a:t>
            </a:r>
            <a:r>
              <a:rPr lang="zh-CN" altLang="en-US" dirty="0">
                <a:latin typeface="黑体" panose="02010609060101010101" charset="-122"/>
                <a:ea typeface="黑体" panose="02010609060101010101" charset="-122"/>
              </a:rPr>
              <a:t>建模。</a:t>
            </a:r>
            <a:endParaRPr lang="en-US" altLang="zh-CN" dirty="0">
              <a:latin typeface="黑体" panose="02010609060101010101" charset="-122"/>
              <a:ea typeface="黑体" panose="02010609060101010101" charset="-122"/>
            </a:endParaRPr>
          </a:p>
          <a:p>
            <a:pPr marL="285750" indent="-285750">
              <a:lnSpc>
                <a:spcPct val="150000"/>
              </a:lnSpc>
              <a:buFont typeface="Arial" panose="020B0604020202020204" pitchFamily="34" charset="0"/>
              <a:buChar char="•"/>
            </a:pPr>
            <a:endParaRPr lang="zh-CN" altLang="en-US" dirty="0">
              <a:latin typeface="黑体" panose="02010609060101010101" charset="-122"/>
              <a:ea typeface="黑体" panose="02010609060101010101" charset="-122"/>
            </a:endParaRPr>
          </a:p>
          <a:p>
            <a:pPr marL="285750" indent="-285750">
              <a:lnSpc>
                <a:spcPct val="150000"/>
              </a:lnSpc>
              <a:buFont typeface="Arial" panose="020B0604020202020204" pitchFamily="34" charset="0"/>
              <a:buChar char="•"/>
            </a:pPr>
            <a:r>
              <a:rPr lang="en-US" altLang="zh-CN" dirty="0">
                <a:latin typeface="黑体" panose="02010609060101010101" charset="-122"/>
                <a:ea typeface="黑体" panose="02010609060101010101" charset="-122"/>
              </a:rPr>
              <a:t>FNN</a:t>
            </a:r>
            <a:r>
              <a:rPr lang="zh-CN" altLang="en-US" dirty="0">
                <a:latin typeface="黑体" panose="02010609060101010101" charset="-122"/>
                <a:ea typeface="黑体" panose="02010609060101010101" charset="-122"/>
              </a:rPr>
              <a:t>将</a:t>
            </a:r>
            <a:r>
              <a:rPr lang="en-US" altLang="zh-CN" dirty="0">
                <a:latin typeface="黑体" panose="02010609060101010101" charset="-122"/>
                <a:ea typeface="黑体" panose="02010609060101010101" charset="-122"/>
              </a:rPr>
              <a:t>FM</a:t>
            </a:r>
            <a:r>
              <a:rPr lang="zh-CN" altLang="en-US" dirty="0">
                <a:latin typeface="黑体" panose="02010609060101010101" charset="-122"/>
                <a:ea typeface="黑体" panose="02010609060101010101" charset="-122"/>
              </a:rPr>
              <a:t>与深度学习结合起来，取得了不错的效果，但是预训练的方法导致模型受限于</a:t>
            </a:r>
            <a:r>
              <a:rPr lang="en-US" altLang="zh-CN" dirty="0">
                <a:latin typeface="黑体" panose="02010609060101010101" charset="-122"/>
                <a:ea typeface="黑体" panose="02010609060101010101" charset="-122"/>
              </a:rPr>
              <a:t>FM</a:t>
            </a:r>
            <a:r>
              <a:rPr lang="zh-CN" altLang="en-US" dirty="0">
                <a:latin typeface="黑体" panose="02010609060101010101" charset="-122"/>
                <a:ea typeface="黑体" panose="02010609060101010101" charset="-122"/>
              </a:rPr>
              <a:t>的训练结果，且预训练过程降低了模型的效率。</a:t>
            </a:r>
            <a:endParaRPr lang="zh-CN" altLang="en-US" dirty="0">
              <a:latin typeface="黑体" panose="02010609060101010101" charset="-122"/>
              <a:ea typeface="黑体" panose="02010609060101010101" charset="-122"/>
            </a:endParaRPr>
          </a:p>
        </p:txBody>
      </p:sp>
    </p:spTree>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62526" y="176378"/>
            <a:ext cx="7150695" cy="786149"/>
          </a:xfrm>
        </p:spPr>
        <p:txBody>
          <a:bodyPr>
            <a:normAutofit/>
          </a:bodyPr>
          <a:lstStyle/>
          <a:p>
            <a:pPr>
              <a:lnSpc>
                <a:spcPct val="150000"/>
              </a:lnSpc>
            </a:pPr>
            <a:r>
              <a:rPr kumimoji="1" lang="en-US" altLang="zh-CN" b="0" dirty="0">
                <a:sym typeface="+mn-ea"/>
              </a:rPr>
              <a:t>4.3.6</a:t>
            </a:r>
            <a:r>
              <a:rPr kumimoji="1" lang="zh-CN" altLang="en-US" b="0" dirty="0">
                <a:sym typeface="+mn-ea"/>
              </a:rPr>
              <a:t>、深度</a:t>
            </a:r>
            <a:r>
              <a:rPr kumimoji="1" lang="en-US" altLang="zh-CN" b="0" dirty="0">
                <a:sym typeface="+mn-ea"/>
              </a:rPr>
              <a:t>FM</a:t>
            </a:r>
            <a:endParaRPr kumimoji="1" lang="en-US" altLang="zh-CN" b="0" dirty="0">
              <a:sym typeface="+mn-ea"/>
            </a:endParaRPr>
          </a:p>
        </p:txBody>
      </p:sp>
      <p:sp>
        <p:nvSpPr>
          <p:cNvPr id="3" name="文本占位符 2"/>
          <p:cNvSpPr>
            <a:spLocks noGrp="1"/>
          </p:cNvSpPr>
          <p:nvPr>
            <p:ph type="body" idx="1"/>
          </p:nvPr>
        </p:nvSpPr>
        <p:spPr>
          <a:xfrm>
            <a:off x="532015" y="1155033"/>
            <a:ext cx="11355185" cy="5137702"/>
          </a:xfrm>
        </p:spPr>
        <p:txBody>
          <a:bodyPr>
            <a:normAutofit/>
          </a:bodyPr>
          <a:lstStyle/>
          <a:p>
            <a:pPr marL="0" indent="0">
              <a:lnSpc>
                <a:spcPct val="150000"/>
              </a:lnSpc>
              <a:buNone/>
            </a:pPr>
            <a:r>
              <a:rPr lang="zh-CN" altLang="en-US" dirty="0">
                <a:solidFill>
                  <a:srgbClr val="0000FF"/>
                </a:solidFill>
              </a:rPr>
              <a:t>算法</a:t>
            </a:r>
            <a:r>
              <a:rPr lang="en-US" altLang="zh-CN" dirty="0">
                <a:solidFill>
                  <a:srgbClr val="0000FF"/>
                </a:solidFill>
              </a:rPr>
              <a:t>2</a:t>
            </a:r>
            <a:r>
              <a:rPr lang="zh-CN" altLang="en-US" dirty="0">
                <a:solidFill>
                  <a:srgbClr val="0000FF"/>
                </a:solidFill>
              </a:rPr>
              <a:t>：</a:t>
            </a:r>
            <a:r>
              <a:rPr lang="en-US" altLang="zh-CN" dirty="0" err="1">
                <a:solidFill>
                  <a:srgbClr val="0000FF"/>
                </a:solidFill>
              </a:rPr>
              <a:t>Wide&amp;Deep</a:t>
            </a:r>
            <a:endParaRPr lang="en-US" altLang="zh-CN" sz="1200" kern="1200" dirty="0">
              <a:solidFill>
                <a:srgbClr val="0000FF"/>
              </a:solidFill>
              <a:latin typeface="Times New Roman" panose="02020603050405020304" pitchFamily="18" charset="0"/>
              <a:ea typeface="黑体" panose="02010609060101010101" charset="-122"/>
              <a:cs typeface="Times New Roman" panose="02020603050405020304" pitchFamily="18" charset="0"/>
            </a:endParaRPr>
          </a:p>
          <a:p>
            <a:pPr marL="0" indent="0">
              <a:lnSpc>
                <a:spcPct val="150000"/>
              </a:lnSpc>
              <a:buNone/>
            </a:pPr>
            <a:r>
              <a:rPr lang="en-US" altLang="zh-CN" dirty="0">
                <a:solidFill>
                  <a:schemeClr val="tx1"/>
                </a:solidFill>
              </a:rPr>
              <a:t>FNN</a:t>
            </a:r>
            <a:r>
              <a:rPr lang="zh-CN" altLang="en-US" dirty="0">
                <a:solidFill>
                  <a:schemeClr val="tx1"/>
                </a:solidFill>
              </a:rPr>
              <a:t>通过结合分解机和深度神经网络初步解决了建模高阶组合特征的问题，但是忽视了对低阶特征。而低阶特征在</a:t>
            </a:r>
            <a:r>
              <a:rPr lang="en-US" altLang="zh-CN" dirty="0">
                <a:solidFill>
                  <a:schemeClr val="tx1"/>
                </a:solidFill>
              </a:rPr>
              <a:t>CTR</a:t>
            </a:r>
            <a:r>
              <a:rPr lang="zh-CN" altLang="en-US" dirty="0">
                <a:solidFill>
                  <a:schemeClr val="tx1"/>
                </a:solidFill>
              </a:rPr>
              <a:t>预估中也非常重要，于是研究者提出了</a:t>
            </a:r>
            <a:r>
              <a:rPr lang="en-US" altLang="zh-CN" dirty="0" err="1">
                <a:solidFill>
                  <a:schemeClr val="tx1"/>
                </a:solidFill>
              </a:rPr>
              <a:t>Wide&amp;Deep</a:t>
            </a:r>
            <a:r>
              <a:rPr lang="zh-CN" altLang="en-US" dirty="0">
                <a:solidFill>
                  <a:schemeClr val="tx1"/>
                </a:solidFill>
              </a:rPr>
              <a:t>模型（一阶 </a:t>
            </a:r>
            <a:r>
              <a:rPr lang="en-US" altLang="zh-CN" dirty="0">
                <a:solidFill>
                  <a:schemeClr val="tx1"/>
                </a:solidFill>
              </a:rPr>
              <a:t>+ </a:t>
            </a:r>
            <a:r>
              <a:rPr lang="zh-CN" altLang="en-US" dirty="0">
                <a:solidFill>
                  <a:schemeClr val="tx1"/>
                </a:solidFill>
              </a:rPr>
              <a:t>高阶）</a:t>
            </a:r>
            <a:endParaRPr lang="en-US" altLang="zh-CN" dirty="0">
              <a:solidFill>
                <a:schemeClr val="tx1"/>
              </a:solidFill>
            </a:endParaRPr>
          </a:p>
          <a:p>
            <a:pPr marL="0" indent="0">
              <a:lnSpc>
                <a:spcPct val="150000"/>
              </a:lnSpc>
              <a:buNone/>
            </a:pPr>
            <a:endParaRPr lang="en-US" altLang="zh-CN" dirty="0">
              <a:solidFill>
                <a:schemeClr val="tx1"/>
              </a:solidFill>
            </a:endParaRPr>
          </a:p>
          <a:p>
            <a:pPr marL="0" indent="0">
              <a:lnSpc>
                <a:spcPct val="150000"/>
              </a:lnSpc>
              <a:buNone/>
            </a:pPr>
            <a:endParaRPr lang="en-US" altLang="zh-CN" dirty="0">
              <a:solidFill>
                <a:schemeClr val="tx1"/>
              </a:solidFill>
            </a:endParaRPr>
          </a:p>
          <a:p>
            <a:pPr marL="0" indent="0">
              <a:lnSpc>
                <a:spcPct val="150000"/>
              </a:lnSpc>
              <a:buNone/>
            </a:pPr>
            <a:endParaRPr lang="en-US" altLang="zh-CN" dirty="0">
              <a:solidFill>
                <a:schemeClr val="tx1"/>
              </a:solidFill>
            </a:endParaRPr>
          </a:p>
          <a:p>
            <a:pPr marL="0" indent="0">
              <a:lnSpc>
                <a:spcPct val="150000"/>
              </a:lnSpc>
              <a:buNone/>
            </a:pPr>
            <a:endParaRPr lang="en-US" altLang="zh-CN" dirty="0">
              <a:solidFill>
                <a:schemeClr val="tx1"/>
              </a:solidFill>
            </a:endParaRPr>
          </a:p>
          <a:p>
            <a:pPr marL="0" indent="0">
              <a:lnSpc>
                <a:spcPct val="150000"/>
              </a:lnSpc>
              <a:buNone/>
            </a:pPr>
            <a:endParaRPr lang="zh-CN" altLang="en-US" dirty="0">
              <a:solidFill>
                <a:schemeClr val="tx1"/>
              </a:solidFill>
            </a:endParaRPr>
          </a:p>
          <a:p>
            <a:pPr marL="0" indent="0">
              <a:lnSpc>
                <a:spcPct val="150000"/>
              </a:lnSpc>
              <a:buNone/>
            </a:pPr>
            <a:endParaRPr lang="en-US" altLang="zh-CN" dirty="0">
              <a:solidFill>
                <a:srgbClr val="0000FF"/>
              </a:solidFill>
            </a:endParaRPr>
          </a:p>
          <a:p>
            <a:pPr>
              <a:lnSpc>
                <a:spcPct val="150000"/>
              </a:lnSpc>
            </a:pPr>
            <a:r>
              <a:rPr lang="en-US" altLang="zh-CN" dirty="0">
                <a:solidFill>
                  <a:srgbClr val="0000FF"/>
                </a:solidFill>
              </a:rPr>
              <a:t>Wide&amp;Deep </a:t>
            </a:r>
            <a:r>
              <a:rPr lang="zh-CN" altLang="en-US" dirty="0">
                <a:solidFill>
                  <a:srgbClr val="0000FF"/>
                </a:solidFill>
              </a:rPr>
              <a:t>中建模低阶特征建模采用的是</a:t>
            </a:r>
            <a:r>
              <a:rPr lang="en-US" altLang="zh-CN" dirty="0" err="1">
                <a:solidFill>
                  <a:srgbClr val="0000FF"/>
                </a:solidFill>
              </a:rPr>
              <a:t>LR</a:t>
            </a:r>
            <a:r>
              <a:rPr lang="zh-CN" altLang="en-US" dirty="0">
                <a:solidFill>
                  <a:srgbClr val="0000FF"/>
                </a:solidFill>
              </a:rPr>
              <a:t>模型，依赖人工特征工程。</a:t>
            </a:r>
            <a:endParaRPr lang="zh-CN" altLang="en-US" dirty="0">
              <a:solidFill>
                <a:srgbClr val="0000FF"/>
              </a:solidFill>
            </a:endParaRPr>
          </a:p>
          <a:p>
            <a:pPr marL="0" indent="0">
              <a:lnSpc>
                <a:spcPct val="150000"/>
              </a:lnSpc>
              <a:buNone/>
            </a:pPr>
            <a:endParaRPr lang="en-US" altLang="zh-CN" dirty="0">
              <a:solidFill>
                <a:srgbClr val="0000FF"/>
              </a:solidFill>
            </a:endParaRPr>
          </a:p>
        </p:txBody>
      </p:sp>
      <p:pic>
        <p:nvPicPr>
          <p:cNvPr id="8" name="图片 7"/>
          <p:cNvPicPr>
            <a:picLocks noChangeAspect="1"/>
          </p:cNvPicPr>
          <p:nvPr/>
        </p:nvPicPr>
        <p:blipFill>
          <a:blip r:embed="rId1"/>
          <a:stretch>
            <a:fillRect/>
          </a:stretch>
        </p:blipFill>
        <p:spPr>
          <a:xfrm>
            <a:off x="2539365" y="2825750"/>
            <a:ext cx="6574155" cy="2644140"/>
          </a:xfrm>
          <a:prstGeom prst="rect">
            <a:avLst/>
          </a:prstGeom>
        </p:spPr>
      </p:pic>
    </p:spTree>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62526" y="176378"/>
            <a:ext cx="7150695" cy="786149"/>
          </a:xfrm>
        </p:spPr>
        <p:txBody>
          <a:bodyPr>
            <a:normAutofit/>
          </a:bodyPr>
          <a:lstStyle/>
          <a:p>
            <a:pPr>
              <a:lnSpc>
                <a:spcPct val="150000"/>
              </a:lnSpc>
            </a:pPr>
            <a:r>
              <a:rPr kumimoji="1" lang="en-US" altLang="zh-CN" b="0" dirty="0">
                <a:sym typeface="+mn-ea"/>
              </a:rPr>
              <a:t>4.3.6</a:t>
            </a:r>
            <a:r>
              <a:rPr kumimoji="1" lang="zh-CN" altLang="en-US" b="0" dirty="0">
                <a:sym typeface="+mn-ea"/>
              </a:rPr>
              <a:t>、深度</a:t>
            </a:r>
            <a:r>
              <a:rPr kumimoji="1" lang="en-US" altLang="zh-CN" b="0" dirty="0">
                <a:sym typeface="+mn-ea"/>
              </a:rPr>
              <a:t>FM</a:t>
            </a:r>
            <a:endParaRPr kumimoji="1" lang="en-US" altLang="zh-CN" b="0" dirty="0">
              <a:sym typeface="+mn-ea"/>
            </a:endParaRPr>
          </a:p>
        </p:txBody>
      </p:sp>
      <p:sp>
        <p:nvSpPr>
          <p:cNvPr id="3" name="文本占位符 2"/>
          <p:cNvSpPr>
            <a:spLocks noGrp="1"/>
          </p:cNvSpPr>
          <p:nvPr>
            <p:ph type="body" idx="1"/>
          </p:nvPr>
        </p:nvSpPr>
        <p:spPr>
          <a:xfrm>
            <a:off x="532015" y="1155033"/>
            <a:ext cx="11355185" cy="5137702"/>
          </a:xfrm>
        </p:spPr>
        <p:txBody>
          <a:bodyPr>
            <a:normAutofit/>
          </a:bodyPr>
          <a:lstStyle/>
          <a:p>
            <a:pPr marL="0" indent="0">
              <a:lnSpc>
                <a:spcPct val="150000"/>
              </a:lnSpc>
              <a:buNone/>
            </a:pPr>
            <a:r>
              <a:rPr lang="zh-CN" altLang="en-US" dirty="0">
                <a:solidFill>
                  <a:srgbClr val="0000FF"/>
                </a:solidFill>
              </a:rPr>
              <a:t>算法</a:t>
            </a:r>
            <a:r>
              <a:rPr lang="en-US" altLang="zh-CN" dirty="0">
                <a:solidFill>
                  <a:srgbClr val="0000FF"/>
                </a:solidFill>
              </a:rPr>
              <a:t>3</a:t>
            </a:r>
            <a:r>
              <a:rPr lang="zh-CN" altLang="en-US" dirty="0">
                <a:solidFill>
                  <a:srgbClr val="0000FF"/>
                </a:solidFill>
              </a:rPr>
              <a:t>：</a:t>
            </a:r>
            <a:r>
              <a:rPr lang="en-US" altLang="zh-CN" dirty="0">
                <a:solidFill>
                  <a:srgbClr val="0000FF"/>
                </a:solidFill>
              </a:rPr>
              <a:t>DeepFM</a:t>
            </a:r>
            <a:endParaRPr lang="en-US" altLang="zh-CN" dirty="0">
              <a:solidFill>
                <a:srgbClr val="0000FF"/>
              </a:solidFill>
            </a:endParaRPr>
          </a:p>
          <a:p>
            <a:pPr marL="0" indent="0">
              <a:lnSpc>
                <a:spcPct val="150000"/>
              </a:lnSpc>
              <a:buNone/>
            </a:pPr>
            <a:endParaRPr lang="en-US" altLang="zh-CN" dirty="0">
              <a:solidFill>
                <a:schemeClr val="tx1"/>
              </a:solidFill>
            </a:endParaRPr>
          </a:p>
          <a:p>
            <a:pPr marL="0" indent="0">
              <a:lnSpc>
                <a:spcPct val="150000"/>
              </a:lnSpc>
              <a:buNone/>
            </a:pPr>
            <a:endParaRPr lang="en-US" altLang="zh-CN" dirty="0">
              <a:solidFill>
                <a:schemeClr val="tx1"/>
              </a:solidFill>
            </a:endParaRPr>
          </a:p>
          <a:p>
            <a:pPr marL="0" indent="0">
              <a:lnSpc>
                <a:spcPct val="150000"/>
              </a:lnSpc>
              <a:buNone/>
            </a:pPr>
            <a:endParaRPr lang="en-US" altLang="zh-CN" dirty="0">
              <a:solidFill>
                <a:schemeClr val="tx1"/>
              </a:solidFill>
            </a:endParaRPr>
          </a:p>
          <a:p>
            <a:pPr marL="0" indent="0">
              <a:lnSpc>
                <a:spcPct val="150000"/>
              </a:lnSpc>
              <a:buNone/>
            </a:pPr>
            <a:endParaRPr lang="en-US" altLang="zh-CN" dirty="0">
              <a:solidFill>
                <a:schemeClr val="tx1"/>
              </a:solidFill>
            </a:endParaRPr>
          </a:p>
          <a:p>
            <a:pPr marL="0" indent="0">
              <a:lnSpc>
                <a:spcPct val="150000"/>
              </a:lnSpc>
              <a:buNone/>
            </a:pPr>
            <a:endParaRPr lang="zh-CN" altLang="en-US" dirty="0">
              <a:solidFill>
                <a:srgbClr val="0000FF"/>
              </a:solidFill>
            </a:endParaRPr>
          </a:p>
        </p:txBody>
      </p:sp>
      <p:pic>
        <p:nvPicPr>
          <p:cNvPr id="5" name="图片 4"/>
          <p:cNvPicPr>
            <a:picLocks noChangeAspect="1"/>
          </p:cNvPicPr>
          <p:nvPr/>
        </p:nvPicPr>
        <p:blipFill>
          <a:blip r:embed="rId1"/>
          <a:stretch>
            <a:fillRect/>
          </a:stretch>
        </p:blipFill>
        <p:spPr>
          <a:xfrm>
            <a:off x="2324100" y="1936115"/>
            <a:ext cx="6774180" cy="4269740"/>
          </a:xfrm>
          <a:prstGeom prst="rect">
            <a:avLst/>
          </a:prstGeom>
        </p:spPr>
      </p:pic>
    </p:spTree>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62526" y="176378"/>
            <a:ext cx="7150695" cy="786149"/>
          </a:xfrm>
        </p:spPr>
        <p:txBody>
          <a:bodyPr>
            <a:normAutofit/>
          </a:bodyPr>
          <a:lstStyle/>
          <a:p>
            <a:pPr>
              <a:lnSpc>
                <a:spcPct val="150000"/>
              </a:lnSpc>
            </a:pPr>
            <a:r>
              <a:rPr kumimoji="1" lang="en-US" altLang="zh-CN" b="0" dirty="0">
                <a:sym typeface="+mn-ea"/>
              </a:rPr>
              <a:t>4.3.6</a:t>
            </a:r>
            <a:r>
              <a:rPr kumimoji="1" lang="zh-CN" altLang="en-US" b="0" dirty="0">
                <a:sym typeface="+mn-ea"/>
              </a:rPr>
              <a:t>、深度</a:t>
            </a:r>
            <a:r>
              <a:rPr kumimoji="1" lang="en-US" altLang="zh-CN" b="0" dirty="0">
                <a:sym typeface="+mn-ea"/>
              </a:rPr>
              <a:t>FM</a:t>
            </a:r>
            <a:endParaRPr kumimoji="1" lang="en-US" altLang="zh-CN" b="0" dirty="0">
              <a:sym typeface="+mn-ea"/>
            </a:endParaRPr>
          </a:p>
        </p:txBody>
      </p:sp>
      <p:sp>
        <p:nvSpPr>
          <p:cNvPr id="3" name="文本占位符 2"/>
          <p:cNvSpPr>
            <a:spLocks noGrp="1"/>
          </p:cNvSpPr>
          <p:nvPr>
            <p:ph type="body" idx="1"/>
          </p:nvPr>
        </p:nvSpPr>
        <p:spPr>
          <a:xfrm>
            <a:off x="532015" y="1155033"/>
            <a:ext cx="11355185" cy="5137702"/>
          </a:xfrm>
        </p:spPr>
        <p:txBody>
          <a:bodyPr>
            <a:normAutofit/>
          </a:bodyPr>
          <a:lstStyle/>
          <a:p>
            <a:pPr marL="0" indent="0">
              <a:lnSpc>
                <a:spcPct val="150000"/>
              </a:lnSpc>
              <a:buNone/>
            </a:pPr>
            <a:r>
              <a:rPr lang="zh-CN" altLang="en-US" dirty="0">
                <a:solidFill>
                  <a:srgbClr val="0000FF"/>
                </a:solidFill>
              </a:rPr>
              <a:t>算法</a:t>
            </a:r>
            <a:r>
              <a:rPr lang="en-US" altLang="zh-CN" dirty="0">
                <a:solidFill>
                  <a:srgbClr val="0000FF"/>
                </a:solidFill>
              </a:rPr>
              <a:t>3</a:t>
            </a:r>
            <a:r>
              <a:rPr lang="zh-CN" altLang="en-US" dirty="0">
                <a:solidFill>
                  <a:srgbClr val="0000FF"/>
                </a:solidFill>
              </a:rPr>
              <a:t>：</a:t>
            </a:r>
            <a:r>
              <a:rPr lang="en-US" altLang="zh-CN" dirty="0">
                <a:solidFill>
                  <a:srgbClr val="0000FF"/>
                </a:solidFill>
              </a:rPr>
              <a:t>DeepFM</a:t>
            </a:r>
            <a:endParaRPr lang="en-US" altLang="zh-CN" dirty="0">
              <a:solidFill>
                <a:srgbClr val="0000FF"/>
              </a:solidFill>
            </a:endParaRPr>
          </a:p>
          <a:p>
            <a:pPr marL="0" indent="0">
              <a:lnSpc>
                <a:spcPct val="150000"/>
              </a:lnSpc>
              <a:buNone/>
            </a:pPr>
            <a:r>
              <a:rPr lang="en-US" altLang="zh-CN" dirty="0">
                <a:solidFill>
                  <a:schemeClr val="tx1"/>
                </a:solidFill>
              </a:rPr>
              <a:t>DeepFM</a:t>
            </a:r>
            <a:r>
              <a:rPr lang="zh-CN" altLang="en-US" dirty="0">
                <a:solidFill>
                  <a:schemeClr val="tx1"/>
                </a:solidFill>
              </a:rPr>
              <a:t>分为线性部分和</a:t>
            </a:r>
            <a:r>
              <a:rPr lang="en-US" altLang="zh-CN" dirty="0">
                <a:solidFill>
                  <a:schemeClr val="tx1"/>
                </a:solidFill>
              </a:rPr>
              <a:t>Deep</a:t>
            </a:r>
            <a:r>
              <a:rPr lang="zh-CN" altLang="en-US" dirty="0">
                <a:solidFill>
                  <a:schemeClr val="tx1"/>
                </a:solidFill>
              </a:rPr>
              <a:t>部分，线性部分其实就是一个</a:t>
            </a:r>
            <a:r>
              <a:rPr lang="en-US" altLang="zh-CN" dirty="0">
                <a:solidFill>
                  <a:schemeClr val="tx1"/>
                </a:solidFill>
              </a:rPr>
              <a:t>FM</a:t>
            </a:r>
            <a:r>
              <a:rPr lang="zh-CN" altLang="en-US" dirty="0">
                <a:solidFill>
                  <a:schemeClr val="tx1"/>
                </a:solidFill>
              </a:rPr>
              <a:t>模型，如下：</a:t>
            </a:r>
            <a:endParaRPr lang="zh-CN" altLang="en-US" dirty="0">
              <a:solidFill>
                <a:schemeClr val="tx1"/>
              </a:solidFill>
            </a:endParaRPr>
          </a:p>
          <a:p>
            <a:pPr marL="0" indent="0">
              <a:lnSpc>
                <a:spcPct val="150000"/>
              </a:lnSpc>
              <a:buNone/>
            </a:pPr>
            <a:endParaRPr lang="en-US" altLang="zh-CN" dirty="0">
              <a:solidFill>
                <a:schemeClr val="tx1"/>
              </a:solidFill>
            </a:endParaRPr>
          </a:p>
          <a:p>
            <a:pPr marL="0" indent="0">
              <a:lnSpc>
                <a:spcPct val="150000"/>
              </a:lnSpc>
              <a:buNone/>
            </a:pPr>
            <a:endParaRPr lang="en-US" altLang="zh-CN" dirty="0">
              <a:solidFill>
                <a:schemeClr val="tx1"/>
              </a:solidFill>
            </a:endParaRPr>
          </a:p>
          <a:p>
            <a:pPr marL="0" indent="0">
              <a:lnSpc>
                <a:spcPct val="150000"/>
              </a:lnSpc>
              <a:buNone/>
            </a:pPr>
            <a:endParaRPr lang="en-US" altLang="zh-CN" dirty="0">
              <a:solidFill>
                <a:schemeClr val="tx1"/>
              </a:solidFill>
            </a:endParaRPr>
          </a:p>
          <a:p>
            <a:pPr marL="0" indent="0">
              <a:lnSpc>
                <a:spcPct val="150000"/>
              </a:lnSpc>
              <a:buNone/>
            </a:pPr>
            <a:endParaRPr lang="en-US" altLang="zh-CN" dirty="0">
              <a:solidFill>
                <a:schemeClr val="tx1"/>
              </a:solidFill>
            </a:endParaRPr>
          </a:p>
          <a:p>
            <a:pPr marL="0" indent="0">
              <a:lnSpc>
                <a:spcPct val="150000"/>
              </a:lnSpc>
              <a:buNone/>
            </a:pPr>
            <a:endParaRPr lang="zh-CN" altLang="en-US" dirty="0">
              <a:solidFill>
                <a:srgbClr val="0000FF"/>
              </a:solidFill>
            </a:endParaRPr>
          </a:p>
        </p:txBody>
      </p:sp>
      <p:graphicFrame>
        <p:nvGraphicFramePr>
          <p:cNvPr id="6" name="对象 5"/>
          <p:cNvGraphicFramePr>
            <a:graphicFrameLocks noChangeAspect="1"/>
          </p:cNvGraphicFramePr>
          <p:nvPr/>
        </p:nvGraphicFramePr>
        <p:xfrm>
          <a:off x="7252597" y="2262012"/>
          <a:ext cx="3384522" cy="791752"/>
        </p:xfrm>
        <a:graphic>
          <a:graphicData uri="http://schemas.openxmlformats.org/presentationml/2006/ole">
            <mc:AlternateContent xmlns:mc="http://schemas.openxmlformats.org/markup-compatibility/2006">
              <mc:Choice xmlns:v="urn:schemas-microsoft-com:vml" Requires="v">
                <p:oleObj spid="_x0000_s1043" name="Equation" r:id="rId1" imgW="3530600" imgH="833120" progId="Equation.DSMT4">
                  <p:embed/>
                </p:oleObj>
              </mc:Choice>
              <mc:Fallback>
                <p:oleObj name="Equation" r:id="rId1" imgW="3530600" imgH="833120" progId="Equation.DSMT4">
                  <p:embed/>
                  <p:pic>
                    <p:nvPicPr>
                      <p:cNvPr id="0" name="对象 3"/>
                      <p:cNvPicPr/>
                      <p:nvPr/>
                    </p:nvPicPr>
                    <p:blipFill>
                      <a:blip r:embed="rId2"/>
                      <a:stretch>
                        <a:fillRect/>
                      </a:stretch>
                    </p:blipFill>
                    <p:spPr>
                      <a:xfrm>
                        <a:off x="7252597" y="2262012"/>
                        <a:ext cx="3384522" cy="791752"/>
                      </a:xfrm>
                      <a:prstGeom prst="rect">
                        <a:avLst/>
                      </a:prstGeom>
                    </p:spPr>
                  </p:pic>
                </p:oleObj>
              </mc:Fallback>
            </mc:AlternateContent>
          </a:graphicData>
        </a:graphic>
      </p:graphicFrame>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3120" y="2521585"/>
            <a:ext cx="5759450" cy="2957195"/>
          </a:xfrm>
          <a:prstGeom prst="rect">
            <a:avLst/>
          </a:prstGeom>
        </p:spPr>
      </p:pic>
      <p:sp>
        <p:nvSpPr>
          <p:cNvPr id="8" name="矩形 7"/>
          <p:cNvSpPr/>
          <p:nvPr/>
        </p:nvSpPr>
        <p:spPr>
          <a:xfrm>
            <a:off x="7146646" y="3763018"/>
            <a:ext cx="3917124" cy="1273875"/>
          </a:xfrm>
          <a:prstGeom prst="rect">
            <a:avLst/>
          </a:prstGeom>
        </p:spPr>
        <p:txBody>
          <a:bodyPr wrap="square">
            <a:spAutoFit/>
          </a:bodyPr>
          <a:lstStyle/>
          <a:p>
            <a:pPr>
              <a:lnSpc>
                <a:spcPct val="150000"/>
              </a:lnSpc>
            </a:pPr>
            <a:r>
              <a:rPr sz="1800" dirty="0" err="1">
                <a:latin typeface="黑体" panose="02010609060101010101" charset="-122"/>
                <a:ea typeface="黑体" panose="02010609060101010101" charset="-122"/>
                <a:cs typeface="Times New Roman" panose="02020603050405020304" pitchFamily="18" charset="0"/>
              </a:rPr>
              <a:t>借助FM，DeepFM模型可以在没有人工特征工程的情况下完成一阶和二阶组合特征的建模</a:t>
            </a:r>
            <a:r>
              <a:rPr lang="zh-CN" sz="1800" dirty="0">
                <a:latin typeface="黑体" panose="02010609060101010101" charset="-122"/>
                <a:ea typeface="黑体" panose="02010609060101010101" charset="-122"/>
                <a:cs typeface="Times New Roman" panose="02020603050405020304" pitchFamily="18" charset="0"/>
              </a:rPr>
              <a:t>。</a:t>
            </a:r>
            <a:endParaRPr lang="zh-CN" sz="1800" dirty="0">
              <a:latin typeface="黑体" panose="02010609060101010101" charset="-122"/>
              <a:ea typeface="黑体" panose="02010609060101010101" charset="-122"/>
              <a:cs typeface="Times New Roman" panose="02020603050405020304" pitchFamily="18" charset="0"/>
            </a:endParaRPr>
          </a:p>
        </p:txBody>
      </p:sp>
    </p:spTree>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62526" y="176378"/>
            <a:ext cx="7150695" cy="786149"/>
          </a:xfrm>
        </p:spPr>
        <p:txBody>
          <a:bodyPr>
            <a:normAutofit/>
          </a:bodyPr>
          <a:lstStyle/>
          <a:p>
            <a:pPr>
              <a:lnSpc>
                <a:spcPct val="150000"/>
              </a:lnSpc>
            </a:pPr>
            <a:r>
              <a:rPr kumimoji="1" lang="en-US" altLang="zh-CN" b="0" dirty="0">
                <a:sym typeface="+mn-ea"/>
              </a:rPr>
              <a:t>4.3.6</a:t>
            </a:r>
            <a:r>
              <a:rPr kumimoji="1" lang="zh-CN" altLang="en-US" b="0" dirty="0">
                <a:sym typeface="+mn-ea"/>
              </a:rPr>
              <a:t>、深度</a:t>
            </a:r>
            <a:r>
              <a:rPr kumimoji="1" lang="en-US" altLang="zh-CN" b="0" dirty="0">
                <a:sym typeface="+mn-ea"/>
              </a:rPr>
              <a:t>FM</a:t>
            </a:r>
            <a:endParaRPr kumimoji="1" lang="en-US" altLang="zh-CN" b="0" dirty="0">
              <a:sym typeface="+mn-ea"/>
            </a:endParaRPr>
          </a:p>
        </p:txBody>
      </p:sp>
      <p:sp>
        <p:nvSpPr>
          <p:cNvPr id="3" name="文本占位符 2"/>
          <p:cNvSpPr>
            <a:spLocks noGrp="1"/>
          </p:cNvSpPr>
          <p:nvPr>
            <p:ph type="body" idx="1"/>
          </p:nvPr>
        </p:nvSpPr>
        <p:spPr>
          <a:xfrm>
            <a:off x="532015" y="1155033"/>
            <a:ext cx="11355185" cy="5137702"/>
          </a:xfrm>
        </p:spPr>
        <p:txBody>
          <a:bodyPr>
            <a:normAutofit/>
          </a:bodyPr>
          <a:lstStyle/>
          <a:p>
            <a:pPr marL="0" indent="0">
              <a:lnSpc>
                <a:spcPct val="150000"/>
              </a:lnSpc>
              <a:buNone/>
            </a:pPr>
            <a:r>
              <a:rPr lang="zh-CN" altLang="en-US" dirty="0">
                <a:solidFill>
                  <a:srgbClr val="0000FF"/>
                </a:solidFill>
              </a:rPr>
              <a:t>算法</a:t>
            </a:r>
            <a:r>
              <a:rPr lang="en-US" altLang="zh-CN" dirty="0">
                <a:solidFill>
                  <a:srgbClr val="0000FF"/>
                </a:solidFill>
              </a:rPr>
              <a:t>3</a:t>
            </a:r>
            <a:r>
              <a:rPr lang="zh-CN" altLang="en-US" dirty="0">
                <a:solidFill>
                  <a:srgbClr val="0000FF"/>
                </a:solidFill>
              </a:rPr>
              <a:t>：</a:t>
            </a:r>
            <a:r>
              <a:rPr lang="en-US" altLang="zh-CN" dirty="0">
                <a:solidFill>
                  <a:srgbClr val="0000FF"/>
                </a:solidFill>
              </a:rPr>
              <a:t>DeepFM</a:t>
            </a:r>
            <a:endParaRPr lang="en-US" altLang="zh-CN" dirty="0">
              <a:solidFill>
                <a:srgbClr val="0000FF"/>
              </a:solidFill>
            </a:endParaRPr>
          </a:p>
          <a:p>
            <a:pPr marL="0" indent="0">
              <a:lnSpc>
                <a:spcPct val="150000"/>
              </a:lnSpc>
              <a:buNone/>
            </a:pPr>
            <a:r>
              <a:rPr lang="en-US" altLang="zh-CN" dirty="0">
                <a:solidFill>
                  <a:schemeClr val="tx1"/>
                </a:solidFill>
              </a:rPr>
              <a:t>DeepFM</a:t>
            </a:r>
            <a:r>
              <a:rPr lang="zh-CN" altLang="en-US" dirty="0">
                <a:solidFill>
                  <a:schemeClr val="tx1"/>
                </a:solidFill>
              </a:rPr>
              <a:t>分为线性部分和</a:t>
            </a:r>
            <a:r>
              <a:rPr lang="en-US" altLang="zh-CN" dirty="0">
                <a:solidFill>
                  <a:schemeClr val="tx1"/>
                </a:solidFill>
              </a:rPr>
              <a:t>Deep</a:t>
            </a:r>
            <a:r>
              <a:rPr lang="zh-CN" altLang="en-US" dirty="0">
                <a:solidFill>
                  <a:schemeClr val="tx1"/>
                </a:solidFill>
              </a:rPr>
              <a:t>部分，线性部分其实就是一个</a:t>
            </a:r>
            <a:r>
              <a:rPr lang="en-US" altLang="zh-CN" dirty="0">
                <a:solidFill>
                  <a:schemeClr val="tx1"/>
                </a:solidFill>
              </a:rPr>
              <a:t>FM</a:t>
            </a:r>
            <a:r>
              <a:rPr lang="zh-CN" altLang="en-US" dirty="0">
                <a:solidFill>
                  <a:schemeClr val="tx1"/>
                </a:solidFill>
              </a:rPr>
              <a:t>模型，如下：</a:t>
            </a:r>
            <a:endParaRPr lang="zh-CN" altLang="en-US" dirty="0">
              <a:solidFill>
                <a:schemeClr val="tx1"/>
              </a:solidFill>
            </a:endParaRPr>
          </a:p>
          <a:p>
            <a:pPr marL="0" indent="0">
              <a:lnSpc>
                <a:spcPct val="150000"/>
              </a:lnSpc>
              <a:buNone/>
            </a:pPr>
            <a:endParaRPr lang="en-US" altLang="zh-CN" dirty="0">
              <a:solidFill>
                <a:schemeClr val="tx1"/>
              </a:solidFill>
            </a:endParaRPr>
          </a:p>
          <a:p>
            <a:pPr marL="0" indent="0">
              <a:lnSpc>
                <a:spcPct val="150000"/>
              </a:lnSpc>
              <a:buNone/>
            </a:pPr>
            <a:endParaRPr lang="en-US" altLang="zh-CN" dirty="0">
              <a:solidFill>
                <a:schemeClr val="tx1"/>
              </a:solidFill>
            </a:endParaRPr>
          </a:p>
          <a:p>
            <a:pPr marL="0" indent="0">
              <a:lnSpc>
                <a:spcPct val="150000"/>
              </a:lnSpc>
              <a:buNone/>
            </a:pPr>
            <a:endParaRPr lang="en-US" altLang="zh-CN" dirty="0">
              <a:solidFill>
                <a:schemeClr val="tx1"/>
              </a:solidFill>
            </a:endParaRPr>
          </a:p>
          <a:p>
            <a:pPr marL="0" indent="0">
              <a:lnSpc>
                <a:spcPct val="150000"/>
              </a:lnSpc>
              <a:buNone/>
            </a:pPr>
            <a:endParaRPr lang="en-US" altLang="zh-CN" dirty="0">
              <a:solidFill>
                <a:schemeClr val="tx1"/>
              </a:solidFill>
            </a:endParaRPr>
          </a:p>
          <a:p>
            <a:pPr marL="0" indent="0">
              <a:lnSpc>
                <a:spcPct val="150000"/>
              </a:lnSpc>
              <a:buNone/>
            </a:pPr>
            <a:endParaRPr lang="zh-CN" altLang="en-US" dirty="0">
              <a:solidFill>
                <a:srgbClr val="0000FF"/>
              </a:solidFill>
            </a:endParaRPr>
          </a:p>
        </p:txBody>
      </p:sp>
      <p:pic>
        <p:nvPicPr>
          <p:cNvPr id="9" name="图片 8"/>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968176" y="2549374"/>
            <a:ext cx="4786896" cy="1948600"/>
          </a:xfrm>
          <a:prstGeom prst="rect">
            <a:avLst/>
          </a:prstGeom>
        </p:spPr>
      </p:pic>
      <p:sp>
        <p:nvSpPr>
          <p:cNvPr id="11" name="矩形 10"/>
          <p:cNvSpPr/>
          <p:nvPr/>
        </p:nvSpPr>
        <p:spPr>
          <a:xfrm>
            <a:off x="6866890" y="4541520"/>
            <a:ext cx="4888865" cy="414020"/>
          </a:xfrm>
          <a:prstGeom prst="rect">
            <a:avLst/>
          </a:prstGeom>
        </p:spPr>
        <p:txBody>
          <a:bodyPr wrap="square">
            <a:spAutoFit/>
          </a:bodyPr>
          <a:lstStyle/>
          <a:p>
            <a:pPr>
              <a:lnSpc>
                <a:spcPct val="150000"/>
              </a:lnSpc>
            </a:pPr>
            <a:r>
              <a:rPr lang="zh-CN" sz="1400" dirty="0">
                <a:latin typeface="Times New Roman" panose="02020603050405020304" pitchFamily="18" charset="0"/>
                <a:ea typeface="黑体" panose="02010609060101010101" charset="-122"/>
                <a:cs typeface="Times New Roman" panose="02020603050405020304" pitchFamily="18" charset="0"/>
              </a:rPr>
              <a:t>上图是</a:t>
            </a:r>
            <a:r>
              <a:rPr lang="en-US" altLang="zh-CN" sz="1400" dirty="0">
                <a:latin typeface="Times New Roman" panose="02020603050405020304" pitchFamily="18" charset="0"/>
                <a:ea typeface="黑体" panose="02010609060101010101" charset="-122"/>
                <a:cs typeface="Times New Roman" panose="02020603050405020304" pitchFamily="18" charset="0"/>
              </a:rPr>
              <a:t>embedding</a:t>
            </a:r>
            <a:r>
              <a:rPr lang="zh-CN" altLang="en-US" sz="1400" dirty="0">
                <a:latin typeface="Times New Roman" panose="02020603050405020304" pitchFamily="18" charset="0"/>
                <a:ea typeface="黑体" panose="02010609060101010101" charset="-122"/>
                <a:cs typeface="Times New Roman" panose="02020603050405020304" pitchFamily="18" charset="0"/>
              </a:rPr>
              <a:t>层，为所有特征生成对应的隐向量表示</a:t>
            </a:r>
            <a:r>
              <a:rPr sz="1400" dirty="0">
                <a:latin typeface="Times New Roman" panose="02020603050405020304" pitchFamily="18" charset="0"/>
                <a:ea typeface="黑体" panose="02010609060101010101" charset="-122"/>
                <a:cs typeface="Times New Roman" panose="02020603050405020304" pitchFamily="18" charset="0"/>
              </a:rPr>
              <a:t>。</a:t>
            </a:r>
            <a:endParaRPr lang="zh-CN" altLang="en-US" sz="1400" dirty="0">
              <a:solidFill>
                <a:schemeClr val="tx1">
                  <a:lumMod val="65000"/>
                  <a:lumOff val="35000"/>
                </a:schemeClr>
              </a:solidFill>
              <a:latin typeface="Times New Roman" panose="02020603050405020304" pitchFamily="18" charset="0"/>
              <a:ea typeface="黑体" panose="02010609060101010101" charset="-122"/>
              <a:cs typeface="Times New Roman" panose="02020603050405020304" pitchFamily="18" charset="0"/>
            </a:endParaRPr>
          </a:p>
        </p:txBody>
      </p:sp>
      <p:pic>
        <p:nvPicPr>
          <p:cNvPr id="12" name="图片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5995" y="2549374"/>
            <a:ext cx="4897120" cy="3248025"/>
          </a:xfrm>
          <a:prstGeom prst="rect">
            <a:avLst/>
          </a:prstGeom>
        </p:spPr>
      </p:pic>
    </p:spTree>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62526" y="176378"/>
            <a:ext cx="7150695" cy="786149"/>
          </a:xfrm>
        </p:spPr>
        <p:txBody>
          <a:bodyPr>
            <a:normAutofit/>
          </a:bodyPr>
          <a:lstStyle/>
          <a:p>
            <a:pPr>
              <a:lnSpc>
                <a:spcPct val="150000"/>
              </a:lnSpc>
            </a:pPr>
            <a:r>
              <a:rPr kumimoji="1" lang="en-US" altLang="zh-CN" b="0" dirty="0">
                <a:sym typeface="+mn-ea"/>
              </a:rPr>
              <a:t>4.3.6</a:t>
            </a:r>
            <a:r>
              <a:rPr kumimoji="1" lang="zh-CN" altLang="en-US" b="0" dirty="0">
                <a:sym typeface="+mn-ea"/>
              </a:rPr>
              <a:t>、深度</a:t>
            </a:r>
            <a:r>
              <a:rPr kumimoji="1" lang="en-US" altLang="zh-CN" b="0" dirty="0">
                <a:sym typeface="+mn-ea"/>
              </a:rPr>
              <a:t>FM</a:t>
            </a:r>
            <a:endParaRPr kumimoji="1" lang="en-US" altLang="zh-CN" b="0" dirty="0">
              <a:sym typeface="+mn-ea"/>
            </a:endParaRPr>
          </a:p>
        </p:txBody>
      </p:sp>
      <p:sp>
        <p:nvSpPr>
          <p:cNvPr id="3" name="文本占位符 2"/>
          <p:cNvSpPr>
            <a:spLocks noGrp="1"/>
          </p:cNvSpPr>
          <p:nvPr>
            <p:ph type="body" idx="1"/>
          </p:nvPr>
        </p:nvSpPr>
        <p:spPr>
          <a:xfrm>
            <a:off x="532015" y="1155033"/>
            <a:ext cx="11355185" cy="5137702"/>
          </a:xfrm>
        </p:spPr>
        <p:txBody>
          <a:bodyPr>
            <a:normAutofit/>
          </a:bodyPr>
          <a:lstStyle/>
          <a:p>
            <a:pPr marL="0" indent="0">
              <a:lnSpc>
                <a:spcPct val="150000"/>
              </a:lnSpc>
              <a:buNone/>
            </a:pPr>
            <a:r>
              <a:rPr lang="zh-CN" altLang="en-US" dirty="0">
                <a:solidFill>
                  <a:srgbClr val="0000FF"/>
                </a:solidFill>
              </a:rPr>
              <a:t>算法</a:t>
            </a:r>
            <a:r>
              <a:rPr lang="en-US" altLang="zh-CN" dirty="0">
                <a:solidFill>
                  <a:srgbClr val="0000FF"/>
                </a:solidFill>
              </a:rPr>
              <a:t>3</a:t>
            </a:r>
            <a:r>
              <a:rPr lang="zh-CN" altLang="en-US" dirty="0">
                <a:solidFill>
                  <a:srgbClr val="0000FF"/>
                </a:solidFill>
              </a:rPr>
              <a:t>：</a:t>
            </a:r>
            <a:r>
              <a:rPr lang="en-US" altLang="zh-CN" dirty="0">
                <a:solidFill>
                  <a:srgbClr val="0000FF"/>
                </a:solidFill>
              </a:rPr>
              <a:t>DeepFM</a:t>
            </a:r>
            <a:endParaRPr lang="en-US" altLang="zh-CN" dirty="0">
              <a:solidFill>
                <a:srgbClr val="0000FF"/>
              </a:solidFill>
            </a:endParaRPr>
          </a:p>
          <a:p>
            <a:pPr marL="0" indent="0">
              <a:lnSpc>
                <a:spcPct val="150000"/>
              </a:lnSpc>
              <a:buNone/>
            </a:pPr>
            <a:r>
              <a:rPr lang="en-US" altLang="zh-CN" dirty="0">
                <a:solidFill>
                  <a:schemeClr val="tx1"/>
                </a:solidFill>
              </a:rPr>
              <a:t>DeepFM</a:t>
            </a:r>
            <a:r>
              <a:rPr lang="zh-CN" altLang="en-US" dirty="0">
                <a:solidFill>
                  <a:schemeClr val="tx1"/>
                </a:solidFill>
              </a:rPr>
              <a:t>结合</a:t>
            </a:r>
            <a:r>
              <a:rPr lang="en-US" altLang="zh-CN" dirty="0">
                <a:solidFill>
                  <a:schemeClr val="tx1"/>
                </a:solidFill>
              </a:rPr>
              <a:t>FM</a:t>
            </a:r>
            <a:r>
              <a:rPr lang="zh-CN" altLang="en-US" dirty="0">
                <a:solidFill>
                  <a:schemeClr val="tx1"/>
                </a:solidFill>
              </a:rPr>
              <a:t>与深度学习，使用</a:t>
            </a:r>
            <a:r>
              <a:rPr lang="en-US" altLang="zh-CN" dirty="0">
                <a:solidFill>
                  <a:schemeClr val="tx1"/>
                </a:solidFill>
              </a:rPr>
              <a:t>FM</a:t>
            </a:r>
            <a:r>
              <a:rPr lang="zh-CN" altLang="en-US" dirty="0">
                <a:solidFill>
                  <a:schemeClr val="tx1"/>
                </a:solidFill>
              </a:rPr>
              <a:t>提取低阶组合特征，且合理的模型结构使得</a:t>
            </a:r>
            <a:r>
              <a:rPr lang="en-US" altLang="zh-CN" dirty="0">
                <a:solidFill>
                  <a:schemeClr val="tx1"/>
                </a:solidFill>
              </a:rPr>
              <a:t>DeepFM</a:t>
            </a:r>
            <a:r>
              <a:rPr lang="zh-CN" altLang="en-US" dirty="0">
                <a:solidFill>
                  <a:schemeClr val="tx1"/>
                </a:solidFill>
              </a:rPr>
              <a:t>具有以下优势：</a:t>
            </a:r>
            <a:endParaRPr lang="zh-CN" altLang="en-US" dirty="0">
              <a:solidFill>
                <a:schemeClr val="tx1"/>
              </a:solidFill>
            </a:endParaRPr>
          </a:p>
          <a:p>
            <a:pPr lvl="1">
              <a:lnSpc>
                <a:spcPct val="150000"/>
              </a:lnSpc>
            </a:pPr>
            <a:r>
              <a:rPr lang="zh-CN" altLang="en-US" dirty="0">
                <a:solidFill>
                  <a:schemeClr val="tx1"/>
                </a:solidFill>
              </a:rPr>
              <a:t>和</a:t>
            </a:r>
            <a:r>
              <a:rPr lang="en-US" altLang="zh-CN" dirty="0">
                <a:solidFill>
                  <a:schemeClr val="tx1"/>
                </a:solidFill>
              </a:rPr>
              <a:t>FM</a:t>
            </a:r>
            <a:r>
              <a:rPr lang="zh-CN" altLang="en-US" dirty="0">
                <a:solidFill>
                  <a:schemeClr val="tx1"/>
                </a:solidFill>
              </a:rPr>
              <a:t>比，优点？  </a:t>
            </a:r>
            <a:r>
              <a:rPr lang="zh-CN" altLang="en-US" dirty="0">
                <a:solidFill>
                  <a:srgbClr val="0000FF"/>
                </a:solidFill>
              </a:rPr>
              <a:t>可以自动捕获（低阶 </a:t>
            </a:r>
            <a:r>
              <a:rPr lang="en-US" altLang="zh-CN" dirty="0">
                <a:solidFill>
                  <a:srgbClr val="0000FF"/>
                </a:solidFill>
              </a:rPr>
              <a:t>+ </a:t>
            </a:r>
            <a:r>
              <a:rPr lang="zh-CN" altLang="en-US" dirty="0">
                <a:solidFill>
                  <a:srgbClr val="0000FF"/>
                </a:solidFill>
              </a:rPr>
              <a:t>高阶）特征关系</a:t>
            </a:r>
            <a:endParaRPr lang="zh-CN" altLang="en-US" dirty="0">
              <a:solidFill>
                <a:srgbClr val="0000FF"/>
              </a:solidFill>
            </a:endParaRPr>
          </a:p>
          <a:p>
            <a:pPr lvl="1">
              <a:lnSpc>
                <a:spcPct val="150000"/>
              </a:lnSpc>
            </a:pPr>
            <a:r>
              <a:rPr lang="zh-CN" altLang="en-US" dirty="0">
                <a:solidFill>
                  <a:schemeClr val="tx1"/>
                </a:solidFill>
              </a:rPr>
              <a:t>和</a:t>
            </a:r>
            <a:r>
              <a:rPr lang="en-US" altLang="zh-CN" dirty="0">
                <a:solidFill>
                  <a:schemeClr val="tx1"/>
                </a:solidFill>
              </a:rPr>
              <a:t>Wide&amp;Deep</a:t>
            </a:r>
            <a:r>
              <a:rPr lang="zh-CN" altLang="en-US" dirty="0">
                <a:solidFill>
                  <a:schemeClr val="tx1"/>
                </a:solidFill>
              </a:rPr>
              <a:t>比，优点？ </a:t>
            </a:r>
            <a:r>
              <a:rPr lang="zh-CN" altLang="en-US" dirty="0">
                <a:solidFill>
                  <a:srgbClr val="0000FF"/>
                </a:solidFill>
              </a:rPr>
              <a:t>低阶特征关系捕捉采用</a:t>
            </a:r>
            <a:r>
              <a:rPr lang="en-US" altLang="zh-CN" dirty="0">
                <a:solidFill>
                  <a:srgbClr val="0000FF"/>
                </a:solidFill>
              </a:rPr>
              <a:t>FM</a:t>
            </a:r>
            <a:r>
              <a:rPr lang="zh-CN" altLang="en-US" dirty="0">
                <a:solidFill>
                  <a:srgbClr val="0000FF"/>
                </a:solidFill>
              </a:rPr>
              <a:t>（自动化）</a:t>
            </a:r>
            <a:endParaRPr lang="zh-CN" altLang="en-US" dirty="0">
              <a:solidFill>
                <a:srgbClr val="0000FF"/>
              </a:solidFill>
            </a:endParaRPr>
          </a:p>
          <a:p>
            <a:pPr lvl="1">
              <a:lnSpc>
                <a:spcPct val="150000"/>
              </a:lnSpc>
            </a:pPr>
            <a:r>
              <a:rPr lang="zh-CN" altLang="en-US" dirty="0">
                <a:solidFill>
                  <a:schemeClr val="tx1"/>
                </a:solidFill>
              </a:rPr>
              <a:t>和</a:t>
            </a:r>
            <a:r>
              <a:rPr lang="en-US" altLang="zh-CN" dirty="0">
                <a:solidFill>
                  <a:schemeClr val="tx1"/>
                </a:solidFill>
              </a:rPr>
              <a:t>FNN</a:t>
            </a:r>
            <a:r>
              <a:rPr lang="zh-CN" altLang="en-US" dirty="0">
                <a:solidFill>
                  <a:schemeClr val="tx1"/>
                </a:solidFill>
              </a:rPr>
              <a:t>比，优点？ </a:t>
            </a:r>
            <a:r>
              <a:rPr lang="zh-CN" altLang="en-US" dirty="0">
                <a:solidFill>
                  <a:srgbClr val="0000FF"/>
                </a:solidFill>
              </a:rPr>
              <a:t>保留了低阶特征的贡献，不需要使用</a:t>
            </a:r>
            <a:r>
              <a:rPr lang="en-US" altLang="zh-CN" dirty="0">
                <a:solidFill>
                  <a:srgbClr val="0000FF"/>
                </a:solidFill>
              </a:rPr>
              <a:t>FM</a:t>
            </a:r>
            <a:r>
              <a:rPr lang="zh-CN" altLang="en-US" dirty="0">
                <a:solidFill>
                  <a:srgbClr val="0000FF"/>
                </a:solidFill>
              </a:rPr>
              <a:t>预训练</a:t>
            </a:r>
            <a:endParaRPr lang="zh-CN" altLang="en-US" dirty="0">
              <a:solidFill>
                <a:srgbClr val="0000FF"/>
              </a:solidFill>
            </a:endParaRPr>
          </a:p>
          <a:p>
            <a:pPr marL="0" indent="0">
              <a:lnSpc>
                <a:spcPct val="150000"/>
              </a:lnSpc>
              <a:buNone/>
            </a:pPr>
            <a:endParaRPr lang="en-US" altLang="zh-CN" dirty="0">
              <a:solidFill>
                <a:schemeClr val="tx1"/>
              </a:solidFill>
            </a:endParaRPr>
          </a:p>
          <a:p>
            <a:pPr marL="0" indent="0">
              <a:lnSpc>
                <a:spcPct val="150000"/>
              </a:lnSpc>
              <a:buNone/>
            </a:pPr>
            <a:endParaRPr lang="en-US" altLang="zh-CN" dirty="0">
              <a:solidFill>
                <a:schemeClr val="tx1"/>
              </a:solidFill>
            </a:endParaRPr>
          </a:p>
          <a:p>
            <a:pPr marL="0" indent="0">
              <a:lnSpc>
                <a:spcPct val="150000"/>
              </a:lnSpc>
              <a:buNone/>
            </a:pPr>
            <a:endParaRPr lang="en-US" altLang="zh-CN" dirty="0">
              <a:solidFill>
                <a:schemeClr val="tx1"/>
              </a:solidFill>
            </a:endParaRPr>
          </a:p>
          <a:p>
            <a:pPr marL="0" indent="0">
              <a:lnSpc>
                <a:spcPct val="150000"/>
              </a:lnSpc>
              <a:buNone/>
            </a:pPr>
            <a:endParaRPr lang="en-US" altLang="zh-CN" dirty="0">
              <a:solidFill>
                <a:schemeClr val="tx1"/>
              </a:solidFill>
            </a:endParaRPr>
          </a:p>
          <a:p>
            <a:pPr marL="0" indent="0">
              <a:lnSpc>
                <a:spcPct val="150000"/>
              </a:lnSpc>
              <a:buNone/>
            </a:pPr>
            <a:endParaRPr lang="zh-CN" altLang="en-US" dirty="0">
              <a:solidFill>
                <a:srgbClr val="0000FF"/>
              </a:solidFill>
            </a:endParaRPr>
          </a:p>
        </p:txBody>
      </p:sp>
    </p:spTree>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62526" y="176378"/>
            <a:ext cx="7150695" cy="786149"/>
          </a:xfrm>
        </p:spPr>
        <p:txBody>
          <a:bodyPr>
            <a:normAutofit/>
          </a:bodyPr>
          <a:lstStyle/>
          <a:p>
            <a:pPr>
              <a:lnSpc>
                <a:spcPct val="150000"/>
              </a:lnSpc>
            </a:pPr>
            <a:r>
              <a:rPr kumimoji="1" lang="en-US" altLang="zh-CN" b="0" dirty="0">
                <a:sym typeface="+mn-ea"/>
              </a:rPr>
              <a:t>4.3.6</a:t>
            </a:r>
            <a:r>
              <a:rPr kumimoji="1" lang="zh-CN" altLang="en-US" b="0" dirty="0">
                <a:sym typeface="+mn-ea"/>
              </a:rPr>
              <a:t>、深度</a:t>
            </a:r>
            <a:r>
              <a:rPr kumimoji="1" lang="en-US" altLang="zh-CN" b="0" dirty="0">
                <a:sym typeface="+mn-ea"/>
              </a:rPr>
              <a:t>FM</a:t>
            </a:r>
            <a:endParaRPr kumimoji="1" lang="en-US" altLang="zh-CN" b="0" dirty="0">
              <a:sym typeface="+mn-ea"/>
            </a:endParaRPr>
          </a:p>
        </p:txBody>
      </p:sp>
      <p:sp>
        <p:nvSpPr>
          <p:cNvPr id="3" name="文本占位符 2"/>
          <p:cNvSpPr>
            <a:spLocks noGrp="1"/>
          </p:cNvSpPr>
          <p:nvPr>
            <p:ph type="body" idx="1"/>
          </p:nvPr>
        </p:nvSpPr>
        <p:spPr>
          <a:xfrm>
            <a:off x="532015" y="1155033"/>
            <a:ext cx="11355185" cy="5137702"/>
          </a:xfrm>
        </p:spPr>
        <p:txBody>
          <a:bodyPr>
            <a:normAutofit/>
          </a:bodyPr>
          <a:lstStyle/>
          <a:p>
            <a:pPr marL="0" indent="0">
              <a:lnSpc>
                <a:spcPct val="150000"/>
              </a:lnSpc>
              <a:buNone/>
            </a:pPr>
            <a:r>
              <a:rPr lang="zh-CN" altLang="en-US" dirty="0">
                <a:solidFill>
                  <a:srgbClr val="0000FF"/>
                </a:solidFill>
              </a:rPr>
              <a:t>算法</a:t>
            </a:r>
            <a:r>
              <a:rPr lang="en-US" altLang="zh-CN" dirty="0">
                <a:solidFill>
                  <a:srgbClr val="0000FF"/>
                </a:solidFill>
              </a:rPr>
              <a:t>3</a:t>
            </a:r>
            <a:r>
              <a:rPr lang="zh-CN" altLang="en-US" dirty="0">
                <a:solidFill>
                  <a:srgbClr val="0000FF"/>
                </a:solidFill>
              </a:rPr>
              <a:t>：</a:t>
            </a:r>
            <a:r>
              <a:rPr lang="en-US" altLang="zh-CN" dirty="0">
                <a:solidFill>
                  <a:srgbClr val="0000FF"/>
                </a:solidFill>
              </a:rPr>
              <a:t>DeepFM</a:t>
            </a:r>
            <a:endParaRPr lang="en-US" altLang="zh-CN" dirty="0">
              <a:solidFill>
                <a:srgbClr val="0000FF"/>
              </a:solidFill>
            </a:endParaRPr>
          </a:p>
          <a:p>
            <a:pPr marL="0" indent="0">
              <a:lnSpc>
                <a:spcPct val="150000"/>
              </a:lnSpc>
              <a:buNone/>
            </a:pPr>
            <a:r>
              <a:rPr lang="zh-CN" altLang="en-US" dirty="0">
                <a:solidFill>
                  <a:schemeClr val="tx1"/>
                </a:solidFill>
              </a:rPr>
              <a:t>下图是</a:t>
            </a:r>
            <a:r>
              <a:rPr lang="en-US" altLang="zh-CN" dirty="0">
                <a:solidFill>
                  <a:schemeClr val="tx1"/>
                </a:solidFill>
              </a:rPr>
              <a:t>DeepFM</a:t>
            </a:r>
            <a:r>
              <a:rPr lang="zh-CN" altLang="en-US" dirty="0">
                <a:solidFill>
                  <a:schemeClr val="tx1"/>
                </a:solidFill>
              </a:rPr>
              <a:t>论文中的模型表现，可以看出，</a:t>
            </a:r>
            <a:r>
              <a:rPr lang="en-US" altLang="zh-CN" dirty="0">
                <a:solidFill>
                  <a:schemeClr val="tx1"/>
                </a:solidFill>
              </a:rPr>
              <a:t>DeepFM</a:t>
            </a:r>
            <a:r>
              <a:rPr lang="zh-CN" altLang="en-US" dirty="0">
                <a:solidFill>
                  <a:schemeClr val="tx1"/>
                </a:solidFill>
              </a:rPr>
              <a:t>在准确率上都取得了最优的结果。</a:t>
            </a:r>
            <a:endParaRPr lang="zh-CN" altLang="en-US" dirty="0">
              <a:solidFill>
                <a:schemeClr val="tx1"/>
              </a:solidFill>
            </a:endParaRPr>
          </a:p>
          <a:p>
            <a:pPr marL="0" indent="0">
              <a:lnSpc>
                <a:spcPct val="150000"/>
              </a:lnSpc>
              <a:buNone/>
            </a:pPr>
            <a:endParaRPr lang="en-US" altLang="zh-CN" dirty="0">
              <a:solidFill>
                <a:schemeClr val="tx1"/>
              </a:solidFill>
            </a:endParaRPr>
          </a:p>
          <a:p>
            <a:pPr marL="0" indent="0">
              <a:lnSpc>
                <a:spcPct val="150000"/>
              </a:lnSpc>
              <a:buNone/>
            </a:pPr>
            <a:endParaRPr lang="en-US" altLang="zh-CN" dirty="0">
              <a:solidFill>
                <a:schemeClr val="tx1"/>
              </a:solidFill>
            </a:endParaRPr>
          </a:p>
          <a:p>
            <a:pPr marL="0" indent="0">
              <a:lnSpc>
                <a:spcPct val="150000"/>
              </a:lnSpc>
              <a:buNone/>
            </a:pPr>
            <a:endParaRPr lang="en-US" altLang="zh-CN" dirty="0">
              <a:solidFill>
                <a:schemeClr val="tx1"/>
              </a:solidFill>
            </a:endParaRPr>
          </a:p>
          <a:p>
            <a:pPr marL="0" indent="0">
              <a:lnSpc>
                <a:spcPct val="150000"/>
              </a:lnSpc>
              <a:buNone/>
            </a:pPr>
            <a:endParaRPr lang="en-US" altLang="zh-CN" dirty="0">
              <a:solidFill>
                <a:schemeClr val="tx1"/>
              </a:solidFill>
            </a:endParaRPr>
          </a:p>
          <a:p>
            <a:pPr marL="0" indent="0">
              <a:lnSpc>
                <a:spcPct val="150000"/>
              </a:lnSpc>
              <a:buNone/>
            </a:pPr>
            <a:endParaRPr lang="zh-CN" altLang="en-US" dirty="0">
              <a:solidFill>
                <a:srgbClr val="0000FF"/>
              </a:solidFill>
            </a:endParaRPr>
          </a:p>
        </p:txBody>
      </p:sp>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958465" y="2660015"/>
            <a:ext cx="6116955" cy="3378200"/>
          </a:xfrm>
          <a:prstGeom prst="rect">
            <a:avLst/>
          </a:prstGeom>
        </p:spPr>
      </p:pic>
    </p:spTree>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课程目录</a:t>
            </a:r>
            <a:endParaRPr lang="zh-CN" altLang="en-US" dirty="0"/>
          </a:p>
        </p:txBody>
      </p:sp>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847898" y="1528907"/>
            <a:ext cx="10058400" cy="4232432"/>
          </a:xfrm>
          <a:prstGeom prst="rect">
            <a:avLst/>
          </a:prstGeom>
        </p:spPr>
      </p:pic>
      <p:sp>
        <p:nvSpPr>
          <p:cNvPr id="5" name="矩形 4"/>
          <p:cNvSpPr/>
          <p:nvPr/>
        </p:nvSpPr>
        <p:spPr>
          <a:xfrm>
            <a:off x="7406641" y="3241956"/>
            <a:ext cx="3674224" cy="1288480"/>
          </a:xfrm>
          <a:prstGeom prst="rect">
            <a:avLst/>
          </a:prstGeom>
          <a:noFill/>
          <a:ln w="25400" cap="flat">
            <a:solidFill>
              <a:srgbClr val="FF0000"/>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dirty="0">
              <a:ln>
                <a:noFill/>
              </a:ln>
              <a:solidFill>
                <a:srgbClr val="000000"/>
              </a:solidFill>
              <a:effectLst/>
              <a:uFillTx/>
              <a:latin typeface="Calibri" panose="020F0502020204030204"/>
              <a:ea typeface="Calibri" panose="020F0502020204030204"/>
              <a:cs typeface="Calibri" panose="020F0502020204030204"/>
              <a:sym typeface="Calibri" panose="020F0502020204030204"/>
            </a:endParaRPr>
          </a:p>
        </p:txBody>
      </p:sp>
    </p:spTree>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62526" y="176378"/>
            <a:ext cx="7150695" cy="786149"/>
          </a:xfrm>
        </p:spPr>
        <p:txBody>
          <a:bodyPr>
            <a:normAutofit/>
          </a:bodyPr>
          <a:lstStyle/>
          <a:p>
            <a:pPr>
              <a:lnSpc>
                <a:spcPct val="150000"/>
              </a:lnSpc>
            </a:pPr>
            <a:r>
              <a:rPr kumimoji="1" lang="en-US" b="0" dirty="0">
                <a:sym typeface="+mn-ea"/>
              </a:rPr>
              <a:t>GBDT</a:t>
            </a:r>
            <a:r>
              <a:rPr kumimoji="1" lang="zh-CN" altLang="en-US" b="0" dirty="0">
                <a:sym typeface="+mn-ea"/>
              </a:rPr>
              <a:t>学习导论</a:t>
            </a:r>
            <a:endParaRPr kumimoji="1" lang="zh-CN" altLang="en-US" b="0" dirty="0">
              <a:sym typeface="+mn-ea"/>
            </a:endParaRPr>
          </a:p>
        </p:txBody>
      </p:sp>
      <p:sp>
        <p:nvSpPr>
          <p:cNvPr id="3" name="文本占位符 2"/>
          <p:cNvSpPr>
            <a:spLocks noGrp="1"/>
          </p:cNvSpPr>
          <p:nvPr>
            <p:ph type="body" idx="1"/>
          </p:nvPr>
        </p:nvSpPr>
        <p:spPr>
          <a:xfrm>
            <a:off x="532015" y="1155033"/>
            <a:ext cx="11014363" cy="5137702"/>
          </a:xfrm>
        </p:spPr>
        <p:txBody>
          <a:bodyPr>
            <a:normAutofit/>
          </a:bodyPr>
          <a:lstStyle/>
          <a:p>
            <a:pPr>
              <a:lnSpc>
                <a:spcPct val="200000"/>
              </a:lnSpc>
            </a:pPr>
            <a:r>
              <a:rPr lang="en-US" altLang="zh-CN" dirty="0">
                <a:solidFill>
                  <a:srgbClr val="0000FF"/>
                </a:solidFill>
                <a:latin typeface="Times New Roman" panose="02020603050405020304" pitchFamily="18" charset="0"/>
                <a:cs typeface="Times New Roman" panose="02020603050405020304" pitchFamily="18" charset="0"/>
              </a:rPr>
              <a:t>Gradient Boosting Decision Tree</a:t>
            </a:r>
            <a:r>
              <a:rPr lang="zh-CN" altLang="en-US" dirty="0">
                <a:solidFill>
                  <a:srgbClr val="0000FF"/>
                </a:solidFill>
                <a:latin typeface="Times New Roman" panose="02020603050405020304" pitchFamily="18" charset="0"/>
                <a:cs typeface="Times New Roman" panose="02020603050405020304" pitchFamily="18" charset="0"/>
              </a:rPr>
              <a:t>（</a:t>
            </a:r>
            <a:r>
              <a:rPr lang="en-US" altLang="zh-CN" dirty="0">
                <a:solidFill>
                  <a:srgbClr val="0000FF"/>
                </a:solidFill>
                <a:latin typeface="Times New Roman" panose="02020603050405020304" pitchFamily="18" charset="0"/>
                <a:cs typeface="Times New Roman" panose="02020603050405020304" pitchFamily="18" charset="0"/>
              </a:rPr>
              <a:t>GBDT</a:t>
            </a:r>
            <a:r>
              <a:rPr lang="zh-CN" altLang="en-US" dirty="0">
                <a:solidFill>
                  <a:srgbClr val="0000FF"/>
                </a:solidFill>
                <a:latin typeface="Times New Roman" panose="02020603050405020304" pitchFamily="18" charset="0"/>
                <a:cs typeface="Times New Roman" panose="02020603050405020304" pitchFamily="18" charset="0"/>
              </a:rPr>
              <a:t>），梯度提升树算法</a:t>
            </a:r>
            <a:r>
              <a:rPr lang="zh-CN" altLang="en-US" dirty="0">
                <a:latin typeface="Times New Roman" panose="02020603050405020304" pitchFamily="18" charset="0"/>
                <a:cs typeface="Times New Roman" panose="02020603050405020304" pitchFamily="18" charset="0"/>
              </a:rPr>
              <a:t>，这个算法是各类（浅层模型）数据挖掘竞赛中的</a:t>
            </a:r>
            <a:r>
              <a:rPr lang="en-US" altLang="zh-CN" dirty="0">
                <a:latin typeface="Times New Roman" panose="02020603050405020304" pitchFamily="18" charset="0"/>
                <a:cs typeface="Times New Roman" panose="02020603050405020304" pitchFamily="18" charset="0"/>
              </a:rPr>
              <a:t>Top 3</a:t>
            </a:r>
            <a:r>
              <a:rPr lang="zh-CN" altLang="en-US" dirty="0">
                <a:latin typeface="Times New Roman" panose="02020603050405020304" pitchFamily="18" charset="0"/>
                <a:cs typeface="Times New Roman" panose="02020603050405020304" pitchFamily="18" charset="0"/>
              </a:rPr>
              <a:t>算法。这是一种迭代的决策树算法，又可以看成是</a:t>
            </a:r>
            <a:r>
              <a:rPr lang="zh-CN" altLang="en-US" u="sng" dirty="0">
                <a:solidFill>
                  <a:srgbClr val="0000FF"/>
                </a:solidFill>
                <a:latin typeface="Times New Roman" panose="02020603050405020304" pitchFamily="18" charset="0"/>
                <a:cs typeface="Times New Roman" panose="02020603050405020304" pitchFamily="18" charset="0"/>
              </a:rPr>
              <a:t>集成算法</a:t>
            </a:r>
            <a:r>
              <a:rPr lang="zh-CN" altLang="en-US" dirty="0">
                <a:latin typeface="Times New Roman" panose="02020603050405020304" pitchFamily="18" charset="0"/>
                <a:cs typeface="Times New Roman" panose="02020603050405020304" pitchFamily="18" charset="0"/>
              </a:rPr>
              <a:t>，我们可以从名称上看出，该算法包含了如下的机器学习内容：</a:t>
            </a:r>
            <a:endParaRPr lang="zh-CN" altLang="en-US" dirty="0">
              <a:latin typeface="Times New Roman" panose="02020603050405020304" pitchFamily="18" charset="0"/>
              <a:cs typeface="Times New Roman" panose="02020603050405020304" pitchFamily="18" charset="0"/>
            </a:endParaRPr>
          </a:p>
          <a:p>
            <a:pPr lvl="1">
              <a:lnSpc>
                <a:spcPct val="200000"/>
              </a:lnSpc>
              <a:buNone/>
            </a:pPr>
            <a:r>
              <a:rPr lang="zh-CN" altLang="en-US" dirty="0">
                <a:solidFill>
                  <a:srgbClr val="0000FF"/>
                </a:solidFill>
                <a:latin typeface="Times New Roman" panose="02020603050405020304" pitchFamily="18" charset="0"/>
                <a:cs typeface="Times New Roman" panose="02020603050405020304" pitchFamily="18" charset="0"/>
              </a:rPr>
              <a:t>（</a:t>
            </a:r>
            <a:r>
              <a:rPr lang="en-US" altLang="zh-CN" dirty="0">
                <a:solidFill>
                  <a:srgbClr val="0000FF"/>
                </a:solidFill>
                <a:latin typeface="Times New Roman" panose="02020603050405020304" pitchFamily="18" charset="0"/>
                <a:cs typeface="Times New Roman" panose="02020603050405020304" pitchFamily="18" charset="0"/>
              </a:rPr>
              <a:t>1</a:t>
            </a:r>
            <a:r>
              <a:rPr lang="zh-CN" altLang="en-US" dirty="0">
                <a:solidFill>
                  <a:srgbClr val="0000FF"/>
                </a:solidFill>
                <a:latin typeface="Times New Roman" panose="02020603050405020304" pitchFamily="18" charset="0"/>
                <a:cs typeface="Times New Roman" panose="02020603050405020304" pitchFamily="18" charset="0"/>
              </a:rPr>
              <a:t>）</a:t>
            </a:r>
            <a:r>
              <a:rPr lang="en-US" altLang="zh-CN" dirty="0">
                <a:solidFill>
                  <a:srgbClr val="0000FF"/>
                </a:solidFill>
                <a:latin typeface="Times New Roman" panose="02020603050405020304" pitchFamily="18" charset="0"/>
                <a:cs typeface="Times New Roman" panose="02020603050405020304" pitchFamily="18" charset="0"/>
              </a:rPr>
              <a:t>Decision Tree</a:t>
            </a:r>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GBDT</a:t>
            </a:r>
            <a:r>
              <a:rPr lang="zh-CN" altLang="en-US" dirty="0">
                <a:latin typeface="Times New Roman" panose="02020603050405020304" pitchFamily="18" charset="0"/>
                <a:cs typeface="Times New Roman" panose="02020603050405020304" pitchFamily="18" charset="0"/>
              </a:rPr>
              <a:t>使用</a:t>
            </a:r>
            <a:r>
              <a:rPr lang="en-US" altLang="zh-CN" dirty="0">
                <a:latin typeface="Times New Roman" panose="02020603050405020304" pitchFamily="18" charset="0"/>
                <a:cs typeface="Times New Roman" panose="02020603050405020304" pitchFamily="18" charset="0"/>
              </a:rPr>
              <a:t>Cart</a:t>
            </a:r>
            <a:r>
              <a:rPr lang="zh-CN" altLang="en-US" dirty="0">
                <a:latin typeface="Times New Roman" panose="02020603050405020304" pitchFamily="18" charset="0"/>
                <a:cs typeface="Times New Roman" panose="02020603050405020304" pitchFamily="18" charset="0"/>
              </a:rPr>
              <a:t>回归树作为弱学习器</a:t>
            </a:r>
            <a:endParaRPr lang="zh-CN" altLang="en-US" dirty="0">
              <a:latin typeface="Times New Roman" panose="02020603050405020304" pitchFamily="18" charset="0"/>
              <a:cs typeface="Times New Roman" panose="02020603050405020304" pitchFamily="18" charset="0"/>
            </a:endParaRPr>
          </a:p>
          <a:p>
            <a:pPr lvl="1">
              <a:lnSpc>
                <a:spcPct val="200000"/>
              </a:lnSpc>
              <a:buNone/>
            </a:pPr>
            <a:r>
              <a:rPr lang="zh-CN" altLang="en-US" dirty="0">
                <a:solidFill>
                  <a:srgbClr val="0000FF"/>
                </a:solidFill>
                <a:latin typeface="Times New Roman" panose="02020603050405020304" pitchFamily="18" charset="0"/>
                <a:cs typeface="Times New Roman" panose="02020603050405020304" pitchFamily="18" charset="0"/>
              </a:rPr>
              <a:t>（</a:t>
            </a:r>
            <a:r>
              <a:rPr lang="en-US" altLang="zh-CN" dirty="0">
                <a:solidFill>
                  <a:srgbClr val="0000FF"/>
                </a:solidFill>
                <a:latin typeface="Times New Roman" panose="02020603050405020304" pitchFamily="18" charset="0"/>
                <a:cs typeface="Times New Roman" panose="02020603050405020304" pitchFamily="18" charset="0"/>
              </a:rPr>
              <a:t>2</a:t>
            </a:r>
            <a:r>
              <a:rPr lang="zh-CN" altLang="en-US" dirty="0">
                <a:solidFill>
                  <a:srgbClr val="0000FF"/>
                </a:solidFill>
                <a:latin typeface="Times New Roman" panose="02020603050405020304" pitchFamily="18" charset="0"/>
                <a:cs typeface="Times New Roman" panose="02020603050405020304" pitchFamily="18" charset="0"/>
              </a:rPr>
              <a:t>）</a:t>
            </a:r>
            <a:r>
              <a:rPr lang="en-US" altLang="zh-CN" dirty="0">
                <a:solidFill>
                  <a:srgbClr val="0000FF"/>
                </a:solidFill>
                <a:latin typeface="Times New Roman" panose="02020603050405020304" pitchFamily="18" charset="0"/>
                <a:cs typeface="Times New Roman" panose="02020603050405020304" pitchFamily="18" charset="0"/>
              </a:rPr>
              <a:t>Boosting</a:t>
            </a:r>
            <a:r>
              <a:rPr lang="zh-CN" altLang="en-US" dirty="0">
                <a:latin typeface="Times New Roman" panose="02020603050405020304" pitchFamily="18" charset="0"/>
                <a:cs typeface="Times New Roman" panose="02020603050405020304" pitchFamily="18" charset="0"/>
              </a:rPr>
              <a:t>：集成学习中的（</a:t>
            </a:r>
            <a:r>
              <a:rPr lang="en-US" altLang="zh-CN" dirty="0">
                <a:latin typeface="Times New Roman" panose="02020603050405020304" pitchFamily="18" charset="0"/>
                <a:cs typeface="Times New Roman" panose="02020603050405020304" pitchFamily="18" charset="0"/>
              </a:rPr>
              <a:t>Boosting</a:t>
            </a:r>
            <a:r>
              <a:rPr lang="zh-CN" altLang="en-US" dirty="0">
                <a:latin typeface="Times New Roman" panose="02020603050405020304" pitchFamily="18" charset="0"/>
                <a:cs typeface="Times New Roman" panose="02020603050405020304" pitchFamily="18" charset="0"/>
              </a:rPr>
              <a:t>思想</a:t>
            </a:r>
            <a:r>
              <a:rPr lang="zh-CN" altLang="en-US" dirty="0">
                <a:latin typeface="Times New Roman" panose="02020603050405020304" pitchFamily="18" charset="0"/>
                <a:cs typeface="Times New Roman" panose="02020603050405020304" pitchFamily="18" charset="0"/>
              </a:rPr>
              <a:t>）</a:t>
            </a:r>
            <a:endParaRPr lang="zh-CN" altLang="en-US" dirty="0">
              <a:latin typeface="Times New Roman" panose="02020603050405020304" pitchFamily="18" charset="0"/>
              <a:cs typeface="Times New Roman" panose="02020603050405020304" pitchFamily="18" charset="0"/>
            </a:endParaRPr>
          </a:p>
          <a:p>
            <a:pPr lvl="1">
              <a:lnSpc>
                <a:spcPct val="200000"/>
              </a:lnSpc>
              <a:buNone/>
            </a:pPr>
            <a:r>
              <a:rPr lang="zh-CN" altLang="en-US">
                <a:solidFill>
                  <a:srgbClr val="0000FF"/>
                </a:solidFill>
                <a:latin typeface="Times New Roman" panose="02020603050405020304" pitchFamily="18" charset="0"/>
                <a:cs typeface="Times New Roman" panose="02020603050405020304" pitchFamily="18" charset="0"/>
                <a:sym typeface="+mn-ea"/>
              </a:rPr>
              <a:t>（</a:t>
            </a:r>
            <a:r>
              <a:rPr lang="en-US" altLang="zh-CN">
                <a:solidFill>
                  <a:srgbClr val="0000FF"/>
                </a:solidFill>
                <a:latin typeface="Times New Roman" panose="02020603050405020304" pitchFamily="18" charset="0"/>
                <a:cs typeface="Times New Roman" panose="02020603050405020304" pitchFamily="18" charset="0"/>
                <a:sym typeface="+mn-ea"/>
              </a:rPr>
              <a:t>3</a:t>
            </a:r>
            <a:r>
              <a:rPr lang="zh-CN" altLang="en-US">
                <a:solidFill>
                  <a:srgbClr val="0000FF"/>
                </a:solidFill>
                <a:latin typeface="Times New Roman" panose="02020603050405020304" pitchFamily="18" charset="0"/>
                <a:cs typeface="Times New Roman" panose="02020603050405020304" pitchFamily="18" charset="0"/>
                <a:sym typeface="+mn-ea"/>
              </a:rPr>
              <a:t>）</a:t>
            </a:r>
            <a:r>
              <a:rPr lang="en-US" altLang="zh-CN">
                <a:solidFill>
                  <a:srgbClr val="0000FF"/>
                </a:solidFill>
                <a:latin typeface="Times New Roman" panose="02020603050405020304" pitchFamily="18" charset="0"/>
                <a:cs typeface="Times New Roman" panose="02020603050405020304" pitchFamily="18" charset="0"/>
                <a:sym typeface="+mn-ea"/>
              </a:rPr>
              <a:t>Gradient</a:t>
            </a:r>
            <a:r>
              <a:rPr lang="zh-CN" altLang="en-US" dirty="0">
                <a:latin typeface="Times New Roman" panose="02020603050405020304" pitchFamily="18" charset="0"/>
                <a:cs typeface="Times New Roman" panose="02020603050405020304" pitchFamily="18" charset="0"/>
              </a:rPr>
              <a:t>：采用负梯度作为弱学习器的优化目标</a:t>
            </a:r>
            <a:endParaRPr lang="zh-CN" altLang="en-US" dirty="0">
              <a:latin typeface="Times New Roman" panose="02020603050405020304" pitchFamily="18" charset="0"/>
              <a:cs typeface="Times New Roman" panose="02020603050405020304" pitchFamily="18" charset="0"/>
            </a:endParaRPr>
          </a:p>
          <a:p>
            <a:pPr marL="0" indent="0">
              <a:lnSpc>
                <a:spcPct val="150000"/>
              </a:lnSpc>
              <a:buNone/>
            </a:pPr>
            <a:endParaRPr lang="en-US" altLang="zh-CN" sz="1800" dirty="0">
              <a:latin typeface="Times New Roman" panose="02020603050405020304" pitchFamily="18" charset="0"/>
              <a:cs typeface="Times New Roman" panose="02020603050405020304" pitchFamily="18" charset="0"/>
            </a:endParaRPr>
          </a:p>
        </p:txBody>
      </p:sp>
      <p:sp>
        <p:nvSpPr>
          <p:cNvPr id="21" name="文本框 20"/>
          <p:cNvSpPr txBox="1"/>
          <p:nvPr/>
        </p:nvSpPr>
        <p:spPr>
          <a:xfrm>
            <a:off x="7325360" y="2934970"/>
            <a:ext cx="4345305" cy="1568450"/>
          </a:xfrm>
          <a:prstGeom prst="rect">
            <a:avLst/>
          </a:prstGeom>
          <a:noFill/>
          <a:ln w="38100">
            <a:solidFill>
              <a:srgbClr val="0000FF"/>
            </a:solidFill>
          </a:ln>
        </p:spPr>
        <p:txBody>
          <a:bodyPr wrap="square" rtlCol="0">
            <a:spAutoFit/>
          </a:bodyPr>
          <a:lstStyle/>
          <a:p>
            <a:pPr algn="just">
              <a:lnSpc>
                <a:spcPct val="150000"/>
              </a:lnSpc>
            </a:pPr>
            <a:r>
              <a:rPr lang="zh-CN" altLang="en-US" sz="1600" dirty="0">
                <a:latin typeface="黑体" panose="02010609060101010101" charset="-122"/>
                <a:ea typeface="黑体" panose="02010609060101010101" charset="-122"/>
                <a:cs typeface="Times New Roman" panose="02020603050405020304" pitchFamily="18" charset="0"/>
              </a:rPr>
              <a:t>由多个</a:t>
            </a:r>
            <a:r>
              <a:rPr lang="zh-CN" altLang="en-US" sz="1600" dirty="0">
                <a:solidFill>
                  <a:srgbClr val="0000FF"/>
                </a:solidFill>
                <a:latin typeface="黑体" panose="02010609060101010101" charset="-122"/>
                <a:ea typeface="黑体" panose="02010609060101010101" charset="-122"/>
                <a:cs typeface="Times New Roman" panose="02020603050405020304" pitchFamily="18" charset="0"/>
              </a:rPr>
              <a:t>弱学习器（决策树）</a:t>
            </a:r>
            <a:r>
              <a:rPr lang="zh-CN" altLang="en-US" sz="1600" dirty="0">
                <a:latin typeface="黑体" panose="02010609060101010101" charset="-122"/>
                <a:ea typeface="黑体" panose="02010609060101010101" charset="-122"/>
                <a:cs typeface="Times New Roman" panose="02020603050405020304" pitchFamily="18" charset="0"/>
              </a:rPr>
              <a:t>组成的</a:t>
            </a:r>
            <a:r>
              <a:rPr lang="zh-CN" altLang="en-US" sz="1600" dirty="0">
                <a:solidFill>
                  <a:srgbClr val="0000FF"/>
                </a:solidFill>
                <a:latin typeface="黑体" panose="02010609060101010101" charset="-122"/>
                <a:ea typeface="黑体" panose="02010609060101010101" charset="-122"/>
                <a:cs typeface="Times New Roman" panose="02020603050405020304" pitchFamily="18" charset="0"/>
              </a:rPr>
              <a:t>强学习器</a:t>
            </a:r>
            <a:r>
              <a:rPr lang="zh-CN" altLang="en-US" sz="1600" dirty="0">
                <a:latin typeface="黑体" panose="02010609060101010101" charset="-122"/>
                <a:ea typeface="黑体" panose="02010609060101010101" charset="-122"/>
                <a:cs typeface="Times New Roman" panose="02020603050405020304" pitchFamily="18" charset="0"/>
              </a:rPr>
              <a:t>，最后的预测结果由这些弱学习器共同决定；对于分类问题，一般采用投票方法，对于回归，一般取均值。</a:t>
            </a:r>
            <a:endParaRPr lang="zh-CN" altLang="en-US" sz="1600" dirty="0">
              <a:latin typeface="黑体" panose="02010609060101010101" charset="-122"/>
              <a:ea typeface="黑体" panose="02010609060101010101" charset="-122"/>
              <a:cs typeface="Times New Roman" panose="02020603050405020304" pitchFamily="18" charset="0"/>
            </a:endParaRPr>
          </a:p>
        </p:txBody>
      </p:sp>
      <p:cxnSp>
        <p:nvCxnSpPr>
          <p:cNvPr id="22" name="直接箭头连接符 21"/>
          <p:cNvCxnSpPr/>
          <p:nvPr/>
        </p:nvCxnSpPr>
        <p:spPr>
          <a:xfrm flipH="1" flipV="1">
            <a:off x="9060180" y="2396490"/>
            <a:ext cx="318770" cy="538480"/>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blinds(horizontal)">
                                      <p:cBhvr>
                                        <p:cTn id="7" dur="500"/>
                                        <p:tgtEl>
                                          <p:spTgt spid="21"/>
                                        </p:tgtEl>
                                      </p:cBhvr>
                                    </p:animEffect>
                                  </p:childTnLst>
                                </p:cTn>
                              </p:par>
                              <p:par>
                                <p:cTn id="8" presetID="3" presetClass="entr" presetSubtype="10" fill="hold"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blinds(horizontal)">
                                      <p:cBhvr>
                                        <p:cTn id="1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bldLvl="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96025" y="169876"/>
            <a:ext cx="7603960" cy="786149"/>
          </a:xfrm>
        </p:spPr>
        <p:txBody>
          <a:bodyPr>
            <a:normAutofit/>
          </a:bodyPr>
          <a:lstStyle/>
          <a:p>
            <a:pPr>
              <a:lnSpc>
                <a:spcPct val="150000"/>
              </a:lnSpc>
            </a:pPr>
            <a:r>
              <a:rPr kumimoji="1" lang="en-US" altLang="zh-CN" b="0" dirty="0">
                <a:sym typeface="+mn-ea"/>
              </a:rPr>
              <a:t>4.1.2</a:t>
            </a:r>
            <a:r>
              <a:rPr kumimoji="1" lang="zh-CN" altLang="en-US" b="0" dirty="0">
                <a:sym typeface="+mn-ea"/>
              </a:rPr>
              <a:t>、为什么需要</a:t>
            </a:r>
            <a:r>
              <a:rPr kumimoji="1" lang="en-US" altLang="zh-CN" b="0" dirty="0">
                <a:sym typeface="+mn-ea"/>
              </a:rPr>
              <a:t>CTR</a:t>
            </a:r>
            <a:r>
              <a:rPr kumimoji="1" lang="zh-CN" altLang="en-US" b="0" dirty="0">
                <a:sym typeface="+mn-ea"/>
              </a:rPr>
              <a:t>预估？</a:t>
            </a:r>
            <a:endParaRPr kumimoji="1" lang="zh-CN" altLang="en-US" b="0" dirty="0">
              <a:sym typeface="+mn-ea"/>
            </a:endParaRPr>
          </a:p>
        </p:txBody>
      </p:sp>
      <p:sp>
        <p:nvSpPr>
          <p:cNvPr id="3" name="文本占位符 2"/>
          <p:cNvSpPr>
            <a:spLocks noGrp="1"/>
          </p:cNvSpPr>
          <p:nvPr>
            <p:ph type="body" idx="1"/>
          </p:nvPr>
        </p:nvSpPr>
        <p:spPr/>
        <p:txBody>
          <a:bodyPr>
            <a:normAutofit/>
          </a:bodyPr>
          <a:lstStyle/>
          <a:p>
            <a:pPr marL="0" indent="0">
              <a:lnSpc>
                <a:spcPct val="150000"/>
              </a:lnSpc>
              <a:buNone/>
            </a:pPr>
            <a:r>
              <a:rPr lang="en-US" altLang="zh-CN" dirty="0"/>
              <a:t>【</a:t>
            </a:r>
            <a:r>
              <a:rPr lang="zh-CN" altLang="en-US" dirty="0"/>
              <a:t>场景复现</a:t>
            </a:r>
            <a:r>
              <a:rPr lang="en-US" altLang="zh-CN" dirty="0"/>
              <a:t>】</a:t>
            </a:r>
            <a:endParaRPr lang="en-US" altLang="zh-CN" dirty="0"/>
          </a:p>
          <a:p>
            <a:pPr>
              <a:lnSpc>
                <a:spcPct val="150000"/>
              </a:lnSpc>
            </a:pPr>
            <a:r>
              <a:rPr lang="zh-CN" altLang="en-US" sz="1800" dirty="0"/>
              <a:t>我们在微博或者浏览网页的时候，会经常看到页面中嵌入的广告，有时候我们会惊叹广告非常精准</a:t>
            </a:r>
            <a:r>
              <a:rPr lang="en-US" altLang="zh-CN" sz="1800" dirty="0"/>
              <a:t>——“</a:t>
            </a:r>
            <a:r>
              <a:rPr lang="zh-CN" altLang="en-US" sz="1800" dirty="0"/>
              <a:t>这正是我感兴趣的”，有时候又会感觉广告极其不靠谱</a:t>
            </a:r>
            <a:r>
              <a:rPr lang="en-US" altLang="zh-CN" sz="1800" dirty="0"/>
              <a:t>——“</a:t>
            </a:r>
            <a:r>
              <a:rPr lang="zh-CN" altLang="en-US" sz="1800" dirty="0"/>
              <a:t>这个我怎么可能去点”，而这些背后，广告的工程师们做了非常多的努力，设计合理的</a:t>
            </a:r>
            <a:r>
              <a:rPr lang="en-US" altLang="zh-CN" sz="1800" dirty="0"/>
              <a:t>CTR</a:t>
            </a:r>
            <a:r>
              <a:rPr lang="zh-CN" altLang="en-US" sz="1800" dirty="0"/>
              <a:t>预估算法来判断不同的用户对不同广告的感兴趣程度，然后将符合用户偏好的广告推送给用户，达到“这正是我感兴趣的”的效果。</a:t>
            </a:r>
            <a:endParaRPr lang="zh-CN" altLang="en-US" sz="1800" dirty="0"/>
          </a:p>
          <a:p>
            <a:pPr>
              <a:lnSpc>
                <a:spcPct val="150000"/>
              </a:lnSpc>
            </a:pPr>
            <a:r>
              <a:rPr lang="zh-CN" altLang="en-US" sz="1800" dirty="0"/>
              <a:t>即便有时候在我们看来有些推送的广告并不精准，但在所有定向推送给你的广告中，他们已经挑出机器认为你最可能点的广告，而这依赖的就是</a:t>
            </a:r>
            <a:r>
              <a:rPr lang="en-US" altLang="zh-CN" sz="1800" dirty="0"/>
              <a:t>CTR</a:t>
            </a:r>
            <a:r>
              <a:rPr lang="zh-CN" altLang="en-US" sz="1800" dirty="0"/>
              <a:t>预估技术，当然有时候可能因为用户的数据量过于稀少，也会导致预测结果不准确的问题。</a:t>
            </a:r>
            <a:endParaRPr lang="zh-CN" altLang="en-US" sz="1800" dirty="0"/>
          </a:p>
          <a:p>
            <a:pPr>
              <a:lnSpc>
                <a:spcPct val="150000"/>
              </a:lnSpc>
            </a:pPr>
            <a:endParaRPr lang="zh-CN" altLang="en-US" sz="1600" dirty="0"/>
          </a:p>
        </p:txBody>
      </p:sp>
    </p:spTree>
  </p:cSld>
  <p:clrMapOvr>
    <a:masterClrMapping/>
  </p:clrMapOvr>
  <p:transition spd="me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62526" y="176378"/>
            <a:ext cx="7150695" cy="786149"/>
          </a:xfrm>
        </p:spPr>
        <p:txBody>
          <a:bodyPr>
            <a:normAutofit/>
          </a:bodyPr>
          <a:lstStyle/>
          <a:p>
            <a:pPr>
              <a:lnSpc>
                <a:spcPct val="150000"/>
              </a:lnSpc>
            </a:pPr>
            <a:r>
              <a:rPr kumimoji="1" lang="en-US" altLang="zh-CN" b="0" dirty="0">
                <a:sym typeface="+mn-ea"/>
              </a:rPr>
              <a:t>4.4.1</a:t>
            </a:r>
            <a:r>
              <a:rPr kumimoji="1" lang="zh-CN" altLang="en-US" b="0" dirty="0">
                <a:sym typeface="+mn-ea"/>
              </a:rPr>
              <a:t>、集成模型</a:t>
            </a:r>
            <a:endParaRPr kumimoji="1" lang="zh-CN" altLang="en-US" b="0" dirty="0">
              <a:sym typeface="+mn-ea"/>
            </a:endParaRPr>
          </a:p>
        </p:txBody>
      </p:sp>
      <p:sp>
        <p:nvSpPr>
          <p:cNvPr id="3" name="文本占位符 2"/>
          <p:cNvSpPr>
            <a:spLocks noGrp="1"/>
          </p:cNvSpPr>
          <p:nvPr>
            <p:ph type="body" idx="1"/>
          </p:nvPr>
        </p:nvSpPr>
        <p:spPr>
          <a:xfrm>
            <a:off x="532015" y="1155033"/>
            <a:ext cx="11014363" cy="5137702"/>
          </a:xfrm>
        </p:spPr>
        <p:txBody>
          <a:bodyPr>
            <a:normAutofit/>
          </a:bodyPr>
          <a:lstStyle/>
          <a:p>
            <a:pPr>
              <a:lnSpc>
                <a:spcPct val="150000"/>
              </a:lnSpc>
            </a:pPr>
            <a:r>
              <a:rPr lang="zh-CN" altLang="en-US" dirty="0"/>
              <a:t>大部分机器学习的任务都可以抽象为下列的公式表达，基于已知数据</a:t>
            </a:r>
            <a:r>
              <a:rPr lang="en-US" altLang="zh-CN" dirty="0"/>
              <a:t>X</a:t>
            </a:r>
            <a:r>
              <a:rPr lang="zh-CN" altLang="en-US" dirty="0"/>
              <a:t>来预测未知取值的变量</a:t>
            </a:r>
            <a:r>
              <a:rPr lang="en-US" altLang="zh-CN" dirty="0"/>
              <a:t>Y</a:t>
            </a:r>
            <a:r>
              <a:rPr lang="zh-CN" altLang="en-US" dirty="0"/>
              <a:t>：</a:t>
            </a:r>
            <a:endParaRPr lang="zh-CN" altLang="en-US" dirty="0"/>
          </a:p>
          <a:p>
            <a:pPr marL="0" indent="0">
              <a:lnSpc>
                <a:spcPct val="150000"/>
              </a:lnSpc>
              <a:buNone/>
            </a:pPr>
            <a:endParaRPr lang="en-US" altLang="zh-CN" sz="1800" dirty="0"/>
          </a:p>
          <a:p>
            <a:pPr marL="0" indent="0">
              <a:lnSpc>
                <a:spcPct val="150000"/>
              </a:lnSpc>
              <a:buNone/>
            </a:pPr>
            <a:endParaRPr lang="en-US" altLang="zh-CN" sz="1800" dirty="0"/>
          </a:p>
          <a:p>
            <a:pPr marL="0" indent="0">
              <a:lnSpc>
                <a:spcPct val="150000"/>
              </a:lnSpc>
              <a:buNone/>
            </a:pPr>
            <a:endParaRPr lang="en-US" altLang="zh-CN" sz="1800" dirty="0"/>
          </a:p>
          <a:p>
            <a:pPr>
              <a:lnSpc>
                <a:spcPct val="150000"/>
              </a:lnSpc>
            </a:pPr>
            <a:r>
              <a:rPr lang="zh-CN" altLang="en-US" sz="1800" dirty="0"/>
              <a:t>但是，任何模型都是有局限性的，不可能使用一个公式就解决了所有的问题，并做到完全准确的预测，预测值和真实值之间总是存在一定的差异，而这个差异可以</a:t>
            </a:r>
            <a:r>
              <a:rPr lang="zh-CN" altLang="en-US" sz="1800" dirty="0">
                <a:solidFill>
                  <a:srgbClr val="0000FF"/>
                </a:solidFill>
              </a:rPr>
              <a:t>使用残差（</a:t>
            </a:r>
            <a:r>
              <a:rPr lang="en-US" altLang="zh-CN" sz="1800" dirty="0">
                <a:solidFill>
                  <a:srgbClr val="0000FF"/>
                </a:solidFill>
              </a:rPr>
              <a:t>residual</a:t>
            </a:r>
            <a:r>
              <a:rPr lang="zh-CN" altLang="en-US" sz="1800" dirty="0">
                <a:solidFill>
                  <a:srgbClr val="0000FF"/>
                </a:solidFill>
              </a:rPr>
              <a:t>）来表示</a:t>
            </a:r>
            <a:r>
              <a:rPr lang="zh-CN" altLang="en-US" sz="1800" dirty="0"/>
              <a:t>，那么原本的公式表达就变成了如下的形式：</a:t>
            </a:r>
            <a:endParaRPr lang="zh-CN" altLang="en-US" sz="1800" dirty="0"/>
          </a:p>
          <a:p>
            <a:pPr marL="0" indent="0">
              <a:lnSpc>
                <a:spcPct val="150000"/>
              </a:lnSpc>
              <a:buNone/>
            </a:pPr>
            <a:endParaRPr lang="zh-CN" altLang="en-US" sz="1800" dirty="0"/>
          </a:p>
        </p:txBody>
      </p:sp>
      <p:pic>
        <p:nvPicPr>
          <p:cNvPr id="5" name="图片 4"/>
          <p:cNvPicPr>
            <a:picLocks noChangeAspect="1"/>
          </p:cNvPicPr>
          <p:nvPr/>
        </p:nvPicPr>
        <p:blipFill>
          <a:blip r:embed="rId1"/>
          <a:stretch>
            <a:fillRect/>
          </a:stretch>
        </p:blipFill>
        <p:spPr>
          <a:xfrm>
            <a:off x="5265650" y="1993265"/>
            <a:ext cx="1813560" cy="701040"/>
          </a:xfrm>
          <a:prstGeom prst="rect">
            <a:avLst/>
          </a:prstGeom>
        </p:spPr>
      </p:pic>
      <p:pic>
        <p:nvPicPr>
          <p:cNvPr id="6" name="图片 5"/>
          <p:cNvPicPr>
            <a:picLocks noChangeAspect="1"/>
          </p:cNvPicPr>
          <p:nvPr/>
        </p:nvPicPr>
        <p:blipFill>
          <a:blip r:embed="rId2"/>
          <a:stretch>
            <a:fillRect/>
          </a:stretch>
        </p:blipFill>
        <p:spPr>
          <a:xfrm>
            <a:off x="4537873" y="4777740"/>
            <a:ext cx="3413760" cy="647700"/>
          </a:xfrm>
          <a:prstGeom prst="rect">
            <a:avLst/>
          </a:prstGeom>
        </p:spPr>
      </p:pic>
    </p:spTree>
  </p:cSld>
  <p:clrMapOvr>
    <a:masterClrMapping/>
  </p:clrMapOvr>
  <p:transition spd="me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62526" y="176378"/>
            <a:ext cx="7150695" cy="786149"/>
          </a:xfrm>
        </p:spPr>
        <p:txBody>
          <a:bodyPr>
            <a:normAutofit/>
          </a:bodyPr>
          <a:lstStyle/>
          <a:p>
            <a:pPr>
              <a:lnSpc>
                <a:spcPct val="150000"/>
              </a:lnSpc>
            </a:pPr>
            <a:r>
              <a:rPr kumimoji="1" lang="en-US" altLang="zh-CN" b="0" dirty="0">
                <a:sym typeface="+mn-ea"/>
              </a:rPr>
              <a:t>4.4.1</a:t>
            </a:r>
            <a:r>
              <a:rPr kumimoji="1" lang="zh-CN" altLang="en-US" b="0" dirty="0">
                <a:sym typeface="+mn-ea"/>
              </a:rPr>
              <a:t>、关于集成模型</a:t>
            </a:r>
            <a:endParaRPr kumimoji="1" lang="zh-CN" altLang="en-US" b="0" dirty="0">
              <a:sym typeface="+mn-ea"/>
            </a:endParaRPr>
          </a:p>
        </p:txBody>
      </p:sp>
      <p:sp>
        <p:nvSpPr>
          <p:cNvPr id="3" name="文本占位符 2"/>
          <p:cNvSpPr>
            <a:spLocks noGrp="1"/>
          </p:cNvSpPr>
          <p:nvPr>
            <p:ph type="body" idx="1"/>
          </p:nvPr>
        </p:nvSpPr>
        <p:spPr>
          <a:xfrm>
            <a:off x="532015" y="1155033"/>
            <a:ext cx="11014363" cy="5137702"/>
          </a:xfrm>
        </p:spPr>
        <p:txBody>
          <a:bodyPr>
            <a:normAutofit/>
          </a:bodyPr>
          <a:lstStyle/>
          <a:p>
            <a:pPr>
              <a:lnSpc>
                <a:spcPct val="150000"/>
              </a:lnSpc>
            </a:pPr>
            <a:r>
              <a:rPr lang="zh-CN" altLang="en-US" dirty="0"/>
              <a:t>集成模型（</a:t>
            </a:r>
            <a:r>
              <a:rPr lang="en-US" altLang="zh-CN" dirty="0"/>
              <a:t>Ensemble Model</a:t>
            </a:r>
            <a:r>
              <a:rPr lang="zh-CN" altLang="en-US" dirty="0"/>
              <a:t>）不是一种具体的模型，而</a:t>
            </a:r>
            <a:r>
              <a:rPr lang="zh-CN" altLang="en-US" dirty="0">
                <a:solidFill>
                  <a:srgbClr val="0000FF"/>
                </a:solidFill>
              </a:rPr>
              <a:t>是一种模型框架</a:t>
            </a:r>
            <a:r>
              <a:rPr lang="zh-CN" altLang="en-US" dirty="0"/>
              <a:t>，它采用的是“三个臭皮匠顶个诸葛亮”的思想。集成模型的一般做法是，将若干个模型</a:t>
            </a:r>
            <a:r>
              <a:rPr lang="en-US" altLang="zh-CN" dirty="0"/>
              <a:t>(</a:t>
            </a:r>
            <a:r>
              <a:rPr lang="zh-CN" altLang="en-US" dirty="0"/>
              <a:t>俗称“弱学习器”</a:t>
            </a:r>
            <a:r>
              <a:rPr lang="en-US" altLang="zh-CN" dirty="0"/>
              <a:t>, weak learner</a:t>
            </a:r>
            <a:r>
              <a:rPr lang="zh-CN" altLang="en-US" dirty="0"/>
              <a:t>，基础模型，</a:t>
            </a:r>
            <a:r>
              <a:rPr lang="en-US" altLang="zh-CN" dirty="0"/>
              <a:t>base model)</a:t>
            </a:r>
            <a:r>
              <a:rPr lang="zh-CN" altLang="en-US" dirty="0"/>
              <a:t>按照一定的策略组合起来，共同完成一个任务。常见的集成策略有：</a:t>
            </a:r>
            <a:r>
              <a:rPr lang="en-US" altLang="zh-CN" dirty="0">
                <a:solidFill>
                  <a:srgbClr val="0000FF"/>
                </a:solidFill>
              </a:rPr>
              <a:t>Bagging</a:t>
            </a:r>
            <a:r>
              <a:rPr lang="zh-CN" altLang="en-US" dirty="0">
                <a:solidFill>
                  <a:srgbClr val="0000FF"/>
                </a:solidFill>
              </a:rPr>
              <a:t>，</a:t>
            </a:r>
            <a:r>
              <a:rPr lang="en-US" altLang="zh-CN" dirty="0">
                <a:solidFill>
                  <a:srgbClr val="0000FF"/>
                </a:solidFill>
              </a:rPr>
              <a:t>Stacking</a:t>
            </a:r>
            <a:r>
              <a:rPr lang="zh-CN" altLang="en-US" dirty="0">
                <a:solidFill>
                  <a:srgbClr val="0000FF"/>
                </a:solidFill>
              </a:rPr>
              <a:t>，</a:t>
            </a:r>
            <a:r>
              <a:rPr lang="en-US" altLang="zh-CN" dirty="0">
                <a:solidFill>
                  <a:srgbClr val="0000FF"/>
                </a:solidFill>
              </a:rPr>
              <a:t>Boosting</a:t>
            </a:r>
            <a:r>
              <a:rPr lang="zh-CN" altLang="en-US" dirty="0"/>
              <a:t>。</a:t>
            </a:r>
            <a:endParaRPr lang="zh-CN" altLang="en-US" dirty="0"/>
          </a:p>
          <a:p>
            <a:pPr marL="0" indent="0">
              <a:lnSpc>
                <a:spcPct val="150000"/>
              </a:lnSpc>
              <a:buNone/>
            </a:pPr>
            <a:endParaRPr lang="en-US" altLang="zh-CN" sz="1800" dirty="0"/>
          </a:p>
        </p:txBody>
      </p:sp>
      <p:sp>
        <p:nvSpPr>
          <p:cNvPr id="7" name="矩形 6"/>
          <p:cNvSpPr/>
          <p:nvPr/>
        </p:nvSpPr>
        <p:spPr>
          <a:xfrm>
            <a:off x="850900" y="4499610"/>
            <a:ext cx="1064895" cy="62293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dirty="0">
                <a:latin typeface="Times New Roman" panose="02020603050405020304" pitchFamily="18" charset="0"/>
                <a:ea typeface="黑体" panose="02010609060101010101" charset="-122"/>
                <a:cs typeface="Times New Roman" panose="02020603050405020304" pitchFamily="18" charset="0"/>
                <a:sym typeface="+mn-ea"/>
              </a:rPr>
              <a:t>输入</a:t>
            </a:r>
            <a:endParaRPr lang="zh-CN" altLang="en-US"/>
          </a:p>
        </p:txBody>
      </p:sp>
      <p:sp>
        <p:nvSpPr>
          <p:cNvPr id="8" name="矩形 7"/>
          <p:cNvSpPr/>
          <p:nvPr/>
        </p:nvSpPr>
        <p:spPr>
          <a:xfrm>
            <a:off x="2596515" y="3655060"/>
            <a:ext cx="5804535" cy="2661920"/>
          </a:xfrm>
          <a:prstGeom prst="rect">
            <a:avLst/>
          </a:prstGeom>
          <a:noFill/>
          <a:ln>
            <a:prstDash val="lg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3089910" y="4006850"/>
            <a:ext cx="1414780" cy="8572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Times New Roman" panose="02020603050405020304" pitchFamily="18" charset="0"/>
                <a:ea typeface="黑体" panose="02010609060101010101" charset="-122"/>
                <a:cs typeface="Times New Roman" panose="02020603050405020304" pitchFamily="18" charset="0"/>
                <a:sym typeface="+mn-ea"/>
              </a:rPr>
              <a:t>Base Model 1</a:t>
            </a:r>
            <a:endParaRPr lang="en-US" altLang="zh-CN" dirty="0">
              <a:latin typeface="Times New Roman" panose="02020603050405020304" pitchFamily="18" charset="0"/>
              <a:ea typeface="黑体" panose="02010609060101010101" charset="-122"/>
              <a:cs typeface="Times New Roman" panose="02020603050405020304" pitchFamily="18" charset="0"/>
              <a:sym typeface="+mn-ea"/>
            </a:endParaRPr>
          </a:p>
        </p:txBody>
      </p:sp>
      <p:sp>
        <p:nvSpPr>
          <p:cNvPr id="10" name="椭圆 9"/>
          <p:cNvSpPr/>
          <p:nvPr/>
        </p:nvSpPr>
        <p:spPr>
          <a:xfrm>
            <a:off x="6232525" y="4265295"/>
            <a:ext cx="1414780" cy="8572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Times New Roman" panose="02020603050405020304" pitchFamily="18" charset="0"/>
                <a:ea typeface="黑体" panose="02010609060101010101" charset="-122"/>
                <a:cs typeface="Times New Roman" panose="02020603050405020304" pitchFamily="18" charset="0"/>
                <a:sym typeface="+mn-ea"/>
              </a:rPr>
              <a:t>Base Model </a:t>
            </a:r>
            <a:r>
              <a:rPr lang="en-US" dirty="0">
                <a:latin typeface="Times New Roman" panose="02020603050405020304" pitchFamily="18" charset="0"/>
                <a:ea typeface="黑体" panose="02010609060101010101" charset="-122"/>
                <a:cs typeface="Times New Roman" panose="02020603050405020304" pitchFamily="18" charset="0"/>
                <a:sym typeface="+mn-ea"/>
              </a:rPr>
              <a:t>3</a:t>
            </a:r>
            <a:endParaRPr lang="en-US"/>
          </a:p>
        </p:txBody>
      </p:sp>
      <p:sp>
        <p:nvSpPr>
          <p:cNvPr id="11" name="椭圆 10"/>
          <p:cNvSpPr/>
          <p:nvPr/>
        </p:nvSpPr>
        <p:spPr>
          <a:xfrm>
            <a:off x="4246245" y="5278755"/>
            <a:ext cx="1414780" cy="8572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Times New Roman" panose="02020603050405020304" pitchFamily="18" charset="0"/>
                <a:ea typeface="黑体" panose="02010609060101010101" charset="-122"/>
                <a:cs typeface="Times New Roman" panose="02020603050405020304" pitchFamily="18" charset="0"/>
                <a:sym typeface="+mn-ea"/>
              </a:rPr>
              <a:t>Base Model 2</a:t>
            </a:r>
            <a:endParaRPr lang="zh-CN" altLang="en-US"/>
          </a:p>
        </p:txBody>
      </p:sp>
      <p:sp>
        <p:nvSpPr>
          <p:cNvPr id="12" name="矩形 11"/>
          <p:cNvSpPr/>
          <p:nvPr/>
        </p:nvSpPr>
        <p:spPr>
          <a:xfrm>
            <a:off x="9121775" y="4499610"/>
            <a:ext cx="1064895" cy="62293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dirty="0">
                <a:latin typeface="Times New Roman" panose="02020603050405020304" pitchFamily="18" charset="0"/>
                <a:ea typeface="黑体" panose="02010609060101010101" charset="-122"/>
                <a:cs typeface="Times New Roman" panose="02020603050405020304" pitchFamily="18" charset="0"/>
                <a:sym typeface="+mn-ea"/>
              </a:rPr>
              <a:t>输出</a:t>
            </a:r>
            <a:endParaRPr lang="zh-CN" altLang="en-US"/>
          </a:p>
        </p:txBody>
      </p:sp>
      <p:cxnSp>
        <p:nvCxnSpPr>
          <p:cNvPr id="13" name="直接箭头连接符 12"/>
          <p:cNvCxnSpPr>
            <a:stCxn id="7" idx="3"/>
          </p:cNvCxnSpPr>
          <p:nvPr/>
        </p:nvCxnSpPr>
        <p:spPr>
          <a:xfrm>
            <a:off x="1915795" y="4811395"/>
            <a:ext cx="69342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p:nvPr/>
        </p:nvCxnSpPr>
        <p:spPr>
          <a:xfrm>
            <a:off x="8420735" y="4811395"/>
            <a:ext cx="69342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me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62526" y="176378"/>
            <a:ext cx="7150695" cy="786149"/>
          </a:xfrm>
        </p:spPr>
        <p:txBody>
          <a:bodyPr>
            <a:normAutofit/>
          </a:bodyPr>
          <a:lstStyle/>
          <a:p>
            <a:pPr>
              <a:lnSpc>
                <a:spcPct val="150000"/>
              </a:lnSpc>
            </a:pPr>
            <a:r>
              <a:rPr kumimoji="1" lang="en-US" altLang="zh-CN" b="0" dirty="0">
                <a:sym typeface="+mn-ea"/>
              </a:rPr>
              <a:t>4.4.1</a:t>
            </a:r>
            <a:r>
              <a:rPr kumimoji="1" lang="zh-CN" altLang="en-US" b="0" dirty="0">
                <a:sym typeface="+mn-ea"/>
              </a:rPr>
              <a:t>、关于集成模型</a:t>
            </a:r>
            <a:r>
              <a:rPr kumimoji="1" lang="en-US" altLang="zh-CN" b="0" dirty="0">
                <a:sym typeface="+mn-ea"/>
              </a:rPr>
              <a:t>——Bagging</a:t>
            </a:r>
            <a:endParaRPr kumimoji="1" lang="zh-CN" altLang="en-US" b="0" dirty="0">
              <a:sym typeface="+mn-ea"/>
            </a:endParaRPr>
          </a:p>
        </p:txBody>
      </p:sp>
      <p:sp>
        <p:nvSpPr>
          <p:cNvPr id="3" name="文本占位符 2"/>
          <p:cNvSpPr>
            <a:spLocks noGrp="1"/>
          </p:cNvSpPr>
          <p:nvPr>
            <p:ph type="body" idx="1"/>
          </p:nvPr>
        </p:nvSpPr>
        <p:spPr>
          <a:xfrm>
            <a:off x="532130" y="951865"/>
            <a:ext cx="11014075" cy="3282950"/>
          </a:xfrm>
        </p:spPr>
        <p:txBody>
          <a:bodyPr>
            <a:normAutofit/>
          </a:bodyPr>
          <a:lstStyle/>
          <a:p>
            <a:pPr>
              <a:lnSpc>
                <a:spcPct val="150000"/>
              </a:lnSpc>
            </a:pPr>
            <a:r>
              <a:rPr lang="zh-CN" altLang="en-US" dirty="0"/>
              <a:t>就像它的名字一样，</a:t>
            </a:r>
            <a:r>
              <a:rPr lang="en-US" altLang="zh-CN" dirty="0"/>
              <a:t>bagging</a:t>
            </a:r>
            <a:r>
              <a:rPr lang="zh-CN" altLang="en-US" dirty="0"/>
              <a:t>模型会把</a:t>
            </a:r>
            <a:r>
              <a:rPr lang="en-US" altLang="zh-CN" dirty="0"/>
              <a:t>(</a:t>
            </a:r>
            <a:r>
              <a:rPr lang="zh-CN" altLang="en-US" dirty="0"/>
              <a:t>相同的</a:t>
            </a:r>
            <a:r>
              <a:rPr lang="en-US" altLang="zh-CN" dirty="0"/>
              <a:t>)</a:t>
            </a:r>
            <a:r>
              <a:rPr lang="zh-CN" altLang="en-US" dirty="0"/>
              <a:t>若干基础模型简单的“装起来”</a:t>
            </a:r>
            <a:r>
              <a:rPr lang="en-US" altLang="zh-CN" dirty="0"/>
              <a:t>——</a:t>
            </a:r>
            <a:r>
              <a:rPr lang="zh-CN" altLang="en-US" dirty="0"/>
              <a:t>基础模型独立训练，然后将它们的输出</a:t>
            </a:r>
            <a:r>
              <a:rPr lang="zh-CN" altLang="en-US" dirty="0">
                <a:solidFill>
                  <a:srgbClr val="0000FF"/>
                </a:solidFill>
              </a:rPr>
              <a:t>用特定的规则综合</a:t>
            </a:r>
            <a:r>
              <a:rPr lang="en-US" altLang="zh-CN" dirty="0"/>
              <a:t>(</a:t>
            </a:r>
            <a:r>
              <a:rPr lang="zh-CN" altLang="en-US" dirty="0"/>
              <a:t>比如求平均值</a:t>
            </a:r>
            <a:r>
              <a:rPr lang="en-US" altLang="zh-CN" dirty="0"/>
              <a:t>)</a:t>
            </a:r>
            <a:r>
              <a:rPr lang="zh-CN" altLang="en-US" dirty="0"/>
              <a:t>起来，形成最后的预测值。最常见的</a:t>
            </a:r>
            <a:r>
              <a:rPr lang="en-US" altLang="zh-CN" dirty="0"/>
              <a:t>bagging</a:t>
            </a:r>
            <a:r>
              <a:rPr lang="zh-CN" altLang="en-US" dirty="0"/>
              <a:t>模型是：</a:t>
            </a:r>
            <a:r>
              <a:rPr lang="zh-CN" altLang="en-US" dirty="0">
                <a:solidFill>
                  <a:srgbClr val="0000FF"/>
                </a:solidFill>
              </a:rPr>
              <a:t>最近邻（</a:t>
            </a:r>
            <a:r>
              <a:rPr lang="en-US" altLang="zh-CN" dirty="0">
                <a:solidFill>
                  <a:srgbClr val="0000FF"/>
                </a:solidFill>
              </a:rPr>
              <a:t>KNN</a:t>
            </a:r>
            <a:r>
              <a:rPr lang="zh-CN" altLang="en-US" dirty="0">
                <a:solidFill>
                  <a:srgbClr val="0000FF"/>
                </a:solidFill>
              </a:rPr>
              <a:t>）、随机森林</a:t>
            </a:r>
            <a:r>
              <a:rPr lang="en-US" altLang="zh-CN" dirty="0">
                <a:solidFill>
                  <a:srgbClr val="0000FF"/>
                </a:solidFill>
              </a:rPr>
              <a:t>(Random Forest)</a:t>
            </a:r>
            <a:r>
              <a:rPr lang="zh-CN" altLang="en-US" dirty="0"/>
              <a:t>。</a:t>
            </a:r>
            <a:endParaRPr lang="zh-CN" altLang="en-US" dirty="0"/>
          </a:p>
          <a:p>
            <a:pPr lvl="1">
              <a:lnSpc>
                <a:spcPct val="150000"/>
              </a:lnSpc>
            </a:pPr>
            <a:r>
              <a:rPr lang="zh-CN" altLang="en-US" dirty="0">
                <a:solidFill>
                  <a:srgbClr val="0000FF"/>
                </a:solidFill>
              </a:rPr>
              <a:t>在回归类任务中</a:t>
            </a:r>
            <a:r>
              <a:rPr lang="zh-CN" altLang="en-US" dirty="0"/>
              <a:t>，</a:t>
            </a:r>
            <a:r>
              <a:rPr lang="en-US" altLang="zh-CN" dirty="0"/>
              <a:t>bagging</a:t>
            </a:r>
            <a:r>
              <a:rPr lang="zh-CN" altLang="en-US" dirty="0"/>
              <a:t>模型假设各个基础模型的预测值“错落有致”，分布在真实值的周围</a:t>
            </a:r>
            <a:r>
              <a:rPr lang="en-US" altLang="zh-CN" dirty="0"/>
              <a:t>——</a:t>
            </a:r>
            <a:r>
              <a:rPr lang="zh-CN" altLang="en-US" dirty="0"/>
              <a:t>把这些预测值平均一下，就可以稳定地得到一个比较准确的预测值</a:t>
            </a:r>
            <a:r>
              <a:rPr lang="en-US" altLang="zh-CN" dirty="0"/>
              <a:t>;</a:t>
            </a:r>
            <a:endParaRPr lang="en-US" altLang="zh-CN" dirty="0"/>
          </a:p>
          <a:p>
            <a:pPr lvl="1">
              <a:lnSpc>
                <a:spcPct val="150000"/>
              </a:lnSpc>
            </a:pPr>
            <a:r>
              <a:rPr lang="zh-CN" altLang="en-US" dirty="0">
                <a:solidFill>
                  <a:srgbClr val="0000FF"/>
                </a:solidFill>
              </a:rPr>
              <a:t>而在分类任务中</a:t>
            </a:r>
            <a:r>
              <a:rPr lang="zh-CN" altLang="en-US" dirty="0"/>
              <a:t>，</a:t>
            </a:r>
            <a:r>
              <a:rPr lang="en-US" altLang="zh-CN" dirty="0"/>
              <a:t>bagging</a:t>
            </a:r>
            <a:r>
              <a:rPr lang="zh-CN" altLang="en-US" dirty="0"/>
              <a:t>模型认为“每一个基础模型都判断错误”发生的概率是比较低的，基础模型中的相当一部分会做出正确的判断，因此可以基于大家的投票结果来选择最终类别。</a:t>
            </a:r>
            <a:endParaRPr lang="zh-CN" altLang="en-US" dirty="0"/>
          </a:p>
          <a:p>
            <a:pPr marL="0" indent="0">
              <a:lnSpc>
                <a:spcPct val="150000"/>
              </a:lnSpc>
              <a:buNone/>
            </a:pPr>
            <a:endParaRPr lang="en-US" altLang="zh-CN" sz="1800" dirty="0"/>
          </a:p>
        </p:txBody>
      </p:sp>
      <p:pic>
        <p:nvPicPr>
          <p:cNvPr id="4" name="图片 3"/>
          <p:cNvPicPr>
            <a:picLocks noChangeAspect="1"/>
          </p:cNvPicPr>
          <p:nvPr/>
        </p:nvPicPr>
        <p:blipFill>
          <a:blip r:embed="rId1"/>
          <a:stretch>
            <a:fillRect/>
          </a:stretch>
        </p:blipFill>
        <p:spPr>
          <a:xfrm>
            <a:off x="2870835" y="4089400"/>
            <a:ext cx="6336665" cy="2508250"/>
          </a:xfrm>
          <a:prstGeom prst="rect">
            <a:avLst/>
          </a:prstGeom>
        </p:spPr>
      </p:pic>
    </p:spTree>
  </p:cSld>
  <p:clrMapOvr>
    <a:masterClrMapping/>
  </p:clrMapOvr>
  <p:transition spd="me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62526" y="176378"/>
            <a:ext cx="7150695" cy="786149"/>
          </a:xfrm>
        </p:spPr>
        <p:txBody>
          <a:bodyPr>
            <a:normAutofit/>
          </a:bodyPr>
          <a:lstStyle/>
          <a:p>
            <a:pPr>
              <a:lnSpc>
                <a:spcPct val="150000"/>
              </a:lnSpc>
            </a:pPr>
            <a:r>
              <a:rPr kumimoji="1" lang="en-US" altLang="zh-CN" b="0" dirty="0">
                <a:sym typeface="+mn-ea"/>
              </a:rPr>
              <a:t>4.4.1</a:t>
            </a:r>
            <a:r>
              <a:rPr kumimoji="1" lang="zh-CN" altLang="en-US" b="0" dirty="0">
                <a:sym typeface="+mn-ea"/>
              </a:rPr>
              <a:t>、关于集成模型</a:t>
            </a:r>
            <a:r>
              <a:rPr kumimoji="1" lang="en-US" altLang="zh-CN" b="0" dirty="0">
                <a:sym typeface="+mn-ea"/>
              </a:rPr>
              <a:t>——Stacking</a:t>
            </a:r>
            <a:endParaRPr kumimoji="1" lang="en-US" altLang="zh-CN" b="0" dirty="0">
              <a:sym typeface="+mn-ea"/>
            </a:endParaRPr>
          </a:p>
        </p:txBody>
      </p:sp>
      <p:sp>
        <p:nvSpPr>
          <p:cNvPr id="3" name="文本占位符 2"/>
          <p:cNvSpPr>
            <a:spLocks noGrp="1"/>
          </p:cNvSpPr>
          <p:nvPr>
            <p:ph type="body" idx="1"/>
          </p:nvPr>
        </p:nvSpPr>
        <p:spPr>
          <a:xfrm>
            <a:off x="532130" y="982345"/>
            <a:ext cx="11014075" cy="3272790"/>
          </a:xfrm>
        </p:spPr>
        <p:txBody>
          <a:bodyPr>
            <a:normAutofit/>
          </a:bodyPr>
          <a:lstStyle/>
          <a:p>
            <a:pPr>
              <a:lnSpc>
                <a:spcPct val="150000"/>
              </a:lnSpc>
            </a:pPr>
            <a:r>
              <a:rPr lang="en-US" altLang="zh-CN" dirty="0"/>
              <a:t>Stacking</a:t>
            </a:r>
            <a:r>
              <a:rPr lang="zh-CN" altLang="en-US" dirty="0"/>
              <a:t>模型相比较于</a:t>
            </a:r>
            <a:r>
              <a:rPr lang="en-US" altLang="zh-CN" dirty="0"/>
              <a:t>bagging</a:t>
            </a:r>
            <a:r>
              <a:rPr lang="zh-CN" altLang="en-US" dirty="0"/>
              <a:t>模型，有</a:t>
            </a:r>
            <a:r>
              <a:rPr lang="zh-CN" altLang="en-US" dirty="0">
                <a:solidFill>
                  <a:srgbClr val="0000FF"/>
                </a:solidFill>
              </a:rPr>
              <a:t>两点改进</a:t>
            </a:r>
            <a:r>
              <a:rPr lang="zh-CN" altLang="en-US" dirty="0"/>
              <a:t>：</a:t>
            </a:r>
            <a:endParaRPr lang="en-US" altLang="zh-CN" dirty="0"/>
          </a:p>
          <a:p>
            <a:pPr lvl="1">
              <a:lnSpc>
                <a:spcPct val="150000"/>
              </a:lnSpc>
            </a:pPr>
            <a:r>
              <a:rPr lang="zh-CN" altLang="en-US" dirty="0"/>
              <a:t>允许</a:t>
            </a:r>
            <a:r>
              <a:rPr lang="zh-CN" altLang="en-US" dirty="0">
                <a:solidFill>
                  <a:srgbClr val="0000FF"/>
                </a:solidFill>
              </a:rPr>
              <a:t>使用不同类型的模型作为</a:t>
            </a:r>
            <a:r>
              <a:rPr lang="en-US" altLang="zh-CN" dirty="0">
                <a:solidFill>
                  <a:srgbClr val="0000FF"/>
                </a:solidFill>
              </a:rPr>
              <a:t>base model</a:t>
            </a:r>
            <a:r>
              <a:rPr lang="zh-CN" altLang="en-US" dirty="0"/>
              <a:t>，不局限于一般的决策树；</a:t>
            </a:r>
            <a:endParaRPr lang="en-US" altLang="zh-CN" dirty="0"/>
          </a:p>
          <a:p>
            <a:pPr lvl="1">
              <a:lnSpc>
                <a:spcPct val="150000"/>
              </a:lnSpc>
            </a:pPr>
            <a:r>
              <a:rPr lang="zh-CN" altLang="en-US" dirty="0"/>
              <a:t>使用一个机器学习模型把所有</a:t>
            </a:r>
            <a:r>
              <a:rPr lang="en-US" altLang="zh-CN" dirty="0"/>
              <a:t>base model</a:t>
            </a:r>
            <a:r>
              <a:rPr lang="zh-CN" altLang="en-US" dirty="0"/>
              <a:t>的输出汇总、连接起来，形成最终的输出，相当于给每一种</a:t>
            </a:r>
            <a:r>
              <a:rPr lang="en-US" altLang="zh-CN" dirty="0"/>
              <a:t>base model</a:t>
            </a:r>
            <a:r>
              <a:rPr lang="zh-CN" altLang="en-US" dirty="0"/>
              <a:t>的输出自动学习了一个权重，这个机器学习模型又叫做元模型。在训练的时候，</a:t>
            </a:r>
            <a:r>
              <a:rPr lang="en-US" altLang="zh-CN" dirty="0">
                <a:solidFill>
                  <a:srgbClr val="0000FF"/>
                </a:solidFill>
              </a:rPr>
              <a:t>base model</a:t>
            </a:r>
            <a:r>
              <a:rPr lang="zh-CN" altLang="en-US" dirty="0">
                <a:solidFill>
                  <a:srgbClr val="0000FF"/>
                </a:solidFill>
              </a:rPr>
              <a:t>们直接基于训练数据独立训练</a:t>
            </a:r>
            <a:r>
              <a:rPr lang="zh-CN" altLang="en-US" dirty="0"/>
              <a:t>，而元模型会以它们的输出为输入数据、以训练数据的输出为输出数据进行训练。</a:t>
            </a:r>
            <a:r>
              <a:rPr lang="en-US" altLang="zh-CN" dirty="0"/>
              <a:t>Stacking</a:t>
            </a:r>
            <a:r>
              <a:rPr lang="zh-CN" altLang="en-US" dirty="0"/>
              <a:t>模型认为：</a:t>
            </a:r>
            <a:r>
              <a:rPr lang="zh-CN" altLang="en-US" dirty="0">
                <a:solidFill>
                  <a:srgbClr val="0000FF"/>
                </a:solidFill>
              </a:rPr>
              <a:t>各个</a:t>
            </a:r>
            <a:r>
              <a:rPr lang="en-US" altLang="zh-CN" dirty="0">
                <a:solidFill>
                  <a:srgbClr val="0000FF"/>
                </a:solidFill>
              </a:rPr>
              <a:t>base model</a:t>
            </a:r>
            <a:r>
              <a:rPr lang="zh-CN" altLang="en-US" dirty="0">
                <a:solidFill>
                  <a:srgbClr val="0000FF"/>
                </a:solidFill>
              </a:rPr>
              <a:t>的预测能力不一</a:t>
            </a:r>
            <a:r>
              <a:rPr lang="zh-CN" altLang="en-US" dirty="0"/>
              <a:t>，投票的时候不能给以相同的权重，而需要用一个“元模型”对各个基础模型的预测值进行加权。</a:t>
            </a:r>
            <a:endParaRPr lang="en-US" altLang="zh-CN" sz="1800" dirty="0"/>
          </a:p>
        </p:txBody>
      </p:sp>
      <p:pic>
        <p:nvPicPr>
          <p:cNvPr id="4" name="图片 3"/>
          <p:cNvPicPr>
            <a:picLocks noChangeAspect="1"/>
          </p:cNvPicPr>
          <p:nvPr/>
        </p:nvPicPr>
        <p:blipFill>
          <a:blip r:embed="rId1"/>
          <a:stretch>
            <a:fillRect/>
          </a:stretch>
        </p:blipFill>
        <p:spPr>
          <a:xfrm>
            <a:off x="2778125" y="4165600"/>
            <a:ext cx="5596255" cy="2252345"/>
          </a:xfrm>
          <a:prstGeom prst="rect">
            <a:avLst/>
          </a:prstGeom>
        </p:spPr>
      </p:pic>
    </p:spTree>
  </p:cSld>
  <p:clrMapOvr>
    <a:masterClrMapping/>
  </p:clrMapOvr>
  <p:transition spd="me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62526" y="176378"/>
            <a:ext cx="7150695" cy="786149"/>
          </a:xfrm>
        </p:spPr>
        <p:txBody>
          <a:bodyPr>
            <a:normAutofit/>
          </a:bodyPr>
          <a:lstStyle/>
          <a:p>
            <a:pPr>
              <a:lnSpc>
                <a:spcPct val="150000"/>
              </a:lnSpc>
            </a:pPr>
            <a:r>
              <a:rPr kumimoji="1" lang="en-US" altLang="zh-CN" b="0" dirty="0">
                <a:sym typeface="+mn-ea"/>
              </a:rPr>
              <a:t>4.4.1</a:t>
            </a:r>
            <a:r>
              <a:rPr kumimoji="1" lang="zh-CN" altLang="en-US" b="0" dirty="0">
                <a:sym typeface="+mn-ea"/>
              </a:rPr>
              <a:t>、关于集成模型</a:t>
            </a:r>
            <a:r>
              <a:rPr kumimoji="1" lang="en-US" altLang="zh-CN" b="0" dirty="0">
                <a:sym typeface="+mn-ea"/>
              </a:rPr>
              <a:t>——Boosting</a:t>
            </a:r>
            <a:endParaRPr kumimoji="1" lang="en-US" altLang="zh-CN" b="0" dirty="0">
              <a:sym typeface="+mn-ea"/>
            </a:endParaRPr>
          </a:p>
        </p:txBody>
      </p:sp>
      <p:sp>
        <p:nvSpPr>
          <p:cNvPr id="3" name="文本占位符 2"/>
          <p:cNvSpPr>
            <a:spLocks noGrp="1"/>
          </p:cNvSpPr>
          <p:nvPr>
            <p:ph type="body" idx="1"/>
          </p:nvPr>
        </p:nvSpPr>
        <p:spPr>
          <a:xfrm>
            <a:off x="678180" y="962660"/>
            <a:ext cx="11014075" cy="2437765"/>
          </a:xfrm>
        </p:spPr>
        <p:txBody>
          <a:bodyPr>
            <a:normAutofit lnSpcReduction="10000"/>
          </a:bodyPr>
          <a:lstStyle/>
          <a:p>
            <a:pPr>
              <a:lnSpc>
                <a:spcPct val="150000"/>
              </a:lnSpc>
            </a:pPr>
            <a:r>
              <a:rPr lang="en-US" altLang="zh-CN" dirty="0"/>
              <a:t>Boosting</a:t>
            </a:r>
            <a:r>
              <a:rPr lang="zh-CN" altLang="en-US" dirty="0"/>
              <a:t>模型采用另一种形式，把基础模型组合起来</a:t>
            </a:r>
            <a:r>
              <a:rPr lang="en-US" altLang="zh-CN" dirty="0"/>
              <a:t>——</a:t>
            </a:r>
            <a:r>
              <a:rPr lang="zh-CN" altLang="en-US" dirty="0"/>
              <a:t>串联。这类模型的思想是，既然一个基础模型可以做出不完美的预测，那么我们可以用第二的基础模型，</a:t>
            </a:r>
            <a:r>
              <a:rPr lang="zh-CN" altLang="en-US" dirty="0">
                <a:solidFill>
                  <a:srgbClr val="0000FF"/>
                </a:solidFill>
              </a:rPr>
              <a:t>把“不完美的部分”补上</a:t>
            </a:r>
            <a:r>
              <a:rPr lang="zh-CN" altLang="en-US" dirty="0"/>
              <a:t>。我们可以使用很多的基础模型，不断地对“不完美的部分”进行完善，以得到效果足够好的集成模型。</a:t>
            </a:r>
            <a:r>
              <a:rPr lang="en-US" altLang="zh-CN" dirty="0"/>
              <a:t>Boosting</a:t>
            </a:r>
            <a:r>
              <a:rPr lang="zh-CN" altLang="en-US" dirty="0"/>
              <a:t>的策略很多，以</a:t>
            </a:r>
            <a:r>
              <a:rPr lang="en-US" altLang="zh-CN" dirty="0"/>
              <a:t>GBDT</a:t>
            </a:r>
            <a:r>
              <a:rPr lang="zh-CN" altLang="en-US" dirty="0"/>
              <a:t>为例，它会</a:t>
            </a:r>
            <a:r>
              <a:rPr lang="zh-CN" altLang="en-US" dirty="0">
                <a:solidFill>
                  <a:srgbClr val="0000FF"/>
                </a:solidFill>
              </a:rPr>
              <a:t>用第</a:t>
            </a:r>
            <a:r>
              <a:rPr lang="en-US" altLang="zh-CN" dirty="0">
                <a:solidFill>
                  <a:srgbClr val="0000FF"/>
                </a:solidFill>
              </a:rPr>
              <a:t>K</a:t>
            </a:r>
            <a:r>
              <a:rPr lang="zh-CN" altLang="en-US" dirty="0">
                <a:solidFill>
                  <a:srgbClr val="0000FF"/>
                </a:solidFill>
              </a:rPr>
              <a:t>个</a:t>
            </a:r>
            <a:r>
              <a:rPr lang="en-US" altLang="zh-CN" dirty="0">
                <a:solidFill>
                  <a:srgbClr val="0000FF"/>
                </a:solidFill>
              </a:rPr>
              <a:t>CART</a:t>
            </a:r>
            <a:r>
              <a:rPr lang="zh-CN" altLang="en-US" dirty="0">
                <a:solidFill>
                  <a:srgbClr val="0000FF"/>
                </a:solidFill>
              </a:rPr>
              <a:t>树拟合前</a:t>
            </a:r>
            <a:r>
              <a:rPr lang="en-US" altLang="zh-CN" dirty="0">
                <a:solidFill>
                  <a:srgbClr val="0000FF"/>
                </a:solidFill>
              </a:rPr>
              <a:t>k-1</a:t>
            </a:r>
            <a:r>
              <a:rPr lang="zh-CN" altLang="en-US" dirty="0">
                <a:solidFill>
                  <a:srgbClr val="0000FF"/>
                </a:solidFill>
              </a:rPr>
              <a:t>个</a:t>
            </a:r>
            <a:r>
              <a:rPr lang="en-US" altLang="zh-CN" dirty="0">
                <a:solidFill>
                  <a:srgbClr val="0000FF"/>
                </a:solidFill>
              </a:rPr>
              <a:t>CART</a:t>
            </a:r>
            <a:r>
              <a:rPr lang="zh-CN" altLang="en-US" dirty="0">
                <a:solidFill>
                  <a:srgbClr val="0000FF"/>
                </a:solidFill>
              </a:rPr>
              <a:t>留下的残差</a:t>
            </a:r>
            <a:r>
              <a:rPr lang="zh-CN" altLang="en-US" dirty="0"/>
              <a:t>，从而不断的缩小整个模型的误差。</a:t>
            </a:r>
            <a:endParaRPr lang="zh-CN" altLang="en-US" dirty="0"/>
          </a:p>
          <a:p>
            <a:pPr marL="0" indent="0">
              <a:lnSpc>
                <a:spcPct val="150000"/>
              </a:lnSpc>
              <a:buNone/>
            </a:pPr>
            <a:endParaRPr lang="en-US" altLang="zh-CN" sz="1800" dirty="0"/>
          </a:p>
        </p:txBody>
      </p:sp>
      <p:pic>
        <p:nvPicPr>
          <p:cNvPr id="4" name="图片 3"/>
          <p:cNvPicPr>
            <a:picLocks noChangeAspect="1"/>
          </p:cNvPicPr>
          <p:nvPr/>
        </p:nvPicPr>
        <p:blipFill>
          <a:blip r:embed="rId1"/>
          <a:stretch>
            <a:fillRect/>
          </a:stretch>
        </p:blipFill>
        <p:spPr>
          <a:xfrm>
            <a:off x="2308225" y="3400425"/>
            <a:ext cx="7576185" cy="3053715"/>
          </a:xfrm>
          <a:prstGeom prst="rect">
            <a:avLst/>
          </a:prstGeom>
        </p:spPr>
      </p:pic>
    </p:spTree>
  </p:cSld>
  <p:clrMapOvr>
    <a:masterClrMapping/>
  </p:clrMapOvr>
  <p:transition spd="me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62526" y="176378"/>
            <a:ext cx="7150695" cy="786149"/>
          </a:xfrm>
        </p:spPr>
        <p:txBody>
          <a:bodyPr>
            <a:normAutofit/>
          </a:bodyPr>
          <a:lstStyle/>
          <a:p>
            <a:pPr>
              <a:lnSpc>
                <a:spcPct val="150000"/>
              </a:lnSpc>
            </a:pPr>
            <a:r>
              <a:rPr kumimoji="1" lang="en-US" altLang="zh-CN" b="0" dirty="0">
                <a:sym typeface="+mn-ea"/>
              </a:rPr>
              <a:t>4.4.2</a:t>
            </a:r>
            <a:r>
              <a:rPr kumimoji="1" lang="zh-CN" altLang="en-US" b="0" dirty="0">
                <a:sym typeface="+mn-ea"/>
              </a:rPr>
              <a:t>、什么是</a:t>
            </a:r>
            <a:r>
              <a:rPr kumimoji="1" lang="en-US" altLang="zh-CN" b="0" dirty="0">
                <a:sym typeface="+mn-ea"/>
              </a:rPr>
              <a:t>GBDT</a:t>
            </a:r>
            <a:endParaRPr kumimoji="1" lang="zh-CN" altLang="en-US" b="0" dirty="0">
              <a:sym typeface="+mn-ea"/>
            </a:endParaRPr>
          </a:p>
        </p:txBody>
      </p:sp>
      <p:sp>
        <p:nvSpPr>
          <p:cNvPr id="3" name="文本占位符 2"/>
          <p:cNvSpPr>
            <a:spLocks noGrp="1"/>
          </p:cNvSpPr>
          <p:nvPr>
            <p:ph type="body" idx="1"/>
          </p:nvPr>
        </p:nvSpPr>
        <p:spPr>
          <a:xfrm>
            <a:off x="532015" y="1155033"/>
            <a:ext cx="11014363" cy="5137702"/>
          </a:xfrm>
        </p:spPr>
        <p:txBody>
          <a:bodyPr>
            <a:normAutofit/>
          </a:bodyPr>
          <a:lstStyle/>
          <a:p>
            <a:pPr>
              <a:lnSpc>
                <a:spcPct val="150000"/>
              </a:lnSpc>
            </a:pPr>
            <a:r>
              <a:rPr lang="en-US" altLang="zh-CN" dirty="0">
                <a:solidFill>
                  <a:srgbClr val="0000FF"/>
                </a:solidFill>
                <a:latin typeface="Times New Roman" panose="02020603050405020304" pitchFamily="18" charset="0"/>
                <a:cs typeface="Times New Roman" panose="02020603050405020304" pitchFamily="18" charset="0"/>
              </a:rPr>
              <a:t>Gradient Boosting Decision Tree</a:t>
            </a:r>
            <a:r>
              <a:rPr lang="zh-CN" altLang="en-US" dirty="0">
                <a:solidFill>
                  <a:srgbClr val="0000FF"/>
                </a:solidFill>
                <a:latin typeface="Times New Roman" panose="02020603050405020304" pitchFamily="18" charset="0"/>
                <a:cs typeface="Times New Roman" panose="02020603050405020304" pitchFamily="18" charset="0"/>
              </a:rPr>
              <a:t>（</a:t>
            </a:r>
            <a:r>
              <a:rPr lang="en-US" altLang="zh-CN" dirty="0">
                <a:solidFill>
                  <a:srgbClr val="0000FF"/>
                </a:solidFill>
                <a:latin typeface="Times New Roman" panose="02020603050405020304" pitchFamily="18" charset="0"/>
                <a:cs typeface="Times New Roman" panose="02020603050405020304" pitchFamily="18" charset="0"/>
              </a:rPr>
              <a:t>GBDT</a:t>
            </a:r>
            <a:r>
              <a:rPr lang="zh-CN" altLang="en-US" dirty="0">
                <a:solidFill>
                  <a:srgbClr val="0000FF"/>
                </a:solidFill>
                <a:latin typeface="Times New Roman" panose="02020603050405020304" pitchFamily="18" charset="0"/>
                <a:cs typeface="Times New Roman" panose="02020603050405020304" pitchFamily="18" charset="0"/>
              </a:rPr>
              <a:t>），梯度提升树算法</a:t>
            </a:r>
            <a:r>
              <a:rPr lang="zh-CN" altLang="en-US" dirty="0">
                <a:latin typeface="Times New Roman" panose="02020603050405020304" pitchFamily="18" charset="0"/>
                <a:cs typeface="Times New Roman" panose="02020603050405020304" pitchFamily="18" charset="0"/>
              </a:rPr>
              <a:t>，这个算法是各类数据挖掘竞赛中的</a:t>
            </a:r>
            <a:r>
              <a:rPr lang="en-US" altLang="zh-CN" dirty="0">
                <a:latin typeface="Times New Roman" panose="02020603050405020304" pitchFamily="18" charset="0"/>
                <a:cs typeface="Times New Roman" panose="02020603050405020304" pitchFamily="18" charset="0"/>
              </a:rPr>
              <a:t>Top 3</a:t>
            </a:r>
            <a:r>
              <a:rPr lang="zh-CN" altLang="en-US" dirty="0">
                <a:latin typeface="Times New Roman" panose="02020603050405020304" pitchFamily="18" charset="0"/>
                <a:cs typeface="Times New Roman" panose="02020603050405020304" pitchFamily="18" charset="0"/>
              </a:rPr>
              <a:t>算法。这是一种迭代的决策树算法，又可以看成是</a:t>
            </a:r>
            <a:r>
              <a:rPr lang="zh-CN" altLang="en-US" dirty="0">
                <a:solidFill>
                  <a:srgbClr val="0000FF"/>
                </a:solidFill>
                <a:latin typeface="Times New Roman" panose="02020603050405020304" pitchFamily="18" charset="0"/>
                <a:cs typeface="Times New Roman" panose="02020603050405020304" pitchFamily="18" charset="0"/>
              </a:rPr>
              <a:t>集成算法</a:t>
            </a:r>
            <a:r>
              <a:rPr lang="zh-CN" altLang="en-US" dirty="0">
                <a:latin typeface="Times New Roman" panose="02020603050405020304" pitchFamily="18" charset="0"/>
                <a:cs typeface="Times New Roman" panose="02020603050405020304" pitchFamily="18" charset="0"/>
              </a:rPr>
              <a:t>，我们可以从名称上看出，该算法包含了如下的机器学习内容：</a:t>
            </a:r>
            <a:endParaRPr lang="zh-CN" altLang="en-US" dirty="0">
              <a:latin typeface="Times New Roman" panose="02020603050405020304" pitchFamily="18" charset="0"/>
              <a:cs typeface="Times New Roman" panose="02020603050405020304" pitchFamily="18" charset="0"/>
            </a:endParaRPr>
          </a:p>
          <a:p>
            <a:pPr lvl="1">
              <a:lnSpc>
                <a:spcPct val="150000"/>
              </a:lnSpc>
            </a:pPr>
            <a:r>
              <a:rPr lang="en-US" altLang="zh-CN" dirty="0">
                <a:latin typeface="Times New Roman" panose="02020603050405020304" pitchFamily="18" charset="0"/>
                <a:cs typeface="Times New Roman" panose="02020603050405020304" pitchFamily="18" charset="0"/>
              </a:rPr>
              <a:t>Decision Tree</a:t>
            </a:r>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GBDT</a:t>
            </a:r>
            <a:r>
              <a:rPr lang="zh-CN" altLang="en-US" dirty="0">
                <a:latin typeface="Times New Roman" panose="02020603050405020304" pitchFamily="18" charset="0"/>
                <a:cs typeface="Times New Roman" panose="02020603050405020304" pitchFamily="18" charset="0"/>
              </a:rPr>
              <a:t>使用</a:t>
            </a:r>
            <a:r>
              <a:rPr lang="en-US" altLang="zh-CN" dirty="0">
                <a:latin typeface="Times New Roman" panose="02020603050405020304" pitchFamily="18" charset="0"/>
                <a:cs typeface="Times New Roman" panose="02020603050405020304" pitchFamily="18" charset="0"/>
              </a:rPr>
              <a:t>Cart</a:t>
            </a:r>
            <a:r>
              <a:rPr lang="zh-CN" altLang="en-US" dirty="0">
                <a:latin typeface="Times New Roman" panose="02020603050405020304" pitchFamily="18" charset="0"/>
                <a:cs typeface="Times New Roman" panose="02020603050405020304" pitchFamily="18" charset="0"/>
              </a:rPr>
              <a:t>回归树作为弱学习器</a:t>
            </a:r>
            <a:endParaRPr lang="zh-CN" altLang="en-US" dirty="0">
              <a:latin typeface="Times New Roman" panose="02020603050405020304" pitchFamily="18" charset="0"/>
              <a:cs typeface="Times New Roman" panose="02020603050405020304" pitchFamily="18" charset="0"/>
            </a:endParaRPr>
          </a:p>
          <a:p>
            <a:pPr lvl="1">
              <a:lnSpc>
                <a:spcPct val="150000"/>
              </a:lnSpc>
            </a:pPr>
            <a:r>
              <a:rPr lang="en-US" altLang="zh-CN" dirty="0">
                <a:latin typeface="Times New Roman" panose="02020603050405020304" pitchFamily="18" charset="0"/>
                <a:cs typeface="Times New Roman" panose="02020603050405020304" pitchFamily="18" charset="0"/>
              </a:rPr>
              <a:t>Gradient Boosting</a:t>
            </a:r>
            <a:r>
              <a:rPr lang="zh-CN" altLang="en-US" dirty="0">
                <a:latin typeface="Times New Roman" panose="02020603050405020304" pitchFamily="18" charset="0"/>
                <a:cs typeface="Times New Roman" panose="02020603050405020304" pitchFamily="18" charset="0"/>
              </a:rPr>
              <a:t>：梯度提升算法</a:t>
            </a:r>
            <a:endParaRPr lang="zh-CN" altLang="en-US" dirty="0">
              <a:latin typeface="Times New Roman" panose="02020603050405020304" pitchFamily="18" charset="0"/>
              <a:cs typeface="Times New Roman" panose="02020603050405020304" pitchFamily="18" charset="0"/>
            </a:endParaRPr>
          </a:p>
          <a:p>
            <a:pPr marL="0" indent="0">
              <a:lnSpc>
                <a:spcPct val="150000"/>
              </a:lnSpc>
              <a:buNone/>
            </a:pPr>
            <a:endParaRPr lang="en-US" altLang="zh-CN" sz="1800" dirty="0">
              <a:latin typeface="Times New Roman" panose="02020603050405020304" pitchFamily="18" charset="0"/>
              <a:cs typeface="Times New Roman" panose="02020603050405020304" pitchFamily="18" charset="0"/>
            </a:endParaRPr>
          </a:p>
        </p:txBody>
      </p:sp>
      <p:sp>
        <p:nvSpPr>
          <p:cNvPr id="21" name="文本框 20"/>
          <p:cNvSpPr txBox="1"/>
          <p:nvPr/>
        </p:nvSpPr>
        <p:spPr>
          <a:xfrm>
            <a:off x="7377020" y="2935017"/>
            <a:ext cx="4003829" cy="2400657"/>
          </a:xfrm>
          <a:prstGeom prst="rect">
            <a:avLst/>
          </a:prstGeom>
          <a:noFill/>
          <a:ln w="38100">
            <a:solidFill>
              <a:srgbClr val="0000FF"/>
            </a:solidFill>
          </a:ln>
        </p:spPr>
        <p:txBody>
          <a:bodyPr wrap="square" rtlCol="0">
            <a:spAutoFit/>
          </a:bodyPr>
          <a:lstStyle/>
          <a:p>
            <a:pPr>
              <a:lnSpc>
                <a:spcPct val="150000"/>
              </a:lnSpc>
            </a:pPr>
            <a:r>
              <a:rPr lang="zh-CN" altLang="en-US" sz="2000" dirty="0">
                <a:latin typeface="黑体" panose="02010609060101010101" charset="-122"/>
                <a:ea typeface="黑体" panose="02010609060101010101" charset="-122"/>
                <a:cs typeface="Times New Roman" panose="02020603050405020304" pitchFamily="18" charset="0"/>
              </a:rPr>
              <a:t>由多个</a:t>
            </a:r>
            <a:r>
              <a:rPr lang="zh-CN" altLang="en-US" sz="2000" dirty="0">
                <a:solidFill>
                  <a:srgbClr val="0000FF"/>
                </a:solidFill>
                <a:latin typeface="黑体" panose="02010609060101010101" charset="-122"/>
                <a:ea typeface="黑体" panose="02010609060101010101" charset="-122"/>
                <a:cs typeface="Times New Roman" panose="02020603050405020304" pitchFamily="18" charset="0"/>
              </a:rPr>
              <a:t>弱学习器（决策树）</a:t>
            </a:r>
            <a:r>
              <a:rPr lang="zh-CN" altLang="en-US" sz="2000" dirty="0">
                <a:latin typeface="黑体" panose="02010609060101010101" charset="-122"/>
                <a:ea typeface="黑体" panose="02010609060101010101" charset="-122"/>
                <a:cs typeface="Times New Roman" panose="02020603050405020304" pitchFamily="18" charset="0"/>
              </a:rPr>
              <a:t>组成的</a:t>
            </a:r>
            <a:r>
              <a:rPr lang="zh-CN" altLang="en-US" sz="2000" dirty="0">
                <a:solidFill>
                  <a:srgbClr val="0000FF"/>
                </a:solidFill>
                <a:latin typeface="黑体" panose="02010609060101010101" charset="-122"/>
                <a:ea typeface="黑体" panose="02010609060101010101" charset="-122"/>
                <a:cs typeface="Times New Roman" panose="02020603050405020304" pitchFamily="18" charset="0"/>
              </a:rPr>
              <a:t>强学习器（</a:t>
            </a:r>
            <a:r>
              <a:rPr lang="en-US" altLang="zh-CN" sz="2000" dirty="0">
                <a:solidFill>
                  <a:srgbClr val="0000FF"/>
                </a:solidFill>
                <a:latin typeface="黑体" panose="02010609060101010101" charset="-122"/>
                <a:ea typeface="黑体" panose="02010609060101010101" charset="-122"/>
                <a:cs typeface="Times New Roman" panose="02020603050405020304" pitchFamily="18" charset="0"/>
              </a:rPr>
              <a:t>GBDT</a:t>
            </a:r>
            <a:r>
              <a:rPr lang="zh-CN" altLang="en-US" sz="2000" dirty="0">
                <a:solidFill>
                  <a:srgbClr val="0000FF"/>
                </a:solidFill>
                <a:latin typeface="黑体" panose="02010609060101010101" charset="-122"/>
                <a:ea typeface="黑体" panose="02010609060101010101" charset="-122"/>
                <a:cs typeface="Times New Roman" panose="02020603050405020304" pitchFamily="18" charset="0"/>
              </a:rPr>
              <a:t>）</a:t>
            </a:r>
            <a:r>
              <a:rPr lang="zh-CN" altLang="en-US" sz="2000" dirty="0">
                <a:latin typeface="黑体" panose="02010609060101010101" charset="-122"/>
                <a:ea typeface="黑体" panose="02010609060101010101" charset="-122"/>
                <a:cs typeface="Times New Roman" panose="02020603050405020304" pitchFamily="18" charset="0"/>
              </a:rPr>
              <a:t>，最后的预测结果由这些弱学习器共同决定；对于分类问题，一般采用投票方法，对于回归，一般取均值。</a:t>
            </a:r>
            <a:endParaRPr lang="en-US" altLang="zh-CN" sz="2000" dirty="0">
              <a:latin typeface="黑体" panose="02010609060101010101" charset="-122"/>
              <a:ea typeface="黑体" panose="02010609060101010101" charset="-122"/>
              <a:cs typeface="Times New Roman" panose="02020603050405020304" pitchFamily="18" charset="0"/>
            </a:endParaRPr>
          </a:p>
        </p:txBody>
      </p:sp>
      <p:cxnSp>
        <p:nvCxnSpPr>
          <p:cNvPr id="22" name="直接箭头连接符 21"/>
          <p:cNvCxnSpPr/>
          <p:nvPr/>
        </p:nvCxnSpPr>
        <p:spPr>
          <a:xfrm flipH="1" flipV="1">
            <a:off x="8371321" y="2333053"/>
            <a:ext cx="1007614" cy="601964"/>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blinds(horizontal)">
                                      <p:cBhvr>
                                        <p:cTn id="7" dur="500"/>
                                        <p:tgtEl>
                                          <p:spTgt spid="21"/>
                                        </p:tgtEl>
                                      </p:cBhvr>
                                    </p:animEffect>
                                  </p:childTnLst>
                                </p:cTn>
                              </p:par>
                              <p:par>
                                <p:cTn id="8" presetID="3" presetClass="entr" presetSubtype="10" fill="hold"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blinds(horizontal)">
                                      <p:cBhvr>
                                        <p:cTn id="1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bldLvl="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62526" y="176378"/>
            <a:ext cx="7150695" cy="786149"/>
          </a:xfrm>
        </p:spPr>
        <p:txBody>
          <a:bodyPr>
            <a:normAutofit/>
          </a:bodyPr>
          <a:lstStyle/>
          <a:p>
            <a:pPr>
              <a:lnSpc>
                <a:spcPct val="150000"/>
              </a:lnSpc>
            </a:pPr>
            <a:r>
              <a:rPr kumimoji="1" lang="en-US" altLang="zh-CN" b="0" dirty="0">
                <a:sym typeface="+mn-ea"/>
              </a:rPr>
              <a:t>4.4.3</a:t>
            </a:r>
            <a:r>
              <a:rPr kumimoji="1" lang="zh-CN" altLang="en-US" b="0" dirty="0">
                <a:sym typeface="+mn-ea"/>
              </a:rPr>
              <a:t>、</a:t>
            </a:r>
            <a:r>
              <a:rPr kumimoji="1" lang="en-US" altLang="zh-CN" b="0" dirty="0">
                <a:sym typeface="+mn-ea"/>
              </a:rPr>
              <a:t>GB</a:t>
            </a:r>
            <a:r>
              <a:rPr kumimoji="1" lang="zh-CN" altLang="en-US" b="0" dirty="0">
                <a:sym typeface="+mn-ea"/>
              </a:rPr>
              <a:t>和</a:t>
            </a:r>
            <a:r>
              <a:rPr kumimoji="1" lang="en-US" altLang="zh-CN" b="0" dirty="0">
                <a:sym typeface="+mn-ea"/>
              </a:rPr>
              <a:t>DT</a:t>
            </a:r>
            <a:endParaRPr kumimoji="1" lang="en-US" altLang="zh-CN" b="0" dirty="0">
              <a:sym typeface="+mn-ea"/>
            </a:endParaRPr>
          </a:p>
        </p:txBody>
      </p:sp>
      <p:sp>
        <p:nvSpPr>
          <p:cNvPr id="3" name="文本占位符 2"/>
          <p:cNvSpPr>
            <a:spLocks noGrp="1"/>
          </p:cNvSpPr>
          <p:nvPr>
            <p:ph type="body" idx="1"/>
          </p:nvPr>
        </p:nvSpPr>
        <p:spPr>
          <a:xfrm>
            <a:off x="532015" y="1155033"/>
            <a:ext cx="11014363" cy="5137702"/>
          </a:xfrm>
        </p:spPr>
        <p:txBody>
          <a:bodyPr>
            <a:normAutofit/>
          </a:bodyPr>
          <a:lstStyle/>
          <a:p>
            <a:pPr marL="0" indent="0">
              <a:lnSpc>
                <a:spcPct val="200000"/>
              </a:lnSpc>
              <a:buNone/>
            </a:pPr>
            <a:r>
              <a:rPr lang="en-US" altLang="zh-CN" dirty="0">
                <a:solidFill>
                  <a:srgbClr val="0000FF"/>
                </a:solidFill>
              </a:rPr>
              <a:t>DT</a:t>
            </a:r>
            <a:r>
              <a:rPr lang="zh-CN" altLang="en-US" dirty="0">
                <a:solidFill>
                  <a:srgbClr val="0000FF"/>
                </a:solidFill>
              </a:rPr>
              <a:t>（</a:t>
            </a:r>
            <a:r>
              <a:rPr lang="en-US" altLang="zh-CN" dirty="0">
                <a:solidFill>
                  <a:srgbClr val="0000FF"/>
                </a:solidFill>
              </a:rPr>
              <a:t>Decision Tree</a:t>
            </a:r>
            <a:r>
              <a:rPr lang="zh-CN" altLang="en-US" dirty="0">
                <a:solidFill>
                  <a:srgbClr val="0000FF"/>
                </a:solidFill>
              </a:rPr>
              <a:t>） </a:t>
            </a:r>
            <a:endParaRPr lang="zh-CN" altLang="en-US" dirty="0">
              <a:solidFill>
                <a:srgbClr val="0000FF"/>
              </a:solidFill>
            </a:endParaRPr>
          </a:p>
          <a:p>
            <a:pPr>
              <a:lnSpc>
                <a:spcPct val="200000"/>
              </a:lnSpc>
            </a:pPr>
            <a:r>
              <a:rPr lang="en-US" altLang="zh-CN" sz="1800" dirty="0"/>
              <a:t>GBDT</a:t>
            </a:r>
            <a:r>
              <a:rPr lang="zh-CN" altLang="en-US" sz="1800" dirty="0"/>
              <a:t>中的树都是</a:t>
            </a:r>
            <a:r>
              <a:rPr lang="zh-CN" altLang="en-US" sz="1800" dirty="0">
                <a:solidFill>
                  <a:srgbClr val="0000FF"/>
                </a:solidFill>
              </a:rPr>
              <a:t>回归树</a:t>
            </a:r>
            <a:r>
              <a:rPr lang="zh-CN" altLang="en-US" sz="1800" dirty="0"/>
              <a:t>，最后累加所有树（弱学习器）的结果作为最终的预测结果，只有回归树的结果累加起来才有意义，分类树的结果累加是没有任何意义的（或者说分类结果的累加是包含很大的误差的）。</a:t>
            </a:r>
            <a:endParaRPr lang="en-US" altLang="zh-CN" sz="1800" dirty="0"/>
          </a:p>
          <a:p>
            <a:pPr>
              <a:lnSpc>
                <a:spcPct val="200000"/>
              </a:lnSpc>
            </a:pPr>
            <a:r>
              <a:rPr lang="zh-CN" altLang="en-US" sz="1800" dirty="0">
                <a:solidFill>
                  <a:srgbClr val="0000FF"/>
                </a:solidFill>
              </a:rPr>
              <a:t>为什么</a:t>
            </a:r>
            <a:r>
              <a:rPr lang="en-US" altLang="zh-CN" sz="1800" dirty="0">
                <a:solidFill>
                  <a:srgbClr val="0000FF"/>
                </a:solidFill>
              </a:rPr>
              <a:t>GBDT</a:t>
            </a:r>
            <a:r>
              <a:rPr lang="zh-CN" altLang="en-US" sz="1800" dirty="0">
                <a:solidFill>
                  <a:srgbClr val="0000FF"/>
                </a:solidFill>
              </a:rPr>
              <a:t>的弱学习器是回归树？</a:t>
            </a:r>
            <a:r>
              <a:rPr lang="zh-CN" altLang="en-US" sz="1800" dirty="0"/>
              <a:t>这是由</a:t>
            </a:r>
            <a:r>
              <a:rPr lang="en-US" altLang="zh-CN" sz="1800" dirty="0"/>
              <a:t>GBDT</a:t>
            </a:r>
            <a:r>
              <a:rPr lang="zh-CN" altLang="en-US" sz="1800" dirty="0"/>
              <a:t>的原理决定的，</a:t>
            </a:r>
            <a:r>
              <a:rPr lang="en-US" altLang="zh-CN" sz="1800" dirty="0"/>
              <a:t>GBDT</a:t>
            </a:r>
            <a:r>
              <a:rPr lang="zh-CN" altLang="en-US" sz="1800" dirty="0"/>
              <a:t>的生成过程就是弱学习器的累加过程，所以要求每个弱学习器必须是回归的模型。</a:t>
            </a:r>
            <a:endParaRPr lang="en-US" altLang="zh-CN" sz="1800" dirty="0"/>
          </a:p>
          <a:p>
            <a:pPr>
              <a:lnSpc>
                <a:spcPct val="200000"/>
              </a:lnSpc>
            </a:pPr>
            <a:r>
              <a:rPr lang="zh-CN" altLang="en-US" sz="1800" dirty="0"/>
              <a:t>虽然</a:t>
            </a:r>
            <a:r>
              <a:rPr lang="en-US" altLang="zh-CN" sz="1800" dirty="0"/>
              <a:t>GBDT</a:t>
            </a:r>
            <a:r>
              <a:rPr lang="zh-CN" altLang="en-US" sz="1800" dirty="0"/>
              <a:t>的弱学习器是回归树，但是我们仍然可以对这些回归树得到的结果，做一些处理从而可以解决分类的问题（比如设置阈值）。</a:t>
            </a:r>
            <a:endParaRPr lang="zh-CN" altLang="en-US" sz="1800" dirty="0"/>
          </a:p>
          <a:p>
            <a:pPr marL="0" indent="0">
              <a:lnSpc>
                <a:spcPct val="150000"/>
              </a:lnSpc>
              <a:buNone/>
            </a:pPr>
            <a:endParaRPr lang="en-US" altLang="zh-CN" sz="1800" dirty="0"/>
          </a:p>
        </p:txBody>
      </p:sp>
    </p:spTree>
  </p:cSld>
  <p:clrMapOvr>
    <a:masterClrMapping/>
  </p:clrMapOvr>
  <p:transition spd="me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62526" y="176378"/>
            <a:ext cx="7150695" cy="786149"/>
          </a:xfrm>
        </p:spPr>
        <p:txBody>
          <a:bodyPr>
            <a:normAutofit/>
          </a:bodyPr>
          <a:lstStyle/>
          <a:p>
            <a:pPr>
              <a:lnSpc>
                <a:spcPct val="150000"/>
              </a:lnSpc>
            </a:pPr>
            <a:r>
              <a:rPr kumimoji="1" lang="en-US" altLang="zh-CN" b="0" dirty="0">
                <a:sym typeface="+mn-ea"/>
              </a:rPr>
              <a:t>4.4.3</a:t>
            </a:r>
            <a:r>
              <a:rPr kumimoji="1" lang="zh-CN" altLang="en-US" b="0" dirty="0">
                <a:sym typeface="+mn-ea"/>
              </a:rPr>
              <a:t>、</a:t>
            </a:r>
            <a:r>
              <a:rPr kumimoji="1" lang="en-US" altLang="zh-CN" b="0" dirty="0">
                <a:sym typeface="+mn-ea"/>
              </a:rPr>
              <a:t>GB</a:t>
            </a:r>
            <a:r>
              <a:rPr kumimoji="1" lang="zh-CN" altLang="en-US" b="0" dirty="0">
                <a:sym typeface="+mn-ea"/>
              </a:rPr>
              <a:t>和</a:t>
            </a:r>
            <a:r>
              <a:rPr kumimoji="1" lang="en-US" altLang="zh-CN" b="0" dirty="0">
                <a:sym typeface="+mn-ea"/>
              </a:rPr>
              <a:t>DT</a:t>
            </a:r>
            <a:endParaRPr kumimoji="1" lang="en-US" altLang="zh-CN" b="0" dirty="0">
              <a:sym typeface="+mn-ea"/>
            </a:endParaRPr>
          </a:p>
        </p:txBody>
      </p:sp>
      <p:sp>
        <p:nvSpPr>
          <p:cNvPr id="3" name="文本占位符 2"/>
          <p:cNvSpPr>
            <a:spLocks noGrp="1"/>
          </p:cNvSpPr>
          <p:nvPr>
            <p:ph type="body" idx="1"/>
          </p:nvPr>
        </p:nvSpPr>
        <p:spPr>
          <a:xfrm>
            <a:off x="532130" y="1155065"/>
            <a:ext cx="8070850" cy="5137785"/>
          </a:xfrm>
        </p:spPr>
        <p:txBody>
          <a:bodyPr>
            <a:normAutofit/>
          </a:bodyPr>
          <a:lstStyle/>
          <a:p>
            <a:pPr marL="0" indent="0">
              <a:lnSpc>
                <a:spcPct val="150000"/>
              </a:lnSpc>
              <a:buNone/>
            </a:pPr>
            <a:r>
              <a:rPr lang="en-US" altLang="zh-CN" dirty="0">
                <a:solidFill>
                  <a:srgbClr val="0000FF"/>
                </a:solidFill>
              </a:rPr>
              <a:t>GB</a:t>
            </a:r>
            <a:r>
              <a:rPr lang="zh-CN" altLang="en-US" dirty="0">
                <a:solidFill>
                  <a:srgbClr val="0000FF"/>
                </a:solidFill>
              </a:rPr>
              <a:t>（</a:t>
            </a:r>
            <a:r>
              <a:rPr lang="en-US" altLang="zh-CN" dirty="0">
                <a:solidFill>
                  <a:srgbClr val="0000FF"/>
                </a:solidFill>
              </a:rPr>
              <a:t>Gradient Boosting</a:t>
            </a:r>
            <a:r>
              <a:rPr lang="zh-CN" altLang="en-US" dirty="0">
                <a:solidFill>
                  <a:srgbClr val="0000FF"/>
                </a:solidFill>
              </a:rPr>
              <a:t>） </a:t>
            </a:r>
            <a:endParaRPr lang="zh-CN" altLang="en-US" dirty="0">
              <a:solidFill>
                <a:srgbClr val="0000FF"/>
              </a:solidFill>
            </a:endParaRPr>
          </a:p>
          <a:p>
            <a:pPr>
              <a:lnSpc>
                <a:spcPct val="150000"/>
              </a:lnSpc>
            </a:pPr>
            <a:r>
              <a:rPr lang="en-US" altLang="zh-CN" sz="1800" dirty="0">
                <a:solidFill>
                  <a:srgbClr val="0000FF"/>
                </a:solidFill>
              </a:rPr>
              <a:t>Boosting</a:t>
            </a:r>
            <a:r>
              <a:rPr lang="zh-CN" altLang="en-US" sz="1800" dirty="0">
                <a:solidFill>
                  <a:srgbClr val="0000FF"/>
                </a:solidFill>
              </a:rPr>
              <a:t>是一种集成方法</a:t>
            </a:r>
            <a:r>
              <a:rPr lang="zh-CN" altLang="en-US" sz="1800" dirty="0"/>
              <a:t>，通过对弱学习器进行组合从而得到强学习器，整个训练过程是串行的，也就是训练完了一个弱学习器之后再去训练下一个学习器，后面的弱学习器依赖于前面的弱学习器。</a:t>
            </a:r>
            <a:endParaRPr lang="zh-CN" altLang="en-US" sz="1800" dirty="0"/>
          </a:p>
          <a:p>
            <a:pPr>
              <a:lnSpc>
                <a:spcPct val="150000"/>
              </a:lnSpc>
            </a:pPr>
            <a:r>
              <a:rPr lang="en-US" altLang="zh-CN" sz="1800" dirty="0">
                <a:solidFill>
                  <a:srgbClr val="0000FF"/>
                </a:solidFill>
              </a:rPr>
              <a:t>Gradient</a:t>
            </a:r>
            <a:r>
              <a:rPr lang="zh-CN" altLang="en-US" sz="1800" dirty="0">
                <a:solidFill>
                  <a:srgbClr val="0000FF"/>
                </a:solidFill>
              </a:rPr>
              <a:t>是指：</a:t>
            </a:r>
            <a:r>
              <a:rPr lang="en-US" altLang="zh-CN" sz="1800" dirty="0">
                <a:solidFill>
                  <a:srgbClr val="0000FF"/>
                </a:solidFill>
              </a:rPr>
              <a:t>Gradient</a:t>
            </a:r>
            <a:r>
              <a:rPr lang="zh-CN" altLang="en-US" sz="1800" dirty="0">
                <a:solidFill>
                  <a:srgbClr val="0000FF"/>
                </a:solidFill>
              </a:rPr>
              <a:t>是基于</a:t>
            </a:r>
            <a:r>
              <a:rPr lang="en-US" altLang="zh-CN" sz="1800" dirty="0">
                <a:solidFill>
                  <a:srgbClr val="0000FF"/>
                </a:solidFill>
              </a:rPr>
              <a:t>Boosting</a:t>
            </a:r>
            <a:r>
              <a:rPr lang="zh-CN" altLang="en-US" sz="1800" dirty="0">
                <a:solidFill>
                  <a:srgbClr val="0000FF"/>
                </a:solidFill>
              </a:rPr>
              <a:t>算法的一种改进</a:t>
            </a:r>
            <a:r>
              <a:rPr lang="en-US" altLang="zh-CN" sz="1800" dirty="0">
                <a:solidFill>
                  <a:srgbClr val="0000FF"/>
                </a:solidFill>
              </a:rPr>
              <a:t>——</a:t>
            </a:r>
            <a:r>
              <a:rPr lang="en-US" altLang="zh-CN" sz="1800" dirty="0"/>
              <a:t>Boosting</a:t>
            </a:r>
            <a:r>
              <a:rPr lang="zh-CN" altLang="en-US" sz="1800" dirty="0"/>
              <a:t>算法的损失函数（</a:t>
            </a:r>
            <a:r>
              <a:rPr lang="en-US" altLang="zh-CN" sz="1800" dirty="0"/>
              <a:t>cost function</a:t>
            </a:r>
            <a:r>
              <a:rPr lang="zh-CN" altLang="en-US" sz="1800" dirty="0"/>
              <a:t>）只能是平方误差，如果是</a:t>
            </a:r>
            <a:r>
              <a:rPr lang="en-US" altLang="zh-CN" sz="1800" dirty="0" err="1"/>
              <a:t>Logloss</a:t>
            </a:r>
            <a:r>
              <a:rPr lang="zh-CN" altLang="en-US" sz="1800" dirty="0"/>
              <a:t>，那么弱学习器的拟合对象就不再是</a:t>
            </a:r>
            <a:r>
              <a:rPr lang="zh-CN" altLang="en-US" sz="1800" dirty="0">
                <a:solidFill>
                  <a:srgbClr val="0000FF"/>
                </a:solidFill>
              </a:rPr>
              <a:t>残差</a:t>
            </a:r>
            <a:r>
              <a:rPr lang="zh-CN" altLang="en-US" sz="1800" dirty="0"/>
              <a:t>，</a:t>
            </a:r>
            <a:r>
              <a:rPr lang="en-US" altLang="zh-CN" sz="1800" dirty="0"/>
              <a:t>Gradient</a:t>
            </a:r>
            <a:r>
              <a:rPr lang="zh-CN" altLang="en-US" sz="1800" dirty="0"/>
              <a:t>重新规定了弱学习器的拟合对象是损失函数对当前强学习器的偏导（</a:t>
            </a:r>
            <a:r>
              <a:rPr lang="zh-CN" altLang="en-US" sz="1800" dirty="0">
                <a:solidFill>
                  <a:srgbClr val="0000FF"/>
                </a:solidFill>
              </a:rPr>
              <a:t>简单理解：使用了</a:t>
            </a:r>
            <a:r>
              <a:rPr lang="en-US" altLang="zh-CN" sz="1800" dirty="0">
                <a:solidFill>
                  <a:srgbClr val="0000FF"/>
                </a:solidFill>
              </a:rPr>
              <a:t>Gradient</a:t>
            </a:r>
            <a:r>
              <a:rPr lang="zh-CN" altLang="en-US" sz="1800" dirty="0">
                <a:solidFill>
                  <a:srgbClr val="0000FF"/>
                </a:solidFill>
              </a:rPr>
              <a:t>思想，弱学习器在任何的损失函数下，都有了具体的拟合对象</a:t>
            </a:r>
            <a:r>
              <a:rPr lang="zh-CN" altLang="en-US" sz="1800" dirty="0"/>
              <a:t>）</a:t>
            </a:r>
            <a:endParaRPr lang="zh-CN" altLang="en-US" sz="1800" dirty="0"/>
          </a:p>
          <a:p>
            <a:pPr marL="0" indent="0">
              <a:lnSpc>
                <a:spcPct val="150000"/>
              </a:lnSpc>
              <a:buNone/>
            </a:pPr>
            <a:endParaRPr lang="en-US" altLang="zh-CN" sz="1800" dirty="0"/>
          </a:p>
        </p:txBody>
      </p:sp>
      <p:sp>
        <p:nvSpPr>
          <p:cNvPr id="4" name="文本框 3"/>
          <p:cNvSpPr txBox="1"/>
          <p:nvPr/>
        </p:nvSpPr>
        <p:spPr>
          <a:xfrm>
            <a:off x="9712169" y="2106601"/>
            <a:ext cx="2050743" cy="2400657"/>
          </a:xfrm>
          <a:prstGeom prst="rect">
            <a:avLst/>
          </a:prstGeom>
          <a:noFill/>
          <a:ln w="38100">
            <a:solidFill>
              <a:srgbClr val="0000FF"/>
            </a:solidFill>
          </a:ln>
        </p:spPr>
        <p:txBody>
          <a:bodyPr wrap="square" rtlCol="0">
            <a:spAutoFit/>
          </a:bodyPr>
          <a:lstStyle/>
          <a:p>
            <a:pPr>
              <a:lnSpc>
                <a:spcPct val="150000"/>
              </a:lnSpc>
            </a:pPr>
            <a:r>
              <a:rPr lang="zh-CN" altLang="en-US" sz="2000" dirty="0">
                <a:latin typeface="黑体" panose="02010609060101010101" charset="-122"/>
                <a:ea typeface="黑体" panose="02010609060101010101" charset="-122"/>
                <a:cs typeface="Times New Roman" panose="02020603050405020304" pitchFamily="18" charset="0"/>
              </a:rPr>
              <a:t>前面学习得到的所有</a:t>
            </a:r>
            <a:r>
              <a:rPr lang="zh-CN" altLang="en-US" sz="2000" dirty="0">
                <a:solidFill>
                  <a:srgbClr val="0000FF"/>
                </a:solidFill>
                <a:latin typeface="黑体" panose="02010609060101010101" charset="-122"/>
                <a:ea typeface="黑体" panose="02010609060101010101" charset="-122"/>
                <a:cs typeface="Times New Roman" panose="02020603050405020304" pitchFamily="18" charset="0"/>
              </a:rPr>
              <a:t>弱学习器的组合</a:t>
            </a:r>
            <a:r>
              <a:rPr lang="zh-CN" altLang="en-US" sz="2000" dirty="0">
                <a:latin typeface="黑体" panose="02010609060101010101" charset="-122"/>
                <a:ea typeface="黑体" panose="02010609060101010101" charset="-122"/>
                <a:cs typeface="Times New Roman" panose="02020603050405020304" pitchFamily="18" charset="0"/>
              </a:rPr>
              <a:t>的预测结果和</a:t>
            </a:r>
            <a:r>
              <a:rPr lang="zh-CN" altLang="en-US" sz="2000" dirty="0">
                <a:solidFill>
                  <a:srgbClr val="0000FF"/>
                </a:solidFill>
                <a:latin typeface="黑体" panose="02010609060101010101" charset="-122"/>
                <a:ea typeface="黑体" panose="02010609060101010101" charset="-122"/>
                <a:cs typeface="Times New Roman" panose="02020603050405020304" pitchFamily="18" charset="0"/>
              </a:rPr>
              <a:t>真实值</a:t>
            </a:r>
            <a:r>
              <a:rPr lang="zh-CN" altLang="en-US" sz="2000" dirty="0">
                <a:latin typeface="黑体" panose="02010609060101010101" charset="-122"/>
                <a:ea typeface="黑体" panose="02010609060101010101" charset="-122"/>
                <a:cs typeface="Times New Roman" panose="02020603050405020304" pitchFamily="18" charset="0"/>
              </a:rPr>
              <a:t>之间的误差。</a:t>
            </a:r>
            <a:endParaRPr lang="en-US" altLang="zh-CN" sz="2000" dirty="0">
              <a:latin typeface="黑体" panose="02010609060101010101" charset="-122"/>
              <a:ea typeface="黑体" panose="02010609060101010101" charset="-122"/>
              <a:cs typeface="Times New Roman" panose="02020603050405020304" pitchFamily="18" charset="0"/>
            </a:endParaRPr>
          </a:p>
        </p:txBody>
      </p:sp>
      <p:sp>
        <p:nvSpPr>
          <p:cNvPr id="5" name="矩形 4"/>
          <p:cNvSpPr/>
          <p:nvPr/>
        </p:nvSpPr>
        <p:spPr>
          <a:xfrm>
            <a:off x="9625743" y="1610843"/>
            <a:ext cx="646331" cy="369332"/>
          </a:xfrm>
          <a:prstGeom prst="rect">
            <a:avLst/>
          </a:prstGeom>
        </p:spPr>
        <p:txBody>
          <a:bodyPr wrap="none">
            <a:spAutoFit/>
          </a:bodyPr>
          <a:lstStyle/>
          <a:p>
            <a:r>
              <a:rPr lang="zh-CN" altLang="en-US" dirty="0">
                <a:solidFill>
                  <a:srgbClr val="0000FF"/>
                </a:solidFill>
                <a:latin typeface="黑体" panose="02010609060101010101" charset="-122"/>
                <a:ea typeface="黑体" panose="02010609060101010101" charset="-122"/>
                <a:cs typeface="Times New Roman" panose="02020603050405020304" pitchFamily="18" charset="0"/>
              </a:rPr>
              <a:t>残差</a:t>
            </a:r>
            <a:endParaRPr lang="zh-CN" altLang="en-US" dirty="0">
              <a:latin typeface="黑体" panose="02010609060101010101" charset="-122"/>
              <a:ea typeface="黑体" panose="02010609060101010101" charset="-122"/>
            </a:endParaRPr>
          </a:p>
        </p:txBody>
      </p:sp>
    </p:spTree>
  </p:cSld>
  <p:clrMapOvr>
    <a:masterClrMapping/>
  </p:clrMapOvr>
  <p:transition spd="me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62526" y="176378"/>
            <a:ext cx="7150695" cy="786149"/>
          </a:xfrm>
        </p:spPr>
        <p:txBody>
          <a:bodyPr>
            <a:normAutofit/>
          </a:bodyPr>
          <a:lstStyle/>
          <a:p>
            <a:pPr>
              <a:lnSpc>
                <a:spcPct val="150000"/>
              </a:lnSpc>
            </a:pPr>
            <a:r>
              <a:rPr kumimoji="1" lang="en-US" altLang="zh-CN" b="0" dirty="0">
                <a:sym typeface="+mn-ea"/>
              </a:rPr>
              <a:t>4.4.2</a:t>
            </a:r>
            <a:r>
              <a:rPr kumimoji="1" lang="zh-CN" altLang="en-US" b="0" dirty="0">
                <a:sym typeface="+mn-ea"/>
              </a:rPr>
              <a:t>、什么是</a:t>
            </a:r>
            <a:r>
              <a:rPr kumimoji="1" lang="en-US" altLang="zh-CN" b="0" dirty="0">
                <a:sym typeface="+mn-ea"/>
              </a:rPr>
              <a:t>GBDT——</a:t>
            </a:r>
            <a:r>
              <a:rPr kumimoji="1" lang="zh-CN" altLang="en-US" b="0" dirty="0">
                <a:sym typeface="+mn-ea"/>
              </a:rPr>
              <a:t>构建</a:t>
            </a:r>
            <a:r>
              <a:rPr kumimoji="1" lang="en-US" altLang="zh-CN" b="0" dirty="0">
                <a:sym typeface="+mn-ea"/>
              </a:rPr>
              <a:t>Cart</a:t>
            </a:r>
            <a:r>
              <a:rPr kumimoji="1" lang="zh-CN" altLang="en-US" b="0" dirty="0">
                <a:sym typeface="+mn-ea"/>
              </a:rPr>
              <a:t>回归树</a:t>
            </a:r>
            <a:endParaRPr kumimoji="1" lang="zh-CN" altLang="en-US" b="0" dirty="0">
              <a:sym typeface="+mn-ea"/>
            </a:endParaRPr>
          </a:p>
        </p:txBody>
      </p:sp>
      <p:sp>
        <p:nvSpPr>
          <p:cNvPr id="3" name="文本占位符 2"/>
          <p:cNvSpPr>
            <a:spLocks noGrp="1"/>
          </p:cNvSpPr>
          <p:nvPr>
            <p:ph type="body" idx="1"/>
          </p:nvPr>
        </p:nvSpPr>
        <p:spPr>
          <a:xfrm>
            <a:off x="532015" y="1155033"/>
            <a:ext cx="11014363" cy="5137702"/>
          </a:xfrm>
        </p:spPr>
        <p:txBody>
          <a:bodyPr>
            <a:normAutofit/>
          </a:bodyPr>
          <a:lstStyle/>
          <a:p>
            <a:pPr algn="just">
              <a:lnSpc>
                <a:spcPct val="150000"/>
              </a:lnSpc>
            </a:pPr>
            <a:r>
              <a:rPr lang="zh-CN" altLang="en-US" sz="1800" dirty="0"/>
              <a:t>要理解</a:t>
            </a:r>
            <a:r>
              <a:rPr lang="en-US" altLang="zh-CN" sz="1800" dirty="0"/>
              <a:t>GBDT</a:t>
            </a:r>
            <a:r>
              <a:rPr lang="zh-CN" altLang="en-US" sz="1800" dirty="0"/>
              <a:t>，我们首先看一下它的基础弱学习器</a:t>
            </a:r>
            <a:r>
              <a:rPr lang="en-US" altLang="zh-CN" sz="1800" dirty="0">
                <a:solidFill>
                  <a:srgbClr val="0000FF"/>
                </a:solidFill>
              </a:rPr>
              <a:t>Cart</a:t>
            </a:r>
            <a:r>
              <a:rPr lang="zh-CN" altLang="en-US" sz="1800" dirty="0">
                <a:solidFill>
                  <a:srgbClr val="0000FF"/>
                </a:solidFill>
              </a:rPr>
              <a:t>回归树（</a:t>
            </a:r>
            <a:r>
              <a:rPr lang="en-US" altLang="zh-CN" sz="1800" dirty="0">
                <a:solidFill>
                  <a:srgbClr val="0000FF"/>
                </a:solidFill>
              </a:rPr>
              <a:t>Classification and Regression Tree</a:t>
            </a:r>
            <a:r>
              <a:rPr lang="zh-CN" altLang="en-US" sz="1800" dirty="0">
                <a:solidFill>
                  <a:srgbClr val="0000FF"/>
                </a:solidFill>
              </a:rPr>
              <a:t>）</a:t>
            </a:r>
            <a:r>
              <a:rPr lang="zh-CN" altLang="en-US" sz="1800" dirty="0"/>
              <a:t>。它即可以用来处理分类任务，也可以用来处理回归任务。这里要强调的是</a:t>
            </a:r>
            <a:r>
              <a:rPr lang="en-US" altLang="zh-CN" sz="1800" dirty="0">
                <a:solidFill>
                  <a:srgbClr val="0000FF"/>
                </a:solidFill>
              </a:rPr>
              <a:t>Cart</a:t>
            </a:r>
            <a:r>
              <a:rPr lang="zh-CN" altLang="en-US" sz="1800" dirty="0">
                <a:solidFill>
                  <a:srgbClr val="0000FF"/>
                </a:solidFill>
              </a:rPr>
              <a:t>假设决策树是二叉树</a:t>
            </a:r>
            <a:r>
              <a:rPr lang="zh-CN" altLang="en-US" sz="1800" dirty="0"/>
              <a:t>，内部结点特征的取值只有“是”和“否”，左分支为取值等于“是”的分支，右分支则相反。这样的决策树等价于递归地二分每个特征。</a:t>
            </a:r>
            <a:endParaRPr lang="en-US" altLang="zh-CN" sz="1800" dirty="0"/>
          </a:p>
          <a:p>
            <a:pPr algn="just">
              <a:lnSpc>
                <a:spcPct val="150000"/>
              </a:lnSpc>
            </a:pPr>
            <a:r>
              <a:rPr lang="zh-CN" altLang="en-US" sz="1800" dirty="0"/>
              <a:t>决策树的生成就是递归地构建二叉决策树的过程：</a:t>
            </a:r>
            <a:r>
              <a:rPr lang="en-US" altLang="zh-CN" sz="1800" dirty="0"/>
              <a:t>1</a:t>
            </a:r>
            <a:r>
              <a:rPr lang="zh-CN" altLang="en-US" sz="1800" dirty="0"/>
              <a:t>）对回归树用</a:t>
            </a:r>
            <a:r>
              <a:rPr lang="zh-CN" altLang="en-US" sz="1800" dirty="0">
                <a:solidFill>
                  <a:srgbClr val="0000FF"/>
                </a:solidFill>
              </a:rPr>
              <a:t>平方误差</a:t>
            </a:r>
            <a:r>
              <a:rPr lang="zh-CN" altLang="en-US" sz="1800" dirty="0"/>
              <a:t>最小化准则，</a:t>
            </a:r>
            <a:r>
              <a:rPr lang="en-US" altLang="zh-CN" sz="1800" dirty="0"/>
              <a:t>2</a:t>
            </a:r>
            <a:r>
              <a:rPr lang="zh-CN" altLang="en-US" sz="1800" dirty="0"/>
              <a:t>）</a:t>
            </a:r>
            <a:r>
              <a:rPr lang="zh-CN" altLang="en-US" sz="1800" dirty="0"/>
              <a:t>对分类树用基尼指数最小化准则，进行特征选择，生成二叉树。</a:t>
            </a:r>
            <a:endParaRPr lang="en-US" altLang="zh-CN" sz="1800" dirty="0"/>
          </a:p>
          <a:p>
            <a:pPr algn="just">
              <a:lnSpc>
                <a:spcPct val="150000"/>
              </a:lnSpc>
            </a:pPr>
            <a:r>
              <a:rPr lang="zh-CN" altLang="en-US" sz="1800" dirty="0"/>
              <a:t>我们以以下数据为例，实际构建一颗</a:t>
            </a:r>
            <a:r>
              <a:rPr lang="en-US" altLang="zh-CN" sz="1800" dirty="0"/>
              <a:t>Cart</a:t>
            </a:r>
            <a:r>
              <a:rPr lang="zh-CN" altLang="en-US" sz="1800" dirty="0"/>
              <a:t>回归树，来解释它的生成过程：</a:t>
            </a:r>
            <a:endParaRPr lang="en-US" altLang="zh-CN" sz="1800" dirty="0"/>
          </a:p>
          <a:p>
            <a:pPr algn="just">
              <a:lnSpc>
                <a:spcPct val="150000"/>
              </a:lnSpc>
            </a:pPr>
            <a:endParaRPr lang="en-US" altLang="zh-CN" sz="1800" dirty="0"/>
          </a:p>
          <a:p>
            <a:pPr algn="just">
              <a:lnSpc>
                <a:spcPct val="150000"/>
              </a:lnSpc>
            </a:pPr>
            <a:endParaRPr lang="en-US" altLang="zh-CN" sz="1800" dirty="0"/>
          </a:p>
          <a:p>
            <a:pPr algn="just">
              <a:lnSpc>
                <a:spcPct val="150000"/>
              </a:lnSpc>
            </a:pPr>
            <a:endParaRPr lang="en-US" altLang="zh-CN" sz="1800" dirty="0"/>
          </a:p>
          <a:p>
            <a:pPr marL="0" indent="0" algn="just">
              <a:lnSpc>
                <a:spcPct val="150000"/>
              </a:lnSpc>
              <a:buNone/>
            </a:pPr>
            <a:r>
              <a:rPr lang="en-US" altLang="zh-CN" sz="1800" dirty="0"/>
              <a:t>	</a:t>
            </a:r>
            <a:endParaRPr lang="en-US" altLang="zh-CN" sz="1800" dirty="0">
              <a:solidFill>
                <a:srgbClr val="0000FF"/>
              </a:solidFill>
            </a:endParaRPr>
          </a:p>
          <a:p>
            <a:pPr algn="just">
              <a:lnSpc>
                <a:spcPct val="150000"/>
              </a:lnSpc>
            </a:pPr>
            <a:endParaRPr lang="en-US" altLang="zh-CN" sz="1800" dirty="0"/>
          </a:p>
        </p:txBody>
      </p:sp>
      <p:graphicFrame>
        <p:nvGraphicFramePr>
          <p:cNvPr id="4" name="表格 4"/>
          <p:cNvGraphicFramePr>
            <a:graphicFrameLocks noGrp="1"/>
          </p:cNvGraphicFramePr>
          <p:nvPr/>
        </p:nvGraphicFramePr>
        <p:xfrm>
          <a:off x="1520271" y="4519879"/>
          <a:ext cx="8127999" cy="741680"/>
        </p:xfrm>
        <a:graphic>
          <a:graphicData uri="http://schemas.openxmlformats.org/drawingml/2006/table">
            <a:tbl>
              <a:tblPr firstRow="1" bandRow="1">
                <a:tableStyleId>{5C22544A-7EE6-4342-B048-85BDC9FD1C3A}</a:tableStyleId>
              </a:tblPr>
              <a:tblGrid>
                <a:gridCol w="738909"/>
                <a:gridCol w="738909"/>
                <a:gridCol w="738909"/>
                <a:gridCol w="738909"/>
                <a:gridCol w="738909"/>
                <a:gridCol w="738909"/>
                <a:gridCol w="738909"/>
                <a:gridCol w="738909"/>
                <a:gridCol w="738909"/>
                <a:gridCol w="738909"/>
                <a:gridCol w="738909"/>
              </a:tblGrid>
              <a:tr h="370840">
                <a:tc>
                  <a:txBody>
                    <a:bodyPr/>
                    <a:lstStyle/>
                    <a:p>
                      <a:r>
                        <a:rPr lang="en-US" altLang="zh-CN" dirty="0"/>
                        <a:t>x</a:t>
                      </a:r>
                      <a:endParaRPr lang="zh-CN" altLang="en-US" dirty="0"/>
                    </a:p>
                  </a:txBody>
                  <a:tcPr/>
                </a:tc>
                <a:tc>
                  <a:txBody>
                    <a:bodyPr/>
                    <a:lstStyle/>
                    <a:p>
                      <a:r>
                        <a:rPr lang="en-US" altLang="zh-CN" dirty="0"/>
                        <a:t>1</a:t>
                      </a:r>
                      <a:endParaRPr lang="zh-CN" altLang="en-US" dirty="0"/>
                    </a:p>
                  </a:txBody>
                  <a:tcPr/>
                </a:tc>
                <a:tc>
                  <a:txBody>
                    <a:bodyPr/>
                    <a:lstStyle/>
                    <a:p>
                      <a:r>
                        <a:rPr lang="en-US" altLang="zh-CN" dirty="0"/>
                        <a:t>2</a:t>
                      </a:r>
                      <a:endParaRPr lang="zh-CN" altLang="en-US" dirty="0"/>
                    </a:p>
                  </a:txBody>
                  <a:tcPr/>
                </a:tc>
                <a:tc>
                  <a:txBody>
                    <a:bodyPr/>
                    <a:lstStyle/>
                    <a:p>
                      <a:r>
                        <a:rPr lang="en-US" altLang="zh-CN" dirty="0"/>
                        <a:t>3</a:t>
                      </a:r>
                      <a:endParaRPr lang="zh-CN" altLang="en-US" dirty="0"/>
                    </a:p>
                  </a:txBody>
                  <a:tcPr/>
                </a:tc>
                <a:tc>
                  <a:txBody>
                    <a:bodyPr/>
                    <a:lstStyle/>
                    <a:p>
                      <a:r>
                        <a:rPr lang="en-US" altLang="zh-CN" dirty="0"/>
                        <a:t>4</a:t>
                      </a:r>
                      <a:endParaRPr lang="zh-CN" altLang="en-US" dirty="0"/>
                    </a:p>
                  </a:txBody>
                  <a:tcPr/>
                </a:tc>
                <a:tc>
                  <a:txBody>
                    <a:bodyPr/>
                    <a:lstStyle/>
                    <a:p>
                      <a:r>
                        <a:rPr lang="en-US" altLang="zh-CN" dirty="0"/>
                        <a:t>5</a:t>
                      </a:r>
                      <a:endParaRPr lang="zh-CN" altLang="en-US" dirty="0"/>
                    </a:p>
                  </a:txBody>
                  <a:tcPr/>
                </a:tc>
                <a:tc>
                  <a:txBody>
                    <a:bodyPr/>
                    <a:lstStyle/>
                    <a:p>
                      <a:r>
                        <a:rPr lang="en-US" altLang="zh-CN" dirty="0"/>
                        <a:t>6</a:t>
                      </a:r>
                      <a:endParaRPr lang="zh-CN" altLang="en-US" dirty="0"/>
                    </a:p>
                  </a:txBody>
                  <a:tcPr/>
                </a:tc>
                <a:tc>
                  <a:txBody>
                    <a:bodyPr/>
                    <a:lstStyle/>
                    <a:p>
                      <a:r>
                        <a:rPr lang="en-US" altLang="zh-CN" dirty="0"/>
                        <a:t>7</a:t>
                      </a:r>
                      <a:endParaRPr lang="zh-CN" altLang="en-US" dirty="0"/>
                    </a:p>
                  </a:txBody>
                  <a:tcPr/>
                </a:tc>
                <a:tc>
                  <a:txBody>
                    <a:bodyPr/>
                    <a:lstStyle/>
                    <a:p>
                      <a:r>
                        <a:rPr lang="en-US" altLang="zh-CN" dirty="0"/>
                        <a:t>8</a:t>
                      </a:r>
                      <a:endParaRPr lang="zh-CN" altLang="en-US" dirty="0"/>
                    </a:p>
                  </a:txBody>
                  <a:tcPr/>
                </a:tc>
                <a:tc>
                  <a:txBody>
                    <a:bodyPr/>
                    <a:lstStyle/>
                    <a:p>
                      <a:r>
                        <a:rPr lang="en-US" altLang="zh-CN" dirty="0"/>
                        <a:t>9</a:t>
                      </a:r>
                      <a:endParaRPr lang="zh-CN" altLang="en-US" dirty="0"/>
                    </a:p>
                  </a:txBody>
                  <a:tcPr/>
                </a:tc>
                <a:tc>
                  <a:txBody>
                    <a:bodyPr/>
                    <a:lstStyle/>
                    <a:p>
                      <a:r>
                        <a:rPr lang="en-US" altLang="zh-CN" dirty="0"/>
                        <a:t>10</a:t>
                      </a:r>
                      <a:endParaRPr lang="zh-CN" altLang="en-US" dirty="0"/>
                    </a:p>
                  </a:txBody>
                  <a:tcPr/>
                </a:tc>
              </a:tr>
              <a:tr h="370840">
                <a:tc>
                  <a:txBody>
                    <a:bodyPr/>
                    <a:lstStyle/>
                    <a:p>
                      <a:r>
                        <a:rPr lang="en-US" altLang="zh-CN" dirty="0"/>
                        <a:t>y</a:t>
                      </a:r>
                      <a:endParaRPr lang="zh-CN" altLang="en-US" dirty="0"/>
                    </a:p>
                  </a:txBody>
                  <a:tcPr/>
                </a:tc>
                <a:tc>
                  <a:txBody>
                    <a:bodyPr/>
                    <a:lstStyle/>
                    <a:p>
                      <a:r>
                        <a:rPr lang="en-US" altLang="zh-CN" dirty="0"/>
                        <a:t>5.56</a:t>
                      </a:r>
                      <a:endParaRPr lang="zh-CN" altLang="en-US" dirty="0"/>
                    </a:p>
                  </a:txBody>
                  <a:tcPr/>
                </a:tc>
                <a:tc>
                  <a:txBody>
                    <a:bodyPr/>
                    <a:lstStyle/>
                    <a:p>
                      <a:r>
                        <a:rPr lang="en-US" altLang="zh-CN" sz="1200" b="0" i="0" u="none" strike="noStrike" cap="none" spc="0" baseline="0" dirty="0">
                          <a:solidFill>
                            <a:schemeClr val="dk1"/>
                          </a:solidFill>
                          <a:effectLst/>
                          <a:uFillTx/>
                          <a:latin typeface="+mn-lt"/>
                          <a:ea typeface="+mn-ea"/>
                          <a:cs typeface="+mn-cs"/>
                          <a:sym typeface="Arial" panose="020B0604020202020204"/>
                        </a:rPr>
                        <a:t>5.70</a:t>
                      </a:r>
                      <a:endParaRPr lang="zh-CN" altLang="en-US" dirty="0"/>
                    </a:p>
                  </a:txBody>
                  <a:tcPr/>
                </a:tc>
                <a:tc>
                  <a:txBody>
                    <a:bodyPr/>
                    <a:lstStyle/>
                    <a:p>
                      <a:r>
                        <a:rPr lang="en-US" altLang="zh-CN" sz="1200" b="0" i="0" u="none" strike="noStrike" cap="none" spc="0" baseline="0" dirty="0">
                          <a:solidFill>
                            <a:schemeClr val="dk1"/>
                          </a:solidFill>
                          <a:effectLst/>
                          <a:uFillTx/>
                          <a:latin typeface="+mn-lt"/>
                          <a:ea typeface="+mn-ea"/>
                          <a:cs typeface="+mn-cs"/>
                          <a:sym typeface="Arial" panose="020B0604020202020204"/>
                        </a:rPr>
                        <a:t>5.91</a:t>
                      </a:r>
                      <a:endParaRPr lang="zh-CN" altLang="en-US" dirty="0"/>
                    </a:p>
                  </a:txBody>
                  <a:tcPr/>
                </a:tc>
                <a:tc>
                  <a:txBody>
                    <a:bodyPr/>
                    <a:lstStyle/>
                    <a:p>
                      <a:r>
                        <a:rPr lang="en-US" altLang="zh-CN" sz="1200" b="0" i="0" u="none" strike="noStrike" cap="none" spc="0" baseline="0" dirty="0">
                          <a:solidFill>
                            <a:schemeClr val="dk1"/>
                          </a:solidFill>
                          <a:effectLst/>
                          <a:uFillTx/>
                          <a:latin typeface="+mn-lt"/>
                          <a:ea typeface="+mn-ea"/>
                          <a:cs typeface="+mn-cs"/>
                          <a:sym typeface="Arial" panose="020B0604020202020204"/>
                        </a:rPr>
                        <a:t>6.40</a:t>
                      </a:r>
                      <a:endParaRPr lang="zh-CN" altLang="en-US" dirty="0"/>
                    </a:p>
                  </a:txBody>
                  <a:tcPr/>
                </a:tc>
                <a:tc>
                  <a:txBody>
                    <a:bodyPr/>
                    <a:lstStyle/>
                    <a:p>
                      <a:r>
                        <a:rPr lang="en-US" altLang="zh-CN" sz="1200" b="0" i="0" u="none" strike="noStrike" cap="none" spc="0" baseline="0" dirty="0">
                          <a:solidFill>
                            <a:schemeClr val="dk1"/>
                          </a:solidFill>
                          <a:effectLst/>
                          <a:uFillTx/>
                          <a:latin typeface="+mn-lt"/>
                          <a:ea typeface="+mn-ea"/>
                          <a:cs typeface="+mn-cs"/>
                          <a:sym typeface="Arial" panose="020B0604020202020204"/>
                        </a:rPr>
                        <a:t>6.80</a:t>
                      </a:r>
                      <a:endParaRPr lang="zh-CN" altLang="en-US" dirty="0"/>
                    </a:p>
                  </a:txBody>
                  <a:tcPr/>
                </a:tc>
                <a:tc>
                  <a:txBody>
                    <a:bodyPr/>
                    <a:lstStyle/>
                    <a:p>
                      <a:r>
                        <a:rPr lang="en-US" altLang="zh-CN" sz="1200" b="0" i="0" u="none" strike="noStrike" cap="none" spc="0" baseline="0" dirty="0">
                          <a:solidFill>
                            <a:schemeClr val="dk1"/>
                          </a:solidFill>
                          <a:effectLst/>
                          <a:uFillTx/>
                          <a:latin typeface="+mn-lt"/>
                          <a:ea typeface="+mn-ea"/>
                          <a:cs typeface="+mn-cs"/>
                          <a:sym typeface="Arial" panose="020B0604020202020204"/>
                        </a:rPr>
                        <a:t>7.05</a:t>
                      </a:r>
                      <a:endParaRPr lang="zh-CN" altLang="en-US" dirty="0"/>
                    </a:p>
                  </a:txBody>
                  <a:tcPr/>
                </a:tc>
                <a:tc>
                  <a:txBody>
                    <a:bodyPr/>
                    <a:lstStyle/>
                    <a:p>
                      <a:r>
                        <a:rPr lang="en-US" altLang="zh-CN" sz="1200" b="0" i="0" u="none" strike="noStrike" cap="none" spc="0" baseline="0" dirty="0">
                          <a:solidFill>
                            <a:schemeClr val="dk1"/>
                          </a:solidFill>
                          <a:effectLst/>
                          <a:uFillTx/>
                          <a:latin typeface="+mn-lt"/>
                          <a:ea typeface="+mn-ea"/>
                          <a:cs typeface="+mn-cs"/>
                          <a:sym typeface="Arial" panose="020B0604020202020204"/>
                        </a:rPr>
                        <a:t>8.90</a:t>
                      </a:r>
                      <a:endParaRPr lang="zh-CN" altLang="en-US" dirty="0"/>
                    </a:p>
                  </a:txBody>
                  <a:tcPr/>
                </a:tc>
                <a:tc>
                  <a:txBody>
                    <a:bodyPr/>
                    <a:lstStyle/>
                    <a:p>
                      <a:r>
                        <a:rPr lang="en-US" altLang="zh-CN" sz="1200" b="0" i="0" u="none" strike="noStrike" cap="none" spc="0" baseline="0" dirty="0">
                          <a:solidFill>
                            <a:schemeClr val="dk1"/>
                          </a:solidFill>
                          <a:effectLst/>
                          <a:uFillTx/>
                          <a:latin typeface="+mn-lt"/>
                          <a:ea typeface="+mn-ea"/>
                          <a:cs typeface="+mn-cs"/>
                          <a:sym typeface="Arial" panose="020B0604020202020204"/>
                        </a:rPr>
                        <a:t>8.70</a:t>
                      </a:r>
                      <a:endParaRPr lang="zh-CN" altLang="en-US" dirty="0"/>
                    </a:p>
                  </a:txBody>
                  <a:tcPr/>
                </a:tc>
                <a:tc>
                  <a:txBody>
                    <a:bodyPr/>
                    <a:lstStyle/>
                    <a:p>
                      <a:r>
                        <a:rPr lang="en-US" altLang="zh-CN" sz="1200" b="0" i="0" u="none" strike="noStrike" cap="none" spc="0" baseline="0" dirty="0">
                          <a:solidFill>
                            <a:schemeClr val="dk1"/>
                          </a:solidFill>
                          <a:effectLst/>
                          <a:uFillTx/>
                          <a:latin typeface="+mn-lt"/>
                          <a:ea typeface="+mn-ea"/>
                          <a:cs typeface="+mn-cs"/>
                          <a:sym typeface="Arial" panose="020B0604020202020204"/>
                        </a:rPr>
                        <a:t>9.00</a:t>
                      </a:r>
                      <a:endParaRPr lang="zh-CN" altLang="en-US" dirty="0"/>
                    </a:p>
                  </a:txBody>
                  <a:tcPr/>
                </a:tc>
                <a:tc>
                  <a:txBody>
                    <a:bodyPr/>
                    <a:lstStyle/>
                    <a:p>
                      <a:r>
                        <a:rPr lang="en-US" altLang="zh-CN" sz="1200" b="0" i="0" u="none" strike="noStrike" cap="none" spc="0" baseline="0" dirty="0">
                          <a:solidFill>
                            <a:schemeClr val="dk1"/>
                          </a:solidFill>
                          <a:effectLst/>
                          <a:uFillTx/>
                          <a:latin typeface="+mn-lt"/>
                          <a:ea typeface="+mn-ea"/>
                          <a:cs typeface="+mn-cs"/>
                          <a:sym typeface="Arial" panose="020B0604020202020204"/>
                        </a:rPr>
                        <a:t>9.05</a:t>
                      </a:r>
                      <a:endParaRPr lang="zh-CN" altLang="en-US" dirty="0"/>
                    </a:p>
                  </a:txBody>
                  <a:tcPr/>
                </a:tc>
              </a:tr>
            </a:tbl>
          </a:graphicData>
        </a:graphic>
      </p:graphicFrame>
    </p:spTree>
  </p:cSld>
  <p:clrMapOvr>
    <a:masterClrMapping/>
  </p:clrMapOvr>
  <p:transition spd="me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62526" y="176378"/>
            <a:ext cx="7150695" cy="786149"/>
          </a:xfrm>
        </p:spPr>
        <p:txBody>
          <a:bodyPr>
            <a:normAutofit/>
          </a:bodyPr>
          <a:lstStyle/>
          <a:p>
            <a:pPr>
              <a:lnSpc>
                <a:spcPct val="150000"/>
              </a:lnSpc>
            </a:pPr>
            <a:r>
              <a:rPr kumimoji="1" lang="en-US" altLang="zh-CN" b="0" dirty="0">
                <a:sym typeface="+mn-ea"/>
              </a:rPr>
              <a:t>4.4.2</a:t>
            </a:r>
            <a:r>
              <a:rPr kumimoji="1" lang="zh-CN" altLang="en-US" b="0" dirty="0">
                <a:sym typeface="+mn-ea"/>
              </a:rPr>
              <a:t>、什么是</a:t>
            </a:r>
            <a:r>
              <a:rPr kumimoji="1" lang="en-US" altLang="zh-CN" b="0" dirty="0">
                <a:sym typeface="+mn-ea"/>
              </a:rPr>
              <a:t>GBDT——</a:t>
            </a:r>
            <a:r>
              <a:rPr kumimoji="1" lang="zh-CN" altLang="en-US" b="0" dirty="0">
                <a:sym typeface="+mn-ea"/>
              </a:rPr>
              <a:t>构建</a:t>
            </a:r>
            <a:r>
              <a:rPr kumimoji="1" lang="en-US" altLang="zh-CN" b="0" dirty="0">
                <a:sym typeface="+mn-ea"/>
              </a:rPr>
              <a:t>Cart</a:t>
            </a:r>
            <a:r>
              <a:rPr kumimoji="1" lang="zh-CN" altLang="en-US" b="0" dirty="0">
                <a:sym typeface="+mn-ea"/>
              </a:rPr>
              <a:t>回归树</a:t>
            </a:r>
            <a:endParaRPr kumimoji="1" lang="zh-CN" altLang="en-US" b="0" dirty="0">
              <a:sym typeface="+mn-ea"/>
            </a:endParaRPr>
          </a:p>
        </p:txBody>
      </p:sp>
      <p:sp>
        <p:nvSpPr>
          <p:cNvPr id="3" name="文本占位符 2"/>
          <p:cNvSpPr>
            <a:spLocks noGrp="1"/>
          </p:cNvSpPr>
          <p:nvPr>
            <p:ph type="body" idx="1"/>
          </p:nvPr>
        </p:nvSpPr>
        <p:spPr>
          <a:xfrm>
            <a:off x="532015" y="1155033"/>
            <a:ext cx="11014363" cy="5137702"/>
          </a:xfrm>
        </p:spPr>
        <p:txBody>
          <a:bodyPr>
            <a:normAutofit/>
          </a:bodyPr>
          <a:lstStyle/>
          <a:p>
            <a:pPr>
              <a:lnSpc>
                <a:spcPct val="150000"/>
              </a:lnSpc>
            </a:pPr>
            <a:r>
              <a:rPr lang="zh-CN" altLang="en-US" sz="1800" dirty="0"/>
              <a:t>首先，要</a:t>
            </a:r>
            <a:r>
              <a:rPr lang="zh-CN" altLang="en-US" sz="1800" dirty="0">
                <a:solidFill>
                  <a:srgbClr val="0000FF"/>
                </a:solidFill>
              </a:rPr>
              <a:t>选择最优切分变量（特征）</a:t>
            </a:r>
            <a:r>
              <a:rPr lang="en-US" altLang="zh-CN" sz="1800" dirty="0">
                <a:solidFill>
                  <a:srgbClr val="0000FF"/>
                </a:solidFill>
              </a:rPr>
              <a:t>j</a:t>
            </a:r>
            <a:r>
              <a:rPr lang="zh-CN" altLang="en-US" sz="1800" dirty="0">
                <a:solidFill>
                  <a:srgbClr val="0000FF"/>
                </a:solidFill>
              </a:rPr>
              <a:t>与切分点</a:t>
            </a:r>
            <a:r>
              <a:rPr lang="en-US" altLang="zh-CN" sz="1800" dirty="0">
                <a:solidFill>
                  <a:srgbClr val="0000FF"/>
                </a:solidFill>
              </a:rPr>
              <a:t>s</a:t>
            </a:r>
            <a:r>
              <a:rPr lang="zh-CN" altLang="en-US" sz="1800" dirty="0">
                <a:solidFill>
                  <a:srgbClr val="0000FF"/>
                </a:solidFill>
              </a:rPr>
              <a:t>（阈值）</a:t>
            </a:r>
            <a:r>
              <a:rPr lang="zh-CN" altLang="en-US" sz="1800" dirty="0"/>
              <a:t>，来求解以下平方损失：</a:t>
            </a:r>
            <a:endParaRPr lang="en-US" altLang="zh-CN" sz="1800" dirty="0"/>
          </a:p>
          <a:p>
            <a:pPr>
              <a:lnSpc>
                <a:spcPct val="150000"/>
              </a:lnSpc>
            </a:pPr>
            <a:endParaRPr lang="en-US" altLang="zh-CN" sz="1800" dirty="0"/>
          </a:p>
          <a:p>
            <a:pPr>
              <a:lnSpc>
                <a:spcPct val="150000"/>
              </a:lnSpc>
            </a:pPr>
            <a:endParaRPr lang="en-US" altLang="zh-CN" sz="1800" dirty="0"/>
          </a:p>
          <a:p>
            <a:pPr>
              <a:lnSpc>
                <a:spcPct val="150000"/>
              </a:lnSpc>
            </a:pPr>
            <a:endParaRPr lang="en-US" altLang="zh-CN" sz="1800" dirty="0"/>
          </a:p>
          <a:p>
            <a:pPr>
              <a:lnSpc>
                <a:spcPct val="150000"/>
              </a:lnSpc>
            </a:pPr>
            <a:r>
              <a:rPr lang="zh-CN" altLang="en-US" sz="1800" dirty="0"/>
              <a:t>这里我们要遍历可切分的变量</a:t>
            </a:r>
            <a:r>
              <a:rPr lang="en-US" altLang="zh-CN" sz="1800" dirty="0"/>
              <a:t>j</a:t>
            </a:r>
            <a:r>
              <a:rPr lang="zh-CN" altLang="en-US" sz="1800" dirty="0"/>
              <a:t>，对固定的切分变量</a:t>
            </a:r>
            <a:r>
              <a:rPr lang="en-US" altLang="zh-CN" sz="1800" dirty="0"/>
              <a:t>j</a:t>
            </a:r>
            <a:r>
              <a:rPr lang="zh-CN" altLang="en-US" sz="1800" dirty="0"/>
              <a:t>扫描切分点</a:t>
            </a:r>
            <a:r>
              <a:rPr lang="en-US" altLang="zh-CN" sz="1800" dirty="0"/>
              <a:t>s</a:t>
            </a:r>
            <a:r>
              <a:rPr lang="zh-CN" altLang="en-US" sz="1800" dirty="0"/>
              <a:t>，选择使得上式达到最小值的</a:t>
            </a:r>
            <a:r>
              <a:rPr lang="en-US" altLang="zh-CN" sz="1800" dirty="0"/>
              <a:t>(</a:t>
            </a:r>
            <a:r>
              <a:rPr lang="en-US" altLang="zh-CN" sz="1800" dirty="0" err="1"/>
              <a:t>j,s</a:t>
            </a:r>
            <a:r>
              <a:rPr lang="en-US" altLang="zh-CN" sz="1800" dirty="0"/>
              <a:t>)</a:t>
            </a:r>
            <a:r>
              <a:rPr lang="zh-CN" altLang="en-US" sz="1800" dirty="0"/>
              <a:t>，式中的</a:t>
            </a:r>
            <a:r>
              <a:rPr lang="en-US" altLang="zh-CN" sz="1800" dirty="0" err="1"/>
              <a:t>R_m</a:t>
            </a:r>
            <a:r>
              <a:rPr lang="en-US" altLang="zh-CN" sz="1800" dirty="0"/>
              <a:t>(</a:t>
            </a:r>
            <a:r>
              <a:rPr lang="en-US" altLang="zh-CN" sz="1800" dirty="0" err="1"/>
              <a:t>j,s</a:t>
            </a:r>
            <a:r>
              <a:rPr lang="en-US" altLang="zh-CN" sz="1800" dirty="0"/>
              <a:t>)</a:t>
            </a:r>
            <a:r>
              <a:rPr lang="zh-CN" altLang="en-US" sz="1800" dirty="0"/>
              <a:t>和</a:t>
            </a:r>
            <a:r>
              <a:rPr lang="en-US" altLang="zh-CN" sz="1800" dirty="0" err="1"/>
              <a:t>c_m</a:t>
            </a:r>
            <a:r>
              <a:rPr lang="zh-CN" altLang="en-US" sz="1800" dirty="0"/>
              <a:t>定义如下：</a:t>
            </a:r>
            <a:endParaRPr lang="en-US" altLang="zh-CN" sz="1800" dirty="0"/>
          </a:p>
          <a:p>
            <a:pPr>
              <a:lnSpc>
                <a:spcPct val="150000"/>
              </a:lnSpc>
            </a:pPr>
            <a:endParaRPr lang="en-US" altLang="zh-CN" sz="1800" dirty="0"/>
          </a:p>
          <a:p>
            <a:pPr>
              <a:lnSpc>
                <a:spcPct val="150000"/>
              </a:lnSpc>
            </a:pPr>
            <a:endParaRPr lang="en-US" altLang="zh-CN" sz="1800" dirty="0"/>
          </a:p>
          <a:p>
            <a:pPr>
              <a:lnSpc>
                <a:spcPct val="150000"/>
              </a:lnSpc>
            </a:pPr>
            <a:endParaRPr lang="en-US" altLang="zh-CN" sz="1800" dirty="0"/>
          </a:p>
          <a:p>
            <a:pPr>
              <a:lnSpc>
                <a:spcPct val="150000"/>
              </a:lnSpc>
            </a:pPr>
            <a:r>
              <a:rPr lang="en-US" altLang="zh-CN" sz="1800" dirty="0"/>
              <a:t>R1(</a:t>
            </a:r>
            <a:r>
              <a:rPr lang="en-US" altLang="zh-CN" sz="1800" dirty="0" err="1"/>
              <a:t>j,s</a:t>
            </a:r>
            <a:r>
              <a:rPr lang="en-US" altLang="zh-CN" sz="1800" dirty="0"/>
              <a:t>)</a:t>
            </a:r>
            <a:r>
              <a:rPr lang="zh-CN" altLang="en-US" sz="1800" dirty="0"/>
              <a:t>是</a:t>
            </a:r>
            <a:r>
              <a:rPr lang="en-US" altLang="zh-CN" sz="1800" dirty="0"/>
              <a:t>x</a:t>
            </a:r>
            <a:r>
              <a:rPr lang="zh-CN" altLang="en-US" sz="1800" dirty="0"/>
              <a:t>值小于</a:t>
            </a:r>
            <a:r>
              <a:rPr lang="en-US" altLang="zh-CN" sz="1800" dirty="0"/>
              <a:t>s</a:t>
            </a:r>
            <a:r>
              <a:rPr lang="zh-CN" altLang="en-US" sz="1800" dirty="0"/>
              <a:t>的区间，</a:t>
            </a:r>
            <a:r>
              <a:rPr lang="en-US" altLang="zh-CN" sz="1800" dirty="0"/>
              <a:t>R2(</a:t>
            </a:r>
            <a:r>
              <a:rPr lang="en-US" altLang="zh-CN" sz="1800" dirty="0" err="1"/>
              <a:t>j,s</a:t>
            </a:r>
            <a:r>
              <a:rPr lang="en-US" altLang="zh-CN" sz="1800" dirty="0"/>
              <a:t>)</a:t>
            </a:r>
            <a:r>
              <a:rPr lang="zh-CN" altLang="en-US" sz="1800" dirty="0"/>
              <a:t>相反，</a:t>
            </a:r>
            <a:r>
              <a:rPr lang="en-US" altLang="zh-CN" sz="1800" dirty="0" err="1"/>
              <a:t>C_m</a:t>
            </a:r>
            <a:r>
              <a:rPr lang="zh-CN" altLang="en-US" sz="1800" dirty="0"/>
              <a:t>是区间</a:t>
            </a:r>
            <a:r>
              <a:rPr lang="en-US" altLang="zh-CN" sz="1800" dirty="0"/>
              <a:t>m</a:t>
            </a:r>
            <a:r>
              <a:rPr lang="zh-CN" altLang="en-US" sz="1800" dirty="0"/>
              <a:t>内样本点的均值。</a:t>
            </a:r>
            <a:endParaRPr lang="en-US" altLang="zh-CN" sz="1800" dirty="0"/>
          </a:p>
        </p:txBody>
      </p:sp>
      <p:pic>
        <p:nvPicPr>
          <p:cNvPr id="6" name="图片 5"/>
          <p:cNvPicPr>
            <a:picLocks noChangeAspect="1"/>
          </p:cNvPicPr>
          <p:nvPr/>
        </p:nvPicPr>
        <p:blipFill>
          <a:blip r:embed="rId1"/>
          <a:stretch>
            <a:fillRect/>
          </a:stretch>
        </p:blipFill>
        <p:spPr>
          <a:xfrm>
            <a:off x="2698563" y="1822054"/>
            <a:ext cx="5631703" cy="999409"/>
          </a:xfrm>
          <a:prstGeom prst="rect">
            <a:avLst/>
          </a:prstGeom>
        </p:spPr>
      </p:pic>
      <p:pic>
        <p:nvPicPr>
          <p:cNvPr id="8" name="图片 7"/>
          <p:cNvPicPr>
            <a:picLocks noChangeAspect="1"/>
          </p:cNvPicPr>
          <p:nvPr/>
        </p:nvPicPr>
        <p:blipFill>
          <a:blip r:embed="rId2"/>
          <a:stretch>
            <a:fillRect/>
          </a:stretch>
        </p:blipFill>
        <p:spPr>
          <a:xfrm>
            <a:off x="3486103" y="3920429"/>
            <a:ext cx="4777051" cy="1273340"/>
          </a:xfrm>
          <a:prstGeom prst="rect">
            <a:avLst/>
          </a:prstGeom>
        </p:spPr>
      </p:pic>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96025" y="169876"/>
            <a:ext cx="7603960" cy="786149"/>
          </a:xfrm>
        </p:spPr>
        <p:txBody>
          <a:bodyPr>
            <a:normAutofit/>
          </a:bodyPr>
          <a:lstStyle/>
          <a:p>
            <a:pPr>
              <a:lnSpc>
                <a:spcPct val="150000"/>
              </a:lnSpc>
            </a:pPr>
            <a:r>
              <a:rPr kumimoji="1" lang="en-US" altLang="zh-CN" b="0" dirty="0">
                <a:sym typeface="+mn-ea"/>
              </a:rPr>
              <a:t>4.1.2</a:t>
            </a:r>
            <a:r>
              <a:rPr kumimoji="1" lang="zh-CN" altLang="en-US" b="0" dirty="0">
                <a:sym typeface="+mn-ea"/>
              </a:rPr>
              <a:t>、为什么需要</a:t>
            </a:r>
            <a:r>
              <a:rPr kumimoji="1" lang="en-US" altLang="zh-CN" b="0" dirty="0">
                <a:sym typeface="+mn-ea"/>
              </a:rPr>
              <a:t>CTR</a:t>
            </a:r>
            <a:r>
              <a:rPr kumimoji="1" lang="zh-CN" altLang="en-US" b="0" dirty="0">
                <a:sym typeface="+mn-ea"/>
              </a:rPr>
              <a:t>预估？</a:t>
            </a:r>
            <a:endParaRPr kumimoji="1" lang="zh-CN" altLang="en-US" b="0" dirty="0">
              <a:sym typeface="+mn-ea"/>
            </a:endParaRPr>
          </a:p>
        </p:txBody>
      </p:sp>
      <p:sp>
        <p:nvSpPr>
          <p:cNvPr id="3" name="文本占位符 2"/>
          <p:cNvSpPr>
            <a:spLocks noGrp="1"/>
          </p:cNvSpPr>
          <p:nvPr>
            <p:ph type="body" idx="1"/>
          </p:nvPr>
        </p:nvSpPr>
        <p:spPr/>
        <p:txBody>
          <a:bodyPr>
            <a:normAutofit/>
          </a:bodyPr>
          <a:lstStyle/>
          <a:p>
            <a:pPr marL="0" indent="0">
              <a:lnSpc>
                <a:spcPct val="150000"/>
              </a:lnSpc>
              <a:buNone/>
            </a:pPr>
            <a:r>
              <a:rPr lang="en-US" altLang="zh-CN" dirty="0"/>
              <a:t>【CTR</a:t>
            </a:r>
            <a:r>
              <a:rPr lang="zh-CN" altLang="en-US" dirty="0"/>
              <a:t>预估在竞价广告系统中的作用</a:t>
            </a:r>
            <a:r>
              <a:rPr lang="en-US" altLang="zh-CN" dirty="0"/>
              <a:t>】</a:t>
            </a:r>
            <a:endParaRPr lang="en-US" altLang="zh-CN" dirty="0"/>
          </a:p>
          <a:p>
            <a:pPr>
              <a:lnSpc>
                <a:spcPct val="150000"/>
              </a:lnSpc>
              <a:buFont typeface="Arial" panose="020B0604020202020204" pitchFamily="34" charset="0"/>
              <a:buChar char="•"/>
            </a:pPr>
            <a:r>
              <a:rPr lang="zh-CN" altLang="en-US" sz="1800" dirty="0"/>
              <a:t>我们先用一个简单的案例来看看点击率对于一个竞价广告系统意味着什么</a:t>
            </a:r>
            <a:r>
              <a:rPr lang="en-US" altLang="zh-CN" sz="1800" dirty="0"/>
              <a:t>——</a:t>
            </a:r>
            <a:r>
              <a:rPr lang="zh-CN" altLang="en-US" sz="1800" dirty="0"/>
              <a:t>阿迪和耐克作为广告主来竞价，阿迪出</a:t>
            </a:r>
            <a:r>
              <a:rPr lang="en-US" altLang="zh-CN" sz="1800" dirty="0"/>
              <a:t>2</a:t>
            </a:r>
            <a:r>
              <a:rPr lang="zh-CN" altLang="en-US" sz="1800" dirty="0"/>
              <a:t>块钱一个点击，耐克出</a:t>
            </a:r>
            <a:r>
              <a:rPr lang="en-US" altLang="zh-CN" sz="1800" dirty="0"/>
              <a:t>1</a:t>
            </a:r>
            <a:r>
              <a:rPr lang="zh-CN" altLang="en-US" sz="1800" dirty="0"/>
              <a:t>块钱一个点击，假如微信广告平台有</a:t>
            </a:r>
            <a:r>
              <a:rPr lang="en-US" altLang="zh-CN" sz="1800" dirty="0"/>
              <a:t>100</a:t>
            </a:r>
            <a:r>
              <a:rPr lang="zh-CN" altLang="en-US" sz="1800" dirty="0"/>
              <a:t>次曝光，它应该给谁？阿迪还是耐克？有人认为应该是给阿迪，它出的价钱高。</a:t>
            </a:r>
            <a:endParaRPr lang="zh-CN" altLang="en-US" sz="1800" dirty="0"/>
          </a:p>
          <a:p>
            <a:pPr>
              <a:lnSpc>
                <a:spcPct val="150000"/>
              </a:lnSpc>
            </a:pPr>
            <a:r>
              <a:rPr lang="zh-CN" altLang="en-US" sz="1800" dirty="0"/>
              <a:t>阿迪的点击率为</a:t>
            </a:r>
            <a:r>
              <a:rPr lang="en-US" altLang="zh-CN" sz="1800" dirty="0"/>
              <a:t>1%</a:t>
            </a:r>
            <a:r>
              <a:rPr lang="zh-CN" altLang="en-US" sz="1800" dirty="0"/>
              <a:t>，耐克的点击率为</a:t>
            </a:r>
            <a:r>
              <a:rPr lang="en-US" altLang="zh-CN" sz="1800" dirty="0"/>
              <a:t>5%</a:t>
            </a:r>
            <a:r>
              <a:rPr lang="zh-CN" altLang="en-US" sz="1800" dirty="0"/>
              <a:t>，那么给阿迪能产生</a:t>
            </a:r>
            <a:r>
              <a:rPr lang="en-US" altLang="zh-CN" sz="1800" dirty="0"/>
              <a:t>1</a:t>
            </a:r>
            <a:r>
              <a:rPr lang="zh-CN" altLang="en-US" sz="1800" dirty="0"/>
              <a:t>个点击，每个点击</a:t>
            </a:r>
            <a:r>
              <a:rPr lang="en-US" altLang="zh-CN" sz="1800" dirty="0"/>
              <a:t>1</a:t>
            </a:r>
            <a:r>
              <a:rPr lang="zh-CN" altLang="en-US" sz="1800" dirty="0"/>
              <a:t>块钱，微信能赚</a:t>
            </a:r>
            <a:r>
              <a:rPr lang="en-US" altLang="zh-CN" sz="1800" dirty="0"/>
              <a:t>2</a:t>
            </a:r>
            <a:r>
              <a:rPr lang="zh-CN" altLang="en-US" sz="1800" dirty="0"/>
              <a:t>块；给耐克则产生</a:t>
            </a:r>
            <a:r>
              <a:rPr lang="en-US" altLang="zh-CN" sz="1800" dirty="0"/>
              <a:t>5</a:t>
            </a:r>
            <a:r>
              <a:rPr lang="zh-CN" altLang="en-US" sz="1800" dirty="0"/>
              <a:t>个点击，每个点击</a:t>
            </a:r>
            <a:r>
              <a:rPr lang="en-US" altLang="zh-CN" sz="1800" dirty="0"/>
              <a:t>1</a:t>
            </a:r>
            <a:r>
              <a:rPr lang="zh-CN" altLang="en-US" sz="1800" dirty="0"/>
              <a:t>块，微信能赚</a:t>
            </a:r>
            <a:r>
              <a:rPr lang="en-US" altLang="zh-CN" sz="1800" dirty="0"/>
              <a:t>5</a:t>
            </a:r>
            <a:r>
              <a:rPr lang="zh-CN" altLang="en-US" sz="1800" dirty="0"/>
              <a:t>块，所以应该给耐克。</a:t>
            </a:r>
            <a:endParaRPr lang="zh-CN" altLang="en-US" sz="1800" dirty="0"/>
          </a:p>
          <a:p>
            <a:pPr>
              <a:lnSpc>
                <a:spcPct val="150000"/>
              </a:lnSpc>
            </a:pPr>
            <a:endParaRPr lang="zh-CN" altLang="en-US" sz="1600" dirty="0"/>
          </a:p>
        </p:txBody>
      </p:sp>
      <p:pic>
        <p:nvPicPr>
          <p:cNvPr id="4" name="图片 3"/>
          <p:cNvPicPr>
            <a:picLocks noChangeAspect="1"/>
          </p:cNvPicPr>
          <p:nvPr>
            <p:custDataLst>
              <p:tags r:id="rId1"/>
            </p:custDataLst>
          </p:nvPr>
        </p:nvPicPr>
        <p:blipFill>
          <a:blip r:embed="rId2"/>
          <a:stretch>
            <a:fillRect/>
          </a:stretch>
        </p:blipFill>
        <p:spPr>
          <a:xfrm>
            <a:off x="6279226" y="3925746"/>
            <a:ext cx="3504853" cy="2552872"/>
          </a:xfrm>
          <a:prstGeom prst="rect">
            <a:avLst/>
          </a:prstGeom>
        </p:spPr>
      </p:pic>
    </p:spTree>
  </p:cSld>
  <p:clrMapOvr>
    <a:masterClrMapping/>
  </p:clrMapOvr>
  <p:transition spd="me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62526" y="176378"/>
            <a:ext cx="7150695" cy="786149"/>
          </a:xfrm>
        </p:spPr>
        <p:txBody>
          <a:bodyPr>
            <a:normAutofit/>
          </a:bodyPr>
          <a:lstStyle/>
          <a:p>
            <a:pPr>
              <a:lnSpc>
                <a:spcPct val="150000"/>
              </a:lnSpc>
            </a:pPr>
            <a:r>
              <a:rPr kumimoji="1" lang="en-US" altLang="zh-CN" b="0" dirty="0">
                <a:sym typeface="+mn-ea"/>
              </a:rPr>
              <a:t>4.4.2</a:t>
            </a:r>
            <a:r>
              <a:rPr kumimoji="1" lang="zh-CN" altLang="en-US" b="0" dirty="0">
                <a:sym typeface="+mn-ea"/>
              </a:rPr>
              <a:t>、什么是</a:t>
            </a:r>
            <a:r>
              <a:rPr kumimoji="1" lang="en-US" altLang="zh-CN" b="0" dirty="0">
                <a:sym typeface="+mn-ea"/>
              </a:rPr>
              <a:t>GBDT——</a:t>
            </a:r>
            <a:r>
              <a:rPr kumimoji="1" lang="zh-CN" altLang="en-US" b="0" dirty="0">
                <a:sym typeface="+mn-ea"/>
              </a:rPr>
              <a:t>构建</a:t>
            </a:r>
            <a:r>
              <a:rPr kumimoji="1" lang="en-US" altLang="zh-CN" b="0" dirty="0">
                <a:sym typeface="+mn-ea"/>
              </a:rPr>
              <a:t>Cart</a:t>
            </a:r>
            <a:r>
              <a:rPr kumimoji="1" lang="zh-CN" altLang="en-US" b="0" dirty="0">
                <a:sym typeface="+mn-ea"/>
              </a:rPr>
              <a:t>回归树</a:t>
            </a:r>
            <a:endParaRPr kumimoji="1" lang="zh-CN" altLang="en-US" b="0" dirty="0">
              <a:sym typeface="+mn-ea"/>
            </a:endParaRPr>
          </a:p>
        </p:txBody>
      </p:sp>
      <p:sp>
        <p:nvSpPr>
          <p:cNvPr id="3" name="文本占位符 2"/>
          <p:cNvSpPr>
            <a:spLocks noGrp="1"/>
          </p:cNvSpPr>
          <p:nvPr>
            <p:ph type="body" idx="1"/>
          </p:nvPr>
        </p:nvSpPr>
        <p:spPr>
          <a:xfrm>
            <a:off x="532015" y="1155033"/>
            <a:ext cx="11014363" cy="5137702"/>
          </a:xfrm>
        </p:spPr>
        <p:txBody>
          <a:bodyPr>
            <a:normAutofit/>
          </a:bodyPr>
          <a:lstStyle/>
          <a:p>
            <a:pPr>
              <a:lnSpc>
                <a:spcPct val="150000"/>
              </a:lnSpc>
            </a:pPr>
            <a:r>
              <a:rPr lang="zh-CN" altLang="en-US" sz="1800" dirty="0"/>
              <a:t>由于我们的数据集只包含特征</a:t>
            </a:r>
            <a:r>
              <a:rPr lang="en-US" altLang="zh-CN" sz="1800" dirty="0"/>
              <a:t>x</a:t>
            </a:r>
            <a:r>
              <a:rPr lang="zh-CN" altLang="en-US" sz="1800" dirty="0"/>
              <a:t>，所以不需要遍历切分变量，根据样本数据，</a:t>
            </a:r>
            <a:r>
              <a:rPr lang="zh-CN" altLang="en-US" sz="1800" dirty="0">
                <a:solidFill>
                  <a:srgbClr val="0000FF"/>
                </a:solidFill>
              </a:rPr>
              <a:t>可考虑如下</a:t>
            </a:r>
            <a:r>
              <a:rPr lang="en-US" altLang="zh-CN" sz="1800" dirty="0">
                <a:solidFill>
                  <a:srgbClr val="0000FF"/>
                </a:solidFill>
              </a:rPr>
              <a:t>x</a:t>
            </a:r>
            <a:r>
              <a:rPr lang="zh-CN" altLang="en-US" sz="1800" dirty="0">
                <a:solidFill>
                  <a:srgbClr val="0000FF"/>
                </a:solidFill>
              </a:rPr>
              <a:t>的切分点</a:t>
            </a:r>
            <a:r>
              <a:rPr lang="zh-CN" altLang="en-US" sz="1800" dirty="0"/>
              <a:t>：</a:t>
            </a:r>
            <a:endParaRPr lang="en-US" altLang="zh-CN" sz="1800" dirty="0"/>
          </a:p>
          <a:p>
            <a:pPr marL="0" indent="0">
              <a:lnSpc>
                <a:spcPct val="150000"/>
              </a:lnSpc>
              <a:buNone/>
            </a:pPr>
            <a:r>
              <a:rPr lang="en-US" altLang="zh-CN" sz="1800" dirty="0"/>
              <a:t>			1.5</a:t>
            </a:r>
            <a:r>
              <a:rPr lang="zh-CN" altLang="en-US" sz="1800" dirty="0"/>
              <a:t>、</a:t>
            </a:r>
            <a:r>
              <a:rPr lang="en-US" altLang="zh-CN" sz="1800" dirty="0"/>
              <a:t>2.5</a:t>
            </a:r>
            <a:r>
              <a:rPr lang="zh-CN" altLang="en-US" sz="1800" dirty="0"/>
              <a:t>、</a:t>
            </a:r>
            <a:r>
              <a:rPr lang="en-US" altLang="zh-CN" sz="1800" dirty="0"/>
              <a:t>3.5</a:t>
            </a:r>
            <a:r>
              <a:rPr lang="zh-CN" altLang="en-US" sz="1800" dirty="0"/>
              <a:t>、</a:t>
            </a:r>
            <a:r>
              <a:rPr lang="en-US" altLang="zh-CN" sz="1800" dirty="0"/>
              <a:t>……</a:t>
            </a:r>
            <a:r>
              <a:rPr lang="zh-CN" altLang="en-US" sz="1800" dirty="0"/>
              <a:t>、</a:t>
            </a:r>
            <a:r>
              <a:rPr lang="en-US" altLang="zh-CN" sz="1800" dirty="0"/>
              <a:t>9.5</a:t>
            </a:r>
            <a:endParaRPr lang="en-US" altLang="zh-CN" sz="1800" dirty="0"/>
          </a:p>
          <a:p>
            <a:pPr>
              <a:lnSpc>
                <a:spcPct val="150000"/>
              </a:lnSpc>
            </a:pPr>
            <a:r>
              <a:rPr lang="zh-CN" altLang="en-US" sz="1800" dirty="0"/>
              <a:t>对各切分点，不难求出相应的</a:t>
            </a:r>
            <a:r>
              <a:rPr lang="en-US" altLang="zh-CN" sz="1800" dirty="0"/>
              <a:t>R1</a:t>
            </a:r>
            <a:r>
              <a:rPr lang="zh-CN" altLang="en-US" sz="1800" dirty="0"/>
              <a:t>、</a:t>
            </a:r>
            <a:r>
              <a:rPr lang="en-US" altLang="zh-CN" sz="1800" dirty="0"/>
              <a:t>R2</a:t>
            </a:r>
            <a:r>
              <a:rPr lang="zh-CN" altLang="en-US" sz="1800" dirty="0"/>
              <a:t>、</a:t>
            </a:r>
            <a:r>
              <a:rPr lang="en-US" altLang="zh-CN" sz="1800" dirty="0"/>
              <a:t>c1</a:t>
            </a:r>
            <a:r>
              <a:rPr lang="zh-CN" altLang="en-US" sz="1800" dirty="0"/>
              <a:t>、</a:t>
            </a:r>
            <a:r>
              <a:rPr lang="en-US" altLang="zh-CN" sz="1800" dirty="0"/>
              <a:t>c2</a:t>
            </a:r>
            <a:r>
              <a:rPr lang="zh-CN" altLang="en-US" sz="1800" dirty="0"/>
              <a:t>以及平方损失，例如，当</a:t>
            </a:r>
            <a:r>
              <a:rPr lang="en-US" altLang="zh-CN" sz="1800" dirty="0"/>
              <a:t>s=1.5</a:t>
            </a:r>
            <a:r>
              <a:rPr lang="zh-CN" altLang="en-US" sz="1800" dirty="0"/>
              <a:t>时，</a:t>
            </a:r>
            <a:r>
              <a:rPr lang="en-US" altLang="zh-CN" sz="1800" dirty="0"/>
              <a:t>R1={1}</a:t>
            </a:r>
            <a:r>
              <a:rPr lang="zh-CN" altLang="en-US" sz="1800" dirty="0"/>
              <a:t>，</a:t>
            </a:r>
            <a:r>
              <a:rPr lang="en-US" altLang="zh-CN" sz="1800" dirty="0"/>
              <a:t>R2={2,3,...,10}</a:t>
            </a:r>
            <a:r>
              <a:rPr lang="zh-CN" altLang="en-US" sz="1800" dirty="0"/>
              <a:t>，</a:t>
            </a:r>
            <a:r>
              <a:rPr lang="en-US" altLang="zh-CN" sz="1800" dirty="0"/>
              <a:t>c1=5.56</a:t>
            </a:r>
            <a:r>
              <a:rPr lang="zh-CN" altLang="en-US" sz="1800" dirty="0"/>
              <a:t>，</a:t>
            </a:r>
            <a:r>
              <a:rPr lang="en-US" altLang="zh-CN" sz="1800" dirty="0"/>
              <a:t>c2=7.50</a:t>
            </a:r>
            <a:r>
              <a:rPr lang="zh-CN" altLang="en-US" sz="1800" dirty="0"/>
              <a:t>，根据平方误差的公式，求得误差</a:t>
            </a:r>
            <a:r>
              <a:rPr lang="en-US" altLang="zh-CN" sz="1800" dirty="0"/>
              <a:t>m = 0 + 15.72 = 15.72</a:t>
            </a:r>
            <a:r>
              <a:rPr lang="zh-CN" altLang="en-US" sz="1800" dirty="0"/>
              <a:t>，所有切分点的误差如下：</a:t>
            </a:r>
            <a:endParaRPr lang="en-US" altLang="zh-CN" sz="1800" dirty="0"/>
          </a:p>
          <a:p>
            <a:pPr>
              <a:lnSpc>
                <a:spcPct val="150000"/>
              </a:lnSpc>
            </a:pPr>
            <a:endParaRPr lang="en-US" altLang="zh-CN" sz="1800" dirty="0"/>
          </a:p>
          <a:p>
            <a:pPr>
              <a:lnSpc>
                <a:spcPct val="150000"/>
              </a:lnSpc>
            </a:pPr>
            <a:endParaRPr lang="en-US" altLang="zh-CN" sz="1800" dirty="0"/>
          </a:p>
          <a:p>
            <a:pPr>
              <a:lnSpc>
                <a:spcPct val="150000"/>
              </a:lnSpc>
            </a:pPr>
            <a:endParaRPr lang="en-US" altLang="zh-CN" sz="1800" dirty="0"/>
          </a:p>
          <a:p>
            <a:pPr>
              <a:lnSpc>
                <a:spcPct val="150000"/>
              </a:lnSpc>
            </a:pPr>
            <a:r>
              <a:rPr lang="zh-CN" altLang="en-US" sz="1800" dirty="0"/>
              <a:t>由上表可知，</a:t>
            </a:r>
            <a:r>
              <a:rPr lang="zh-CN" altLang="en-US" sz="1800" dirty="0">
                <a:solidFill>
                  <a:srgbClr val="0000FF"/>
                </a:solidFill>
              </a:rPr>
              <a:t>当</a:t>
            </a:r>
            <a:r>
              <a:rPr lang="en-US" altLang="zh-CN" sz="1800" dirty="0">
                <a:solidFill>
                  <a:srgbClr val="0000FF"/>
                </a:solidFill>
              </a:rPr>
              <a:t>x=6.5</a:t>
            </a:r>
            <a:r>
              <a:rPr lang="zh-CN" altLang="en-US" sz="1800" dirty="0">
                <a:solidFill>
                  <a:srgbClr val="0000FF"/>
                </a:solidFill>
              </a:rPr>
              <a:t>的时候，</a:t>
            </a:r>
            <a:r>
              <a:rPr lang="en-US" altLang="zh-CN" sz="1800" dirty="0">
                <a:solidFill>
                  <a:srgbClr val="0000FF"/>
                </a:solidFill>
              </a:rPr>
              <a:t>m</a:t>
            </a:r>
            <a:r>
              <a:rPr lang="zh-CN" altLang="en-US" sz="1800" dirty="0">
                <a:solidFill>
                  <a:srgbClr val="0000FF"/>
                </a:solidFill>
              </a:rPr>
              <a:t>取得最小值</a:t>
            </a:r>
            <a:r>
              <a:rPr lang="zh-CN" altLang="en-US" sz="1800" dirty="0"/>
              <a:t>，此时</a:t>
            </a:r>
            <a:r>
              <a:rPr lang="en-US" altLang="zh-CN" sz="1800" dirty="0">
                <a:latin typeface="宋体" panose="02010600030101010101" pitchFamily="2" charset="-122"/>
                <a:ea typeface="宋体" panose="02010600030101010101" pitchFamily="2" charset="-122"/>
              </a:rPr>
              <a:t>R1={1,2,...,6}</a:t>
            </a:r>
            <a:r>
              <a:rPr lang="zh-CN" altLang="en-US" sz="1800" dirty="0">
                <a:latin typeface="宋体" panose="02010600030101010101" pitchFamily="2" charset="-122"/>
                <a:ea typeface="宋体" panose="02010600030101010101" pitchFamily="2" charset="-122"/>
              </a:rPr>
              <a:t>，</a:t>
            </a:r>
            <a:r>
              <a:rPr lang="en-US" altLang="zh-CN" sz="1800" dirty="0">
                <a:latin typeface="宋体" panose="02010600030101010101" pitchFamily="2" charset="-122"/>
                <a:ea typeface="宋体" panose="02010600030101010101" pitchFamily="2" charset="-122"/>
              </a:rPr>
              <a:t>R2={7,8,9,10}</a:t>
            </a:r>
            <a:r>
              <a:rPr lang="zh-CN" altLang="en-US" sz="1800" dirty="0">
                <a:latin typeface="宋体" panose="02010600030101010101" pitchFamily="2" charset="-122"/>
                <a:ea typeface="宋体" panose="02010600030101010101" pitchFamily="2" charset="-122"/>
              </a:rPr>
              <a:t>，</a:t>
            </a:r>
            <a:r>
              <a:rPr lang="en-US" altLang="zh-CN" sz="1800" dirty="0">
                <a:latin typeface="宋体" panose="02010600030101010101" pitchFamily="2" charset="-122"/>
                <a:ea typeface="宋体" panose="02010600030101010101" pitchFamily="2" charset="-122"/>
              </a:rPr>
              <a:t>c1=6.24</a:t>
            </a:r>
            <a:r>
              <a:rPr lang="zh-CN" altLang="en-US" sz="1800" dirty="0">
                <a:latin typeface="宋体" panose="02010600030101010101" pitchFamily="2" charset="-122"/>
                <a:ea typeface="宋体" panose="02010600030101010101" pitchFamily="2" charset="-122"/>
              </a:rPr>
              <a:t>，</a:t>
            </a:r>
            <a:r>
              <a:rPr lang="en-US" altLang="zh-CN" sz="1800" dirty="0">
                <a:latin typeface="宋体" panose="02010600030101010101" pitchFamily="2" charset="-122"/>
                <a:ea typeface="宋体" panose="02010600030101010101" pitchFamily="2" charset="-122"/>
              </a:rPr>
              <a:t>c2=8.9</a:t>
            </a:r>
            <a:r>
              <a:rPr lang="zh-CN" altLang="en-US" sz="1800" dirty="0"/>
              <a:t>，所以回归树</a:t>
            </a:r>
            <a:r>
              <a:rPr lang="en-US" altLang="zh-CN" sz="1800" dirty="0"/>
              <a:t>T1(x)</a:t>
            </a:r>
            <a:r>
              <a:rPr lang="zh-CN" altLang="en-US" sz="1800" dirty="0"/>
              <a:t>为：</a:t>
            </a:r>
            <a:endParaRPr lang="en-US" altLang="zh-CN" sz="1800" dirty="0"/>
          </a:p>
        </p:txBody>
      </p:sp>
      <p:graphicFrame>
        <p:nvGraphicFramePr>
          <p:cNvPr id="9" name="表格 4"/>
          <p:cNvGraphicFramePr>
            <a:graphicFrameLocks noGrp="1"/>
          </p:cNvGraphicFramePr>
          <p:nvPr/>
        </p:nvGraphicFramePr>
        <p:xfrm>
          <a:off x="2084253" y="3721787"/>
          <a:ext cx="7389090" cy="741680"/>
        </p:xfrm>
        <a:graphic>
          <a:graphicData uri="http://schemas.openxmlformats.org/drawingml/2006/table">
            <a:tbl>
              <a:tblPr firstRow="1" bandRow="1">
                <a:tableStyleId>{5C22544A-7EE6-4342-B048-85BDC9FD1C3A}</a:tableStyleId>
              </a:tblPr>
              <a:tblGrid>
                <a:gridCol w="738909"/>
                <a:gridCol w="738909"/>
                <a:gridCol w="738909"/>
                <a:gridCol w="738909"/>
                <a:gridCol w="738909"/>
                <a:gridCol w="738909"/>
                <a:gridCol w="738909"/>
                <a:gridCol w="738909"/>
                <a:gridCol w="738909"/>
                <a:gridCol w="738909"/>
              </a:tblGrid>
              <a:tr h="370840">
                <a:tc>
                  <a:txBody>
                    <a:bodyPr/>
                    <a:lstStyle/>
                    <a:p>
                      <a:r>
                        <a:rPr lang="en-US" altLang="zh-CN" dirty="0"/>
                        <a:t>s</a:t>
                      </a:r>
                      <a:endParaRPr lang="zh-CN" altLang="en-US" dirty="0"/>
                    </a:p>
                  </a:txBody>
                  <a:tcPr/>
                </a:tc>
                <a:tc>
                  <a:txBody>
                    <a:bodyPr/>
                    <a:lstStyle/>
                    <a:p>
                      <a:r>
                        <a:rPr lang="en-US" altLang="zh-CN" dirty="0"/>
                        <a:t>1.5</a:t>
                      </a:r>
                      <a:endParaRPr lang="zh-CN" altLang="en-US" dirty="0"/>
                    </a:p>
                  </a:txBody>
                  <a:tcPr/>
                </a:tc>
                <a:tc>
                  <a:txBody>
                    <a:bodyPr/>
                    <a:lstStyle/>
                    <a:p>
                      <a:r>
                        <a:rPr lang="en-US" altLang="zh-CN" dirty="0"/>
                        <a:t>2.5</a:t>
                      </a:r>
                      <a:endParaRPr lang="zh-CN" altLang="en-US" dirty="0"/>
                    </a:p>
                  </a:txBody>
                  <a:tcPr/>
                </a:tc>
                <a:tc>
                  <a:txBody>
                    <a:bodyPr/>
                    <a:lstStyle/>
                    <a:p>
                      <a:r>
                        <a:rPr lang="en-US" altLang="zh-CN" dirty="0"/>
                        <a:t>3.5</a:t>
                      </a:r>
                      <a:endParaRPr lang="zh-CN" altLang="en-US" dirty="0"/>
                    </a:p>
                  </a:txBody>
                  <a:tcPr/>
                </a:tc>
                <a:tc>
                  <a:txBody>
                    <a:bodyPr/>
                    <a:lstStyle/>
                    <a:p>
                      <a:r>
                        <a:rPr lang="en-US" altLang="zh-CN" dirty="0"/>
                        <a:t>4.5</a:t>
                      </a:r>
                      <a:endParaRPr lang="zh-CN" altLang="en-US" dirty="0"/>
                    </a:p>
                  </a:txBody>
                  <a:tcPr/>
                </a:tc>
                <a:tc>
                  <a:txBody>
                    <a:bodyPr/>
                    <a:lstStyle/>
                    <a:p>
                      <a:r>
                        <a:rPr lang="en-US" altLang="zh-CN" dirty="0"/>
                        <a:t>5.5</a:t>
                      </a:r>
                      <a:endParaRPr lang="zh-CN" altLang="en-US" dirty="0"/>
                    </a:p>
                  </a:txBody>
                  <a:tcPr/>
                </a:tc>
                <a:tc>
                  <a:txBody>
                    <a:bodyPr/>
                    <a:lstStyle/>
                    <a:p>
                      <a:r>
                        <a:rPr lang="en-US" altLang="zh-CN" dirty="0"/>
                        <a:t>6.5</a:t>
                      </a:r>
                      <a:endParaRPr lang="zh-CN" altLang="en-US" dirty="0"/>
                    </a:p>
                  </a:txBody>
                  <a:tcPr/>
                </a:tc>
                <a:tc>
                  <a:txBody>
                    <a:bodyPr/>
                    <a:lstStyle/>
                    <a:p>
                      <a:r>
                        <a:rPr lang="en-US" altLang="zh-CN" dirty="0"/>
                        <a:t>7.5</a:t>
                      </a:r>
                      <a:endParaRPr lang="zh-CN" altLang="en-US" dirty="0"/>
                    </a:p>
                  </a:txBody>
                  <a:tcPr/>
                </a:tc>
                <a:tc>
                  <a:txBody>
                    <a:bodyPr/>
                    <a:lstStyle/>
                    <a:p>
                      <a:r>
                        <a:rPr lang="en-US" altLang="zh-CN" dirty="0"/>
                        <a:t>8.5</a:t>
                      </a:r>
                      <a:endParaRPr lang="zh-CN" altLang="en-US" dirty="0"/>
                    </a:p>
                  </a:txBody>
                  <a:tcPr/>
                </a:tc>
                <a:tc>
                  <a:txBody>
                    <a:bodyPr/>
                    <a:lstStyle/>
                    <a:p>
                      <a:r>
                        <a:rPr lang="en-US" altLang="zh-CN" dirty="0"/>
                        <a:t>9.5</a:t>
                      </a:r>
                      <a:endParaRPr lang="zh-CN" altLang="en-US" dirty="0"/>
                    </a:p>
                  </a:txBody>
                  <a:tcPr/>
                </a:tc>
              </a:tr>
              <a:tr h="370840">
                <a:tc>
                  <a:txBody>
                    <a:bodyPr/>
                    <a:lstStyle/>
                    <a:p>
                      <a:r>
                        <a:rPr lang="en-US" altLang="zh-CN" dirty="0"/>
                        <a:t>m</a:t>
                      </a:r>
                      <a:endParaRPr lang="zh-CN" altLang="en-US" dirty="0"/>
                    </a:p>
                  </a:txBody>
                  <a:tcPr/>
                </a:tc>
                <a:tc>
                  <a:txBody>
                    <a:bodyPr/>
                    <a:lstStyle/>
                    <a:p>
                      <a:r>
                        <a:rPr lang="en-US" altLang="zh-CN" dirty="0"/>
                        <a:t>15.72</a:t>
                      </a:r>
                      <a:endParaRPr lang="zh-CN" altLang="en-US" dirty="0"/>
                    </a:p>
                  </a:txBody>
                  <a:tcPr/>
                </a:tc>
                <a:tc>
                  <a:txBody>
                    <a:bodyPr/>
                    <a:lstStyle/>
                    <a:p>
                      <a:r>
                        <a:rPr lang="en-US" altLang="zh-CN" sz="1200" b="0" i="0" u="none" strike="noStrike" cap="none" spc="0" baseline="0" dirty="0">
                          <a:solidFill>
                            <a:schemeClr val="dk1"/>
                          </a:solidFill>
                          <a:effectLst/>
                          <a:uFillTx/>
                          <a:latin typeface="+mn-lt"/>
                          <a:ea typeface="+mn-ea"/>
                          <a:cs typeface="+mn-cs"/>
                          <a:sym typeface="Arial" panose="020B0604020202020204"/>
                        </a:rPr>
                        <a:t>12.07</a:t>
                      </a:r>
                      <a:endParaRPr lang="zh-CN" altLang="en-US" dirty="0"/>
                    </a:p>
                  </a:txBody>
                  <a:tcPr/>
                </a:tc>
                <a:tc>
                  <a:txBody>
                    <a:bodyPr/>
                    <a:lstStyle/>
                    <a:p>
                      <a:r>
                        <a:rPr lang="en-US" altLang="zh-CN" sz="1200" b="0" i="0" u="none" strike="noStrike" cap="none" spc="0" baseline="0" dirty="0">
                          <a:solidFill>
                            <a:schemeClr val="dk1"/>
                          </a:solidFill>
                          <a:effectLst/>
                          <a:uFillTx/>
                          <a:latin typeface="+mn-lt"/>
                          <a:ea typeface="+mn-ea"/>
                          <a:cs typeface="+mn-cs"/>
                          <a:sym typeface="Arial" panose="020B0604020202020204"/>
                        </a:rPr>
                        <a:t>8.36</a:t>
                      </a:r>
                      <a:endParaRPr lang="zh-CN" altLang="en-US" dirty="0"/>
                    </a:p>
                  </a:txBody>
                  <a:tcPr/>
                </a:tc>
                <a:tc>
                  <a:txBody>
                    <a:bodyPr/>
                    <a:lstStyle/>
                    <a:p>
                      <a:r>
                        <a:rPr lang="en-US" altLang="zh-CN" sz="1200" b="0" i="0" u="none" strike="noStrike" cap="none" spc="0" baseline="0" dirty="0">
                          <a:solidFill>
                            <a:schemeClr val="dk1"/>
                          </a:solidFill>
                          <a:effectLst/>
                          <a:uFillTx/>
                          <a:latin typeface="+mn-lt"/>
                          <a:ea typeface="+mn-ea"/>
                          <a:cs typeface="+mn-cs"/>
                          <a:sym typeface="Arial" panose="020B0604020202020204"/>
                        </a:rPr>
                        <a:t>5.78</a:t>
                      </a:r>
                      <a:endParaRPr lang="zh-CN" altLang="en-US" dirty="0"/>
                    </a:p>
                  </a:txBody>
                  <a:tcPr/>
                </a:tc>
                <a:tc>
                  <a:txBody>
                    <a:bodyPr/>
                    <a:lstStyle/>
                    <a:p>
                      <a:r>
                        <a:rPr lang="en-US" altLang="zh-CN" sz="1200" b="0" i="0" u="none" strike="noStrike" cap="none" spc="0" baseline="0" dirty="0">
                          <a:solidFill>
                            <a:schemeClr val="dk1"/>
                          </a:solidFill>
                          <a:effectLst/>
                          <a:uFillTx/>
                          <a:latin typeface="+mn-lt"/>
                          <a:ea typeface="+mn-ea"/>
                          <a:cs typeface="+mn-cs"/>
                          <a:sym typeface="Arial" panose="020B0604020202020204"/>
                        </a:rPr>
                        <a:t>3.91</a:t>
                      </a:r>
                      <a:endParaRPr lang="zh-CN" altLang="en-US" dirty="0"/>
                    </a:p>
                  </a:txBody>
                  <a:tcPr/>
                </a:tc>
                <a:tc>
                  <a:txBody>
                    <a:bodyPr/>
                    <a:lstStyle/>
                    <a:p>
                      <a:r>
                        <a:rPr lang="en-US" altLang="zh-CN" sz="1200" b="0" i="0" u="none" strike="noStrike" cap="none" spc="0" baseline="0" dirty="0">
                          <a:solidFill>
                            <a:srgbClr val="0000FF"/>
                          </a:solidFill>
                          <a:effectLst/>
                          <a:uFillTx/>
                          <a:latin typeface="+mn-lt"/>
                          <a:ea typeface="+mn-ea"/>
                          <a:cs typeface="+mn-cs"/>
                          <a:sym typeface="Arial" panose="020B0604020202020204"/>
                        </a:rPr>
                        <a:t>1.93</a:t>
                      </a:r>
                      <a:endParaRPr lang="zh-CN" altLang="en-US" dirty="0">
                        <a:solidFill>
                          <a:srgbClr val="0000FF"/>
                        </a:solidFill>
                      </a:endParaRPr>
                    </a:p>
                  </a:txBody>
                  <a:tcPr/>
                </a:tc>
                <a:tc>
                  <a:txBody>
                    <a:bodyPr/>
                    <a:lstStyle/>
                    <a:p>
                      <a:r>
                        <a:rPr lang="en-US" altLang="zh-CN" sz="1200" b="0" i="0" u="none" strike="noStrike" cap="none" spc="0" baseline="0" dirty="0">
                          <a:solidFill>
                            <a:schemeClr val="dk1"/>
                          </a:solidFill>
                          <a:effectLst/>
                          <a:uFillTx/>
                          <a:latin typeface="+mn-lt"/>
                          <a:ea typeface="+mn-ea"/>
                          <a:cs typeface="+mn-cs"/>
                          <a:sym typeface="Arial" panose="020B0604020202020204"/>
                        </a:rPr>
                        <a:t>8.01</a:t>
                      </a:r>
                      <a:endParaRPr lang="zh-CN" altLang="en-US" dirty="0"/>
                    </a:p>
                  </a:txBody>
                  <a:tcPr/>
                </a:tc>
                <a:tc>
                  <a:txBody>
                    <a:bodyPr/>
                    <a:lstStyle/>
                    <a:p>
                      <a:r>
                        <a:rPr lang="en-US" altLang="zh-CN" sz="1200" b="0" i="0" u="none" strike="noStrike" cap="none" spc="0" baseline="0" dirty="0">
                          <a:solidFill>
                            <a:schemeClr val="dk1"/>
                          </a:solidFill>
                          <a:effectLst/>
                          <a:uFillTx/>
                          <a:latin typeface="+mn-lt"/>
                          <a:ea typeface="+mn-ea"/>
                          <a:cs typeface="+mn-cs"/>
                          <a:sym typeface="Arial" panose="020B0604020202020204"/>
                        </a:rPr>
                        <a:t>11.73</a:t>
                      </a:r>
                      <a:endParaRPr lang="zh-CN" altLang="en-US" dirty="0"/>
                    </a:p>
                  </a:txBody>
                  <a:tcPr/>
                </a:tc>
                <a:tc>
                  <a:txBody>
                    <a:bodyPr/>
                    <a:lstStyle/>
                    <a:p>
                      <a:r>
                        <a:rPr lang="en-US" altLang="zh-CN" sz="1200" b="0" i="0" u="none" strike="noStrike" cap="none" spc="0" baseline="0" dirty="0">
                          <a:solidFill>
                            <a:schemeClr val="dk1"/>
                          </a:solidFill>
                          <a:effectLst/>
                          <a:uFillTx/>
                          <a:latin typeface="+mn-lt"/>
                          <a:ea typeface="+mn-ea"/>
                          <a:cs typeface="+mn-cs"/>
                          <a:sym typeface="Arial" panose="020B0604020202020204"/>
                        </a:rPr>
                        <a:t>15.74</a:t>
                      </a:r>
                      <a:endParaRPr lang="zh-CN" altLang="en-US" dirty="0"/>
                    </a:p>
                  </a:txBody>
                  <a:tcPr/>
                </a:tc>
              </a:tr>
            </a:tbl>
          </a:graphicData>
        </a:graphic>
      </p:graphicFrame>
      <p:pic>
        <p:nvPicPr>
          <p:cNvPr id="11" name="图片 10"/>
          <p:cNvPicPr>
            <a:picLocks noChangeAspect="1"/>
          </p:cNvPicPr>
          <p:nvPr/>
        </p:nvPicPr>
        <p:blipFill>
          <a:blip r:embed="rId1"/>
          <a:stretch>
            <a:fillRect/>
          </a:stretch>
        </p:blipFill>
        <p:spPr>
          <a:xfrm>
            <a:off x="3656058" y="5224534"/>
            <a:ext cx="3566864" cy="786346"/>
          </a:xfrm>
          <a:prstGeom prst="rect">
            <a:avLst/>
          </a:prstGeom>
        </p:spPr>
      </p:pic>
    </p:spTree>
  </p:cSld>
  <p:clrMapOvr>
    <a:masterClrMapping/>
  </p:clrMapOvr>
  <p:transition spd="me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62526" y="176378"/>
            <a:ext cx="7150695" cy="786149"/>
          </a:xfrm>
        </p:spPr>
        <p:txBody>
          <a:bodyPr>
            <a:normAutofit/>
          </a:bodyPr>
          <a:lstStyle/>
          <a:p>
            <a:pPr>
              <a:lnSpc>
                <a:spcPct val="150000"/>
              </a:lnSpc>
            </a:pPr>
            <a:r>
              <a:rPr kumimoji="1" lang="en-US" altLang="zh-CN" b="0" dirty="0">
                <a:sym typeface="+mn-ea"/>
              </a:rPr>
              <a:t>4.4.2</a:t>
            </a:r>
            <a:r>
              <a:rPr kumimoji="1" lang="zh-CN" altLang="en-US" b="0" dirty="0">
                <a:sym typeface="+mn-ea"/>
              </a:rPr>
              <a:t>、什么是</a:t>
            </a:r>
            <a:r>
              <a:rPr kumimoji="1" lang="en-US" altLang="zh-CN" b="0" dirty="0">
                <a:sym typeface="+mn-ea"/>
              </a:rPr>
              <a:t>GBDT</a:t>
            </a:r>
            <a:endParaRPr kumimoji="1" lang="en-US" altLang="zh-CN" b="0" dirty="0">
              <a:sym typeface="+mn-ea"/>
            </a:endParaRPr>
          </a:p>
        </p:txBody>
      </p:sp>
      <p:sp>
        <p:nvSpPr>
          <p:cNvPr id="3" name="文本占位符 2"/>
          <p:cNvSpPr>
            <a:spLocks noGrp="1"/>
          </p:cNvSpPr>
          <p:nvPr>
            <p:ph type="body" idx="1"/>
          </p:nvPr>
        </p:nvSpPr>
        <p:spPr>
          <a:xfrm>
            <a:off x="532015" y="1155033"/>
            <a:ext cx="11014363" cy="5137702"/>
          </a:xfrm>
        </p:spPr>
        <p:txBody>
          <a:bodyPr>
            <a:normAutofit/>
          </a:bodyPr>
          <a:lstStyle/>
          <a:p>
            <a:pPr>
              <a:lnSpc>
                <a:spcPct val="150000"/>
              </a:lnSpc>
            </a:pPr>
            <a:r>
              <a:rPr lang="zh-CN" altLang="en-US" sz="1800" dirty="0"/>
              <a:t>前面生成的</a:t>
            </a:r>
            <a:r>
              <a:rPr lang="en-US" altLang="zh-CN" sz="1800" dirty="0"/>
              <a:t>Cart</a:t>
            </a:r>
            <a:r>
              <a:rPr lang="zh-CN" altLang="en-US" sz="1800" dirty="0"/>
              <a:t>回归树对数据的拟合能力还比较弱，为了得到更好的效果，我们采用</a:t>
            </a:r>
            <a:r>
              <a:rPr lang="en-US" altLang="zh-CN" sz="1800" dirty="0"/>
              <a:t>Boosting</a:t>
            </a:r>
            <a:r>
              <a:rPr lang="zh-CN" altLang="en-US" sz="1800" dirty="0"/>
              <a:t>的思想，对算法进行增强。</a:t>
            </a:r>
            <a:endParaRPr lang="en-US" altLang="zh-CN" sz="1800" dirty="0"/>
          </a:p>
          <a:p>
            <a:pPr>
              <a:lnSpc>
                <a:spcPct val="150000"/>
              </a:lnSpc>
            </a:pPr>
            <a:r>
              <a:rPr lang="zh-CN" altLang="en-US" sz="1800" dirty="0"/>
              <a:t>简单理解</a:t>
            </a:r>
            <a:r>
              <a:rPr lang="en-US" altLang="zh-CN" sz="1800" dirty="0"/>
              <a:t>Boosting</a:t>
            </a:r>
            <a:endParaRPr lang="en-US" altLang="zh-CN" sz="1800" dirty="0"/>
          </a:p>
        </p:txBody>
      </p:sp>
      <p:pic>
        <p:nvPicPr>
          <p:cNvPr id="37" name="图片 36"/>
          <p:cNvPicPr>
            <a:picLocks noChangeAspect="1"/>
          </p:cNvPicPr>
          <p:nvPr/>
        </p:nvPicPr>
        <p:blipFill>
          <a:blip r:embed="rId1"/>
          <a:stretch>
            <a:fillRect/>
          </a:stretch>
        </p:blipFill>
        <p:spPr>
          <a:xfrm>
            <a:off x="424711" y="2620794"/>
            <a:ext cx="5671289" cy="2841431"/>
          </a:xfrm>
          <a:prstGeom prst="rect">
            <a:avLst/>
          </a:prstGeom>
        </p:spPr>
      </p:pic>
      <p:sp>
        <p:nvSpPr>
          <p:cNvPr id="38" name="文本框 37"/>
          <p:cNvSpPr txBox="1"/>
          <p:nvPr/>
        </p:nvSpPr>
        <p:spPr>
          <a:xfrm>
            <a:off x="6459523" y="2620794"/>
            <a:ext cx="4932014" cy="3000819"/>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50000"/>
              </a:lnSpc>
              <a:spcBef>
                <a:spcPts val="0"/>
              </a:spcBef>
              <a:spcAft>
                <a:spcPts val="0"/>
              </a:spcAft>
              <a:buClrTx/>
              <a:buSzTx/>
              <a:buFontTx/>
              <a:buNone/>
            </a:pPr>
            <a:r>
              <a:rPr lang="zh-CN" altLang="en-US" dirty="0">
                <a:latin typeface="黑体" panose="02010609060101010101" charset="-122"/>
                <a:ea typeface="黑体" panose="02010609060101010101" charset="-122"/>
              </a:rPr>
              <a:t>假如有个人</a:t>
            </a:r>
            <a:r>
              <a:rPr lang="en-US" altLang="zh-CN" dirty="0">
                <a:latin typeface="黑体" panose="02010609060101010101" charset="-122"/>
                <a:ea typeface="黑体" panose="02010609060101010101" charset="-122"/>
              </a:rPr>
              <a:t>30</a:t>
            </a:r>
            <a:r>
              <a:rPr lang="zh-CN" altLang="en-US" dirty="0">
                <a:latin typeface="黑体" panose="02010609060101010101" charset="-122"/>
                <a:ea typeface="黑体" panose="02010609060101010101" charset="-122"/>
              </a:rPr>
              <a:t>岁，我们首先用</a:t>
            </a:r>
            <a:r>
              <a:rPr lang="en-US" altLang="zh-CN" dirty="0">
                <a:latin typeface="黑体" panose="02010609060101010101" charset="-122"/>
                <a:ea typeface="黑体" panose="02010609060101010101" charset="-122"/>
              </a:rPr>
              <a:t>20</a:t>
            </a:r>
            <a:r>
              <a:rPr lang="zh-CN" altLang="en-US" dirty="0">
                <a:latin typeface="黑体" panose="02010609060101010101" charset="-122"/>
                <a:ea typeface="黑体" panose="02010609060101010101" charset="-122"/>
              </a:rPr>
              <a:t>岁去拟合，发现损失有</a:t>
            </a:r>
            <a:r>
              <a:rPr lang="en-US" altLang="zh-CN" dirty="0">
                <a:latin typeface="黑体" panose="02010609060101010101" charset="-122"/>
                <a:ea typeface="黑体" panose="02010609060101010101" charset="-122"/>
              </a:rPr>
              <a:t>10</a:t>
            </a:r>
            <a:r>
              <a:rPr lang="zh-CN" altLang="en-US" dirty="0">
                <a:latin typeface="黑体" panose="02010609060101010101" charset="-122"/>
                <a:ea typeface="黑体" panose="02010609060101010101" charset="-122"/>
              </a:rPr>
              <a:t>岁，这时我们用</a:t>
            </a:r>
            <a:r>
              <a:rPr lang="en-US" altLang="zh-CN" dirty="0">
                <a:latin typeface="黑体" panose="02010609060101010101" charset="-122"/>
                <a:ea typeface="黑体" panose="02010609060101010101" charset="-122"/>
              </a:rPr>
              <a:t>6</a:t>
            </a:r>
            <a:r>
              <a:rPr lang="zh-CN" altLang="en-US" dirty="0">
                <a:latin typeface="黑体" panose="02010609060101010101" charset="-122"/>
                <a:ea typeface="黑体" panose="02010609060101010101" charset="-122"/>
              </a:rPr>
              <a:t>岁去拟合剩下的损失，发现差距还有</a:t>
            </a:r>
            <a:r>
              <a:rPr lang="en-US" altLang="zh-CN" dirty="0">
                <a:latin typeface="黑体" panose="02010609060101010101" charset="-122"/>
                <a:ea typeface="黑体" panose="02010609060101010101" charset="-122"/>
              </a:rPr>
              <a:t>4</a:t>
            </a:r>
            <a:r>
              <a:rPr lang="zh-CN" altLang="en-US" dirty="0">
                <a:latin typeface="黑体" panose="02010609060101010101" charset="-122"/>
                <a:ea typeface="黑体" panose="02010609060101010101" charset="-122"/>
              </a:rPr>
              <a:t>岁，第三轮我们用</a:t>
            </a:r>
            <a:r>
              <a:rPr lang="en-US" altLang="zh-CN" dirty="0">
                <a:latin typeface="黑体" panose="02010609060101010101" charset="-122"/>
                <a:ea typeface="黑体" panose="02010609060101010101" charset="-122"/>
              </a:rPr>
              <a:t>3</a:t>
            </a:r>
            <a:r>
              <a:rPr lang="zh-CN" altLang="en-US" dirty="0">
                <a:latin typeface="黑体" panose="02010609060101010101" charset="-122"/>
                <a:ea typeface="黑体" panose="02010609060101010101" charset="-122"/>
              </a:rPr>
              <a:t>岁拟合剩下的差距，差距就只有一岁了。如果我们的迭代轮数还没有完，可以继续迭代下面，每一轮迭代，拟合的岁数误差都会减小。最后将每次拟合的岁数加起来便是模型输出的结果。</a:t>
            </a:r>
            <a:endParaRPr lang="zh-CN" altLang="en-US" dirty="0">
              <a:latin typeface="黑体" panose="02010609060101010101" charset="-122"/>
              <a:ea typeface="黑体" panose="02010609060101010101" charset="-122"/>
            </a:endParaRPr>
          </a:p>
        </p:txBody>
      </p:sp>
    </p:spTree>
  </p:cSld>
  <p:clrMapOvr>
    <a:masterClrMapping/>
  </p:clrMapOvr>
  <p:transition spd="med"/>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62526" y="176378"/>
            <a:ext cx="7150695" cy="786149"/>
          </a:xfrm>
        </p:spPr>
        <p:txBody>
          <a:bodyPr>
            <a:normAutofit/>
          </a:bodyPr>
          <a:lstStyle/>
          <a:p>
            <a:pPr>
              <a:lnSpc>
                <a:spcPct val="150000"/>
              </a:lnSpc>
            </a:pPr>
            <a:r>
              <a:rPr kumimoji="1" lang="en-US" altLang="zh-CN" b="0" dirty="0">
                <a:sym typeface="+mn-ea"/>
              </a:rPr>
              <a:t>4.4.2</a:t>
            </a:r>
            <a:r>
              <a:rPr kumimoji="1" lang="zh-CN" altLang="en-US" b="0" dirty="0">
                <a:sym typeface="+mn-ea"/>
              </a:rPr>
              <a:t>、什么是</a:t>
            </a:r>
            <a:r>
              <a:rPr kumimoji="1" lang="en-US" altLang="zh-CN" b="0" dirty="0">
                <a:sym typeface="+mn-ea"/>
              </a:rPr>
              <a:t>GBDT</a:t>
            </a:r>
            <a:endParaRPr kumimoji="1" lang="en-US" altLang="zh-CN" b="0" dirty="0">
              <a:sym typeface="+mn-ea"/>
            </a:endParaRPr>
          </a:p>
        </p:txBody>
      </p:sp>
      <p:sp>
        <p:nvSpPr>
          <p:cNvPr id="3" name="文本占位符 2"/>
          <p:cNvSpPr>
            <a:spLocks noGrp="1"/>
          </p:cNvSpPr>
          <p:nvPr>
            <p:ph type="body" idx="1"/>
          </p:nvPr>
        </p:nvSpPr>
        <p:spPr>
          <a:xfrm>
            <a:off x="532015" y="1155033"/>
            <a:ext cx="11014363" cy="5077988"/>
          </a:xfrm>
        </p:spPr>
        <p:txBody>
          <a:bodyPr>
            <a:normAutofit/>
          </a:bodyPr>
          <a:lstStyle/>
          <a:p>
            <a:pPr>
              <a:lnSpc>
                <a:spcPct val="150000"/>
              </a:lnSpc>
            </a:pPr>
            <a:r>
              <a:rPr lang="zh-CN" altLang="en-US" sz="1800" dirty="0"/>
              <a:t>前面年龄的例子实际上是</a:t>
            </a:r>
            <a:r>
              <a:rPr lang="zh-CN" altLang="en-US" sz="1800" dirty="0">
                <a:solidFill>
                  <a:srgbClr val="0000FF"/>
                </a:solidFill>
              </a:rPr>
              <a:t>提升树（</a:t>
            </a:r>
            <a:r>
              <a:rPr lang="en-US" altLang="zh-CN" sz="1800" dirty="0">
                <a:solidFill>
                  <a:srgbClr val="0000FF"/>
                </a:solidFill>
              </a:rPr>
              <a:t>BDT</a:t>
            </a:r>
            <a:r>
              <a:rPr lang="zh-CN" altLang="en-US" sz="1800" dirty="0">
                <a:solidFill>
                  <a:srgbClr val="0000FF"/>
                </a:solidFill>
              </a:rPr>
              <a:t>）算法</a:t>
            </a:r>
            <a:r>
              <a:rPr lang="zh-CN" altLang="en-US" sz="1800" dirty="0"/>
              <a:t>，</a:t>
            </a:r>
            <a:r>
              <a:rPr lang="en-US" altLang="zh-CN" sz="1800" dirty="0"/>
              <a:t>GBDT</a:t>
            </a:r>
            <a:r>
              <a:rPr lang="zh-CN" altLang="en-US" sz="1800" dirty="0"/>
              <a:t>是</a:t>
            </a:r>
            <a:r>
              <a:rPr lang="en-US" altLang="zh-CN" sz="1800" dirty="0"/>
              <a:t>BDT</a:t>
            </a:r>
            <a:r>
              <a:rPr lang="zh-CN" altLang="en-US" sz="1800" dirty="0"/>
              <a:t>的一种改进，所以在讲梯度提升树之前先来说一下提升树，算法流程如下：</a:t>
            </a:r>
            <a:endParaRPr lang="en-US" altLang="zh-CN" sz="1800" dirty="0"/>
          </a:p>
          <a:p>
            <a:pPr lvl="1">
              <a:lnSpc>
                <a:spcPct val="150000"/>
              </a:lnSpc>
              <a:buNone/>
            </a:pPr>
            <a:r>
              <a:rPr lang="zh-CN" altLang="en-US" sz="1600" dirty="0"/>
              <a:t>（</a:t>
            </a:r>
            <a:r>
              <a:rPr lang="en-US" altLang="zh-CN" sz="1600" dirty="0"/>
              <a:t>1</a:t>
            </a:r>
            <a:r>
              <a:rPr lang="zh-CN" altLang="en-US" sz="1600" dirty="0"/>
              <a:t>）初始化</a:t>
            </a:r>
            <a:endParaRPr lang="en-US" altLang="zh-CN" sz="1600" dirty="0"/>
          </a:p>
          <a:p>
            <a:pPr lvl="1">
              <a:lnSpc>
                <a:spcPct val="150000"/>
              </a:lnSpc>
              <a:buNone/>
            </a:pPr>
            <a:r>
              <a:rPr lang="zh-CN" altLang="en-US" sz="1600" dirty="0"/>
              <a:t>（</a:t>
            </a:r>
            <a:r>
              <a:rPr lang="en-US" altLang="zh-CN" sz="1600" dirty="0"/>
              <a:t>2</a:t>
            </a:r>
            <a:r>
              <a:rPr lang="zh-CN" altLang="en-US" sz="1600" dirty="0"/>
              <a:t>）对</a:t>
            </a:r>
            <a:r>
              <a:rPr lang="en-US" altLang="zh-CN" sz="1600" dirty="0"/>
              <a:t>m = 1,2,…,M</a:t>
            </a:r>
            <a:endParaRPr lang="en-US" altLang="zh-CN" sz="1600" dirty="0"/>
          </a:p>
          <a:p>
            <a:pPr lvl="1">
              <a:lnSpc>
                <a:spcPct val="150000"/>
              </a:lnSpc>
              <a:buNone/>
            </a:pPr>
            <a:r>
              <a:rPr lang="en-US" altLang="zh-CN" sz="1600" dirty="0"/>
              <a:t>	</a:t>
            </a:r>
            <a:r>
              <a:rPr lang="zh-CN" altLang="en-US" sz="1600" dirty="0"/>
              <a:t>（</a:t>
            </a:r>
            <a:r>
              <a:rPr lang="en-US" altLang="zh-CN" sz="1600" dirty="0"/>
              <a:t>a</a:t>
            </a:r>
            <a:r>
              <a:rPr lang="zh-CN" altLang="en-US" sz="1600" dirty="0"/>
              <a:t>）计算残差</a:t>
            </a:r>
            <a:endParaRPr lang="en-US" altLang="zh-CN" sz="1600" dirty="0"/>
          </a:p>
          <a:p>
            <a:pPr lvl="1">
              <a:lnSpc>
                <a:spcPct val="150000"/>
              </a:lnSpc>
              <a:buNone/>
            </a:pPr>
            <a:r>
              <a:rPr lang="en-US" altLang="zh-CN" sz="1600" dirty="0"/>
              <a:t>	</a:t>
            </a:r>
            <a:r>
              <a:rPr lang="zh-CN" altLang="en-US" sz="1600" dirty="0"/>
              <a:t>（</a:t>
            </a:r>
            <a:r>
              <a:rPr lang="en-US" altLang="zh-CN" sz="1600" dirty="0"/>
              <a:t>b</a:t>
            </a:r>
            <a:r>
              <a:rPr lang="zh-CN" altLang="en-US" sz="1600" dirty="0"/>
              <a:t>）拟合残差     学习一个回归树，得到</a:t>
            </a:r>
            <a:endParaRPr lang="en-US" altLang="zh-CN" sz="1600" dirty="0"/>
          </a:p>
          <a:p>
            <a:pPr lvl="1">
              <a:lnSpc>
                <a:spcPct val="150000"/>
              </a:lnSpc>
              <a:buNone/>
            </a:pPr>
            <a:r>
              <a:rPr lang="en-US" altLang="zh-CN" sz="1600" dirty="0"/>
              <a:t>	</a:t>
            </a:r>
            <a:r>
              <a:rPr lang="zh-CN" altLang="en-US" sz="1600" dirty="0"/>
              <a:t>（</a:t>
            </a:r>
            <a:r>
              <a:rPr lang="en-US" altLang="zh-CN" sz="1600" dirty="0"/>
              <a:t>c</a:t>
            </a:r>
            <a:r>
              <a:rPr lang="zh-CN" altLang="en-US" sz="1600" dirty="0"/>
              <a:t>）更新</a:t>
            </a:r>
            <a:endParaRPr lang="en-US" altLang="zh-CN" sz="1600" dirty="0"/>
          </a:p>
          <a:p>
            <a:pPr lvl="1">
              <a:lnSpc>
                <a:spcPct val="150000"/>
              </a:lnSpc>
              <a:buNone/>
            </a:pPr>
            <a:r>
              <a:rPr lang="zh-CN" altLang="en-US" sz="1600" dirty="0"/>
              <a:t>（</a:t>
            </a:r>
            <a:r>
              <a:rPr lang="en-US" altLang="zh-CN" sz="1600" dirty="0"/>
              <a:t>3</a:t>
            </a:r>
            <a:r>
              <a:rPr lang="zh-CN" altLang="en-US" sz="1600" dirty="0"/>
              <a:t>）得到</a:t>
            </a:r>
            <a:r>
              <a:rPr lang="zh-CN" altLang="en-US" sz="1600" dirty="0">
                <a:solidFill>
                  <a:srgbClr val="0000FF"/>
                </a:solidFill>
              </a:rPr>
              <a:t>回归问题提升树</a:t>
            </a:r>
            <a:endParaRPr lang="zh-CN" altLang="en-US" sz="1600" dirty="0">
              <a:solidFill>
                <a:srgbClr val="0000FF"/>
              </a:solidFill>
            </a:endParaRPr>
          </a:p>
        </p:txBody>
      </p:sp>
      <p:pic>
        <p:nvPicPr>
          <p:cNvPr id="16" name="图片 15"/>
          <p:cNvPicPr>
            <a:picLocks noChangeAspect="1"/>
          </p:cNvPicPr>
          <p:nvPr/>
        </p:nvPicPr>
        <p:blipFill rotWithShape="1">
          <a:blip r:embed="rId1"/>
          <a:srcRect l="3986" t="28377" b="9555"/>
          <a:stretch>
            <a:fillRect/>
          </a:stretch>
        </p:blipFill>
        <p:spPr>
          <a:xfrm>
            <a:off x="2912486" y="2949412"/>
            <a:ext cx="4352626" cy="342857"/>
          </a:xfrm>
          <a:prstGeom prst="rect">
            <a:avLst/>
          </a:prstGeom>
        </p:spPr>
      </p:pic>
      <p:pic>
        <p:nvPicPr>
          <p:cNvPr id="23" name="图片 22"/>
          <p:cNvPicPr>
            <a:picLocks noChangeAspect="1"/>
          </p:cNvPicPr>
          <p:nvPr/>
        </p:nvPicPr>
        <p:blipFill>
          <a:blip r:embed="rId2"/>
          <a:stretch>
            <a:fillRect/>
          </a:stretch>
        </p:blipFill>
        <p:spPr>
          <a:xfrm>
            <a:off x="2482466" y="2095264"/>
            <a:ext cx="950681" cy="352672"/>
          </a:xfrm>
          <a:prstGeom prst="rect">
            <a:avLst/>
          </a:prstGeom>
        </p:spPr>
      </p:pic>
      <p:pic>
        <p:nvPicPr>
          <p:cNvPr id="25" name="图片 24"/>
          <p:cNvPicPr>
            <a:picLocks noChangeAspect="1"/>
          </p:cNvPicPr>
          <p:nvPr/>
        </p:nvPicPr>
        <p:blipFill>
          <a:blip r:embed="rId3"/>
          <a:stretch>
            <a:fillRect/>
          </a:stretch>
        </p:blipFill>
        <p:spPr>
          <a:xfrm>
            <a:off x="2482466" y="3750783"/>
            <a:ext cx="2468422" cy="395635"/>
          </a:xfrm>
          <a:prstGeom prst="rect">
            <a:avLst/>
          </a:prstGeom>
        </p:spPr>
      </p:pic>
      <p:pic>
        <p:nvPicPr>
          <p:cNvPr id="27" name="图片 26"/>
          <p:cNvPicPr>
            <a:picLocks noChangeAspect="1"/>
          </p:cNvPicPr>
          <p:nvPr/>
        </p:nvPicPr>
        <p:blipFill>
          <a:blip r:embed="rId4"/>
          <a:stretch>
            <a:fillRect/>
          </a:stretch>
        </p:blipFill>
        <p:spPr>
          <a:xfrm>
            <a:off x="2462132" y="4547815"/>
            <a:ext cx="2784911" cy="1108643"/>
          </a:xfrm>
          <a:prstGeom prst="rect">
            <a:avLst/>
          </a:prstGeom>
        </p:spPr>
      </p:pic>
      <p:pic>
        <p:nvPicPr>
          <p:cNvPr id="33" name="图片 32"/>
          <p:cNvPicPr>
            <a:picLocks noChangeAspect="1"/>
          </p:cNvPicPr>
          <p:nvPr/>
        </p:nvPicPr>
        <p:blipFill rotWithShape="1">
          <a:blip r:embed="rId5"/>
          <a:srcRect r="12883" b="2703"/>
          <a:stretch>
            <a:fillRect/>
          </a:stretch>
        </p:blipFill>
        <p:spPr>
          <a:xfrm>
            <a:off x="2848750" y="3361122"/>
            <a:ext cx="439734" cy="342857"/>
          </a:xfrm>
          <a:prstGeom prst="rect">
            <a:avLst/>
          </a:prstGeom>
        </p:spPr>
      </p:pic>
      <p:pic>
        <p:nvPicPr>
          <p:cNvPr id="35" name="图片 34"/>
          <p:cNvPicPr>
            <a:picLocks noChangeAspect="1"/>
          </p:cNvPicPr>
          <p:nvPr/>
        </p:nvPicPr>
        <p:blipFill>
          <a:blip r:embed="rId6"/>
          <a:stretch>
            <a:fillRect/>
          </a:stretch>
        </p:blipFill>
        <p:spPr>
          <a:xfrm>
            <a:off x="5409889" y="3361122"/>
            <a:ext cx="744680" cy="333333"/>
          </a:xfrm>
          <a:prstGeom prst="rect">
            <a:avLst/>
          </a:prstGeom>
        </p:spPr>
      </p:pic>
    </p:spTree>
  </p:cSld>
  <p:clrMapOvr>
    <a:masterClrMapping/>
  </p:clrMapOvr>
  <p:transition spd="med"/>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62526" y="176378"/>
            <a:ext cx="7150695" cy="786149"/>
          </a:xfrm>
        </p:spPr>
        <p:txBody>
          <a:bodyPr>
            <a:normAutofit/>
          </a:bodyPr>
          <a:lstStyle/>
          <a:p>
            <a:pPr>
              <a:lnSpc>
                <a:spcPct val="150000"/>
              </a:lnSpc>
            </a:pPr>
            <a:r>
              <a:rPr kumimoji="1" lang="en-US" altLang="zh-CN" b="0" dirty="0">
                <a:sym typeface="+mn-ea"/>
              </a:rPr>
              <a:t>4.4.2</a:t>
            </a:r>
            <a:r>
              <a:rPr kumimoji="1" lang="zh-CN" altLang="en-US" b="0" dirty="0">
                <a:sym typeface="+mn-ea"/>
              </a:rPr>
              <a:t>、什么是</a:t>
            </a:r>
            <a:r>
              <a:rPr kumimoji="1" lang="en-US" altLang="zh-CN" b="0" dirty="0">
                <a:sym typeface="+mn-ea"/>
              </a:rPr>
              <a:t>GBDT</a:t>
            </a:r>
            <a:endParaRPr kumimoji="1" lang="en-US" altLang="zh-CN" b="0" dirty="0">
              <a:sym typeface="+mn-ea"/>
            </a:endParaRPr>
          </a:p>
        </p:txBody>
      </p:sp>
      <p:sp>
        <p:nvSpPr>
          <p:cNvPr id="3" name="文本占位符 2"/>
          <p:cNvSpPr>
            <a:spLocks noGrp="1"/>
          </p:cNvSpPr>
          <p:nvPr>
            <p:ph type="body" idx="1"/>
          </p:nvPr>
        </p:nvSpPr>
        <p:spPr>
          <a:xfrm>
            <a:off x="532015" y="1155032"/>
            <a:ext cx="11014363" cy="5526589"/>
          </a:xfrm>
        </p:spPr>
        <p:txBody>
          <a:bodyPr>
            <a:normAutofit/>
          </a:bodyPr>
          <a:lstStyle/>
          <a:p>
            <a:pPr>
              <a:lnSpc>
                <a:spcPct val="150000"/>
              </a:lnSpc>
            </a:pPr>
            <a:r>
              <a:rPr lang="zh-CN" altLang="en-US" sz="1800" dirty="0"/>
              <a:t>而前面的残差究竟是什么？在提升树</a:t>
            </a:r>
            <a:r>
              <a:rPr lang="en-US" altLang="zh-CN" sz="1800" dirty="0"/>
              <a:t>(BDT)</a:t>
            </a:r>
            <a:r>
              <a:rPr lang="zh-CN" altLang="en-US" sz="1800" dirty="0"/>
              <a:t>算法中，假设我们前几轮得到的弱学习器之和以及损失函数分别为：        和</a:t>
            </a:r>
            <a:endParaRPr lang="en-US" altLang="zh-CN" sz="1800" dirty="0"/>
          </a:p>
          <a:p>
            <a:pPr>
              <a:lnSpc>
                <a:spcPct val="150000"/>
              </a:lnSpc>
            </a:pPr>
            <a:r>
              <a:rPr lang="zh-CN" altLang="en-US" sz="1800" dirty="0"/>
              <a:t>那我们本轮迭代的目标是</a:t>
            </a:r>
            <a:r>
              <a:rPr lang="zh-CN" altLang="en-US" sz="1800" dirty="0">
                <a:solidFill>
                  <a:srgbClr val="0000FF"/>
                </a:solidFill>
              </a:rPr>
              <a:t>找到另一个弱学习器</a:t>
            </a:r>
            <a:r>
              <a:rPr lang="en-US" altLang="zh-CN" sz="1800" dirty="0"/>
              <a:t>        </a:t>
            </a:r>
            <a:r>
              <a:rPr lang="zh-CN" altLang="en-US" sz="1800" dirty="0"/>
              <a:t>，然后最小化本轮的损失：</a:t>
            </a:r>
            <a:endParaRPr lang="zh-CN" altLang="en-US" sz="1800" dirty="0"/>
          </a:p>
          <a:p>
            <a:pPr marL="0" indent="0">
              <a:lnSpc>
                <a:spcPct val="150000"/>
              </a:lnSpc>
              <a:buNone/>
            </a:pPr>
            <a:endParaRPr lang="en-US" altLang="zh-CN" sz="1800" dirty="0"/>
          </a:p>
          <a:p>
            <a:pPr>
              <a:lnSpc>
                <a:spcPct val="150000"/>
              </a:lnSpc>
            </a:pPr>
            <a:r>
              <a:rPr lang="zh-CN" altLang="en-US" sz="1800" dirty="0"/>
              <a:t>当采用平方损失函数时：</a:t>
            </a:r>
            <a:endParaRPr lang="en-US" altLang="zh-CN" sz="1800" dirty="0"/>
          </a:p>
          <a:p>
            <a:pPr>
              <a:lnSpc>
                <a:spcPct val="150000"/>
              </a:lnSpc>
            </a:pPr>
            <a:endParaRPr lang="en-US" altLang="zh-CN" sz="1800" dirty="0"/>
          </a:p>
          <a:p>
            <a:pPr>
              <a:lnSpc>
                <a:spcPct val="150000"/>
              </a:lnSpc>
            </a:pPr>
            <a:endParaRPr lang="en-US" altLang="zh-CN" sz="1800" dirty="0"/>
          </a:p>
          <a:p>
            <a:pPr marL="0" indent="0">
              <a:lnSpc>
                <a:spcPct val="150000"/>
              </a:lnSpc>
              <a:buNone/>
            </a:pPr>
            <a:endParaRPr lang="en-US" altLang="zh-CN" sz="1800" dirty="0"/>
          </a:p>
          <a:p>
            <a:pPr>
              <a:lnSpc>
                <a:spcPct val="150000"/>
              </a:lnSpc>
            </a:pPr>
            <a:r>
              <a:rPr lang="zh-CN" altLang="en-US" sz="1800" dirty="0"/>
              <a:t>这里的                 ，是</a:t>
            </a:r>
            <a:r>
              <a:rPr lang="zh-CN" altLang="en-US" sz="1800" dirty="0">
                <a:solidFill>
                  <a:srgbClr val="0000FF"/>
                </a:solidFill>
              </a:rPr>
              <a:t>之前</a:t>
            </a:r>
            <a:r>
              <a:rPr lang="en-US" altLang="zh-CN" sz="1800" dirty="0">
                <a:solidFill>
                  <a:srgbClr val="0000FF"/>
                </a:solidFill>
              </a:rPr>
              <a:t>f</a:t>
            </a:r>
            <a:r>
              <a:rPr lang="en-US" altLang="zh-CN" sz="1800" baseline="-25000" dirty="0">
                <a:solidFill>
                  <a:srgbClr val="0000FF"/>
                </a:solidFill>
              </a:rPr>
              <a:t>t-1</a:t>
            </a:r>
            <a:r>
              <a:rPr lang="en-US" altLang="zh-CN" sz="1800" dirty="0">
                <a:solidFill>
                  <a:srgbClr val="0000FF"/>
                </a:solidFill>
              </a:rPr>
              <a:t>(x)</a:t>
            </a:r>
            <a:r>
              <a:rPr lang="zh-CN" altLang="en-US" sz="1800" dirty="0">
                <a:solidFill>
                  <a:srgbClr val="0000FF"/>
                </a:solidFill>
              </a:rPr>
              <a:t>模型</a:t>
            </a:r>
            <a:r>
              <a:rPr lang="zh-CN" altLang="en-US" sz="1800" dirty="0"/>
              <a:t>拟合数据的残差，通过等式变换我们发现，对于提升树来说，要使本轮的损失最小，这一轮优化只需要使</a:t>
            </a:r>
            <a:r>
              <a:rPr lang="en-US" altLang="zh-CN" sz="1800" dirty="0" err="1"/>
              <a:t>ht</a:t>
            </a:r>
            <a:r>
              <a:rPr lang="en-US" altLang="zh-CN" sz="1800" dirty="0"/>
              <a:t>(x)</a:t>
            </a:r>
            <a:r>
              <a:rPr lang="zh-CN" altLang="en-US" sz="1800" dirty="0"/>
              <a:t>逼近</a:t>
            </a:r>
            <a:r>
              <a:rPr lang="en-US" altLang="zh-CN" sz="1800" i="1" dirty="0"/>
              <a:t>r——</a:t>
            </a:r>
            <a:r>
              <a:rPr lang="zh-CN" altLang="en-US" sz="1800" dirty="0">
                <a:solidFill>
                  <a:srgbClr val="0000FF"/>
                </a:solidFill>
              </a:rPr>
              <a:t>新的弱学习器只需要拟合之前模型的残差</a:t>
            </a:r>
            <a:r>
              <a:rPr lang="zh-CN" altLang="en-US" sz="1800" dirty="0"/>
              <a:t>。</a:t>
            </a:r>
            <a:endParaRPr lang="en-US" altLang="zh-CN" sz="1800" dirty="0"/>
          </a:p>
        </p:txBody>
      </p:sp>
      <p:pic>
        <p:nvPicPr>
          <p:cNvPr id="7" name="图片 6"/>
          <p:cNvPicPr>
            <a:picLocks noChangeAspect="1"/>
          </p:cNvPicPr>
          <p:nvPr/>
        </p:nvPicPr>
        <p:blipFill rotWithShape="1">
          <a:blip r:embed="rId1"/>
          <a:srcRect l="14725" t="37784" r="19824" b="7329"/>
          <a:stretch>
            <a:fillRect/>
          </a:stretch>
        </p:blipFill>
        <p:spPr>
          <a:xfrm>
            <a:off x="1212542" y="1693010"/>
            <a:ext cx="897622" cy="313643"/>
          </a:xfrm>
          <a:prstGeom prst="rect">
            <a:avLst/>
          </a:prstGeom>
        </p:spPr>
      </p:pic>
      <p:pic>
        <p:nvPicPr>
          <p:cNvPr id="9" name="图片 8"/>
          <p:cNvPicPr>
            <a:picLocks noChangeAspect="1"/>
          </p:cNvPicPr>
          <p:nvPr/>
        </p:nvPicPr>
        <p:blipFill rotWithShape="1">
          <a:blip r:embed="rId2"/>
          <a:srcRect l="19747" t="49781" r="22740" b="10058"/>
          <a:stretch>
            <a:fillRect/>
          </a:stretch>
        </p:blipFill>
        <p:spPr>
          <a:xfrm>
            <a:off x="2594994" y="1710798"/>
            <a:ext cx="1593908" cy="313643"/>
          </a:xfrm>
          <a:prstGeom prst="rect">
            <a:avLst/>
          </a:prstGeom>
        </p:spPr>
      </p:pic>
      <p:pic>
        <p:nvPicPr>
          <p:cNvPr id="11" name="图片 10"/>
          <p:cNvPicPr>
            <a:picLocks noChangeAspect="1"/>
          </p:cNvPicPr>
          <p:nvPr/>
        </p:nvPicPr>
        <p:blipFill rotWithShape="1">
          <a:blip r:embed="rId3"/>
          <a:srcRect l="20722" t="26465" r="14207"/>
          <a:stretch>
            <a:fillRect/>
          </a:stretch>
        </p:blipFill>
        <p:spPr>
          <a:xfrm>
            <a:off x="5536735" y="2143559"/>
            <a:ext cx="687898" cy="392185"/>
          </a:xfrm>
          <a:prstGeom prst="rect">
            <a:avLst/>
          </a:prstGeom>
        </p:spPr>
      </p:pic>
      <p:pic>
        <p:nvPicPr>
          <p:cNvPr id="13" name="图片 12"/>
          <p:cNvPicPr>
            <a:picLocks noChangeAspect="1"/>
          </p:cNvPicPr>
          <p:nvPr/>
        </p:nvPicPr>
        <p:blipFill rotWithShape="1">
          <a:blip r:embed="rId4"/>
          <a:srcRect t="32493"/>
          <a:stretch>
            <a:fillRect/>
          </a:stretch>
        </p:blipFill>
        <p:spPr>
          <a:xfrm>
            <a:off x="3715047" y="2567604"/>
            <a:ext cx="4761905" cy="392185"/>
          </a:xfrm>
          <a:prstGeom prst="rect">
            <a:avLst/>
          </a:prstGeom>
        </p:spPr>
      </p:pic>
      <p:pic>
        <p:nvPicPr>
          <p:cNvPr id="15" name="图片 14"/>
          <p:cNvPicPr>
            <a:picLocks noChangeAspect="1"/>
          </p:cNvPicPr>
          <p:nvPr/>
        </p:nvPicPr>
        <p:blipFill>
          <a:blip r:embed="rId5"/>
          <a:stretch>
            <a:fillRect/>
          </a:stretch>
        </p:blipFill>
        <p:spPr>
          <a:xfrm>
            <a:off x="4547669" y="3360579"/>
            <a:ext cx="2983054" cy="1460126"/>
          </a:xfrm>
          <a:prstGeom prst="rect">
            <a:avLst/>
          </a:prstGeom>
        </p:spPr>
      </p:pic>
      <p:pic>
        <p:nvPicPr>
          <p:cNvPr id="21" name="图片 20"/>
          <p:cNvPicPr>
            <a:picLocks noChangeAspect="1"/>
          </p:cNvPicPr>
          <p:nvPr/>
        </p:nvPicPr>
        <p:blipFill rotWithShape="1">
          <a:blip r:embed="rId6"/>
          <a:srcRect r="6761" b="1953"/>
          <a:stretch>
            <a:fillRect/>
          </a:stretch>
        </p:blipFill>
        <p:spPr>
          <a:xfrm>
            <a:off x="1598811" y="4910176"/>
            <a:ext cx="1738941" cy="336847"/>
          </a:xfrm>
          <a:prstGeom prst="rect">
            <a:avLst/>
          </a:prstGeom>
        </p:spPr>
      </p:pic>
    </p:spTree>
  </p:cSld>
  <p:clrMapOvr>
    <a:masterClrMapping/>
  </p:clrMapOvr>
  <p:transition spd="med"/>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62526" y="176378"/>
            <a:ext cx="7150695" cy="786149"/>
          </a:xfrm>
        </p:spPr>
        <p:txBody>
          <a:bodyPr>
            <a:normAutofit/>
          </a:bodyPr>
          <a:lstStyle/>
          <a:p>
            <a:pPr>
              <a:lnSpc>
                <a:spcPct val="150000"/>
              </a:lnSpc>
            </a:pPr>
            <a:r>
              <a:rPr kumimoji="1" lang="en-US" altLang="zh-CN" b="0" dirty="0">
                <a:sym typeface="+mn-ea"/>
              </a:rPr>
              <a:t>4.4.2</a:t>
            </a:r>
            <a:r>
              <a:rPr kumimoji="1" lang="zh-CN" altLang="en-US" b="0" dirty="0">
                <a:sym typeface="+mn-ea"/>
              </a:rPr>
              <a:t>、什么是</a:t>
            </a:r>
            <a:r>
              <a:rPr kumimoji="1" lang="en-US" altLang="zh-CN" b="0" dirty="0">
                <a:sym typeface="+mn-ea"/>
              </a:rPr>
              <a:t>GBDT</a:t>
            </a:r>
            <a:endParaRPr kumimoji="1" lang="en-US" altLang="zh-CN" b="0" dirty="0">
              <a:sym typeface="+mn-ea"/>
            </a:endParaRPr>
          </a:p>
        </p:txBody>
      </p:sp>
      <p:sp>
        <p:nvSpPr>
          <p:cNvPr id="3" name="文本占位符 2"/>
          <p:cNvSpPr>
            <a:spLocks noGrp="1"/>
          </p:cNvSpPr>
          <p:nvPr>
            <p:ph type="body" idx="1"/>
          </p:nvPr>
        </p:nvSpPr>
        <p:spPr>
          <a:xfrm>
            <a:off x="532015" y="1155032"/>
            <a:ext cx="11014363" cy="5526589"/>
          </a:xfrm>
        </p:spPr>
        <p:txBody>
          <a:bodyPr>
            <a:normAutofit/>
          </a:bodyPr>
          <a:lstStyle/>
          <a:p>
            <a:pPr>
              <a:lnSpc>
                <a:spcPct val="150000"/>
              </a:lnSpc>
            </a:pPr>
            <a:r>
              <a:rPr lang="zh-CN" altLang="en-US" sz="1800" dirty="0"/>
              <a:t>当损失函数是平方损失函数时，每一步优化是很简单的，但对于一般的损失函数，比如回归问题中的</a:t>
            </a:r>
            <a:r>
              <a:rPr lang="en-US" altLang="zh-CN" sz="1800" dirty="0"/>
              <a:t>Huber</a:t>
            </a:r>
            <a:r>
              <a:rPr lang="zh-CN" altLang="en-US" sz="1800" dirty="0"/>
              <a:t>损失函数：</a:t>
            </a:r>
            <a:endParaRPr lang="en-US" altLang="zh-CN" sz="1800" dirty="0"/>
          </a:p>
          <a:p>
            <a:pPr>
              <a:lnSpc>
                <a:spcPct val="150000"/>
              </a:lnSpc>
            </a:pPr>
            <a:endParaRPr lang="en-US" altLang="zh-CN" sz="1800" dirty="0"/>
          </a:p>
          <a:p>
            <a:pPr marL="0" indent="0">
              <a:lnSpc>
                <a:spcPct val="150000"/>
              </a:lnSpc>
              <a:buNone/>
            </a:pPr>
            <a:endParaRPr lang="en-US" altLang="zh-CN" sz="1800" dirty="0"/>
          </a:p>
          <a:p>
            <a:pPr>
              <a:lnSpc>
                <a:spcPct val="150000"/>
              </a:lnSpc>
            </a:pPr>
            <a:r>
              <a:rPr lang="zh-CN" altLang="en-US" sz="1800" dirty="0"/>
              <a:t>往往每一步想直接优化                      没那么容易。</a:t>
            </a:r>
            <a:endParaRPr lang="en-US" altLang="zh-CN" sz="1800" dirty="0"/>
          </a:p>
          <a:p>
            <a:pPr>
              <a:lnSpc>
                <a:spcPct val="150000"/>
              </a:lnSpc>
            </a:pPr>
            <a:endParaRPr lang="en-US" altLang="zh-CN" sz="1800" dirty="0"/>
          </a:p>
          <a:p>
            <a:pPr>
              <a:lnSpc>
                <a:spcPct val="150000"/>
              </a:lnSpc>
            </a:pPr>
            <a:endParaRPr lang="en-US" altLang="zh-CN" sz="1800" dirty="0"/>
          </a:p>
          <a:p>
            <a:pPr marL="0" indent="0">
              <a:lnSpc>
                <a:spcPct val="150000"/>
              </a:lnSpc>
              <a:buNone/>
            </a:pPr>
            <a:endParaRPr lang="en-US" altLang="zh-CN" sz="1800" dirty="0"/>
          </a:p>
          <a:p>
            <a:pPr>
              <a:lnSpc>
                <a:spcPct val="150000"/>
              </a:lnSpc>
            </a:pPr>
            <a:r>
              <a:rPr lang="zh-CN" altLang="en-US" sz="1800" dirty="0"/>
              <a:t>针对这一问题，</a:t>
            </a:r>
            <a:r>
              <a:rPr lang="en-US" altLang="zh-CN" sz="1800" dirty="0"/>
              <a:t>Freidman</a:t>
            </a:r>
            <a:r>
              <a:rPr lang="zh-CN" altLang="en-US" sz="1800" dirty="0"/>
              <a:t>提出了梯度提升算法：利用最速下降的近似方法，即利用损失函数的</a:t>
            </a:r>
            <a:r>
              <a:rPr lang="zh-CN" altLang="en-US" sz="1800" dirty="0">
                <a:solidFill>
                  <a:srgbClr val="0000FF"/>
                </a:solidFill>
              </a:rPr>
              <a:t>负梯度</a:t>
            </a:r>
            <a:r>
              <a:rPr lang="zh-CN" altLang="en-US" sz="1800" dirty="0"/>
              <a:t>在当前模型的值，作为新一轮弱学习器要拟合的对象，从而将每轮的优化与前一轮模型分离</a:t>
            </a:r>
            <a:r>
              <a:rPr lang="en-US" altLang="zh-CN" sz="1800" dirty="0"/>
              <a:t>:</a:t>
            </a:r>
            <a:endParaRPr lang="en-US" altLang="zh-CN" sz="1800" dirty="0"/>
          </a:p>
          <a:p>
            <a:pPr>
              <a:lnSpc>
                <a:spcPct val="150000"/>
              </a:lnSpc>
            </a:pPr>
            <a:endParaRPr lang="en-US" altLang="zh-CN" sz="1800" dirty="0"/>
          </a:p>
          <a:p>
            <a:pPr>
              <a:lnSpc>
                <a:spcPct val="150000"/>
              </a:lnSpc>
            </a:pPr>
            <a:endParaRPr lang="en-US" altLang="zh-CN" sz="1800" dirty="0"/>
          </a:p>
          <a:p>
            <a:pPr marL="0" indent="0">
              <a:lnSpc>
                <a:spcPct val="150000"/>
              </a:lnSpc>
              <a:buNone/>
            </a:pPr>
            <a:endParaRPr lang="en-US" altLang="zh-CN" sz="1800" dirty="0"/>
          </a:p>
          <a:p>
            <a:pPr>
              <a:lnSpc>
                <a:spcPct val="150000"/>
              </a:lnSpc>
            </a:pPr>
            <a:endParaRPr lang="en-US" altLang="zh-CN" sz="1800" dirty="0"/>
          </a:p>
        </p:txBody>
      </p:sp>
      <p:pic>
        <p:nvPicPr>
          <p:cNvPr id="14" name="图片 13"/>
          <p:cNvPicPr>
            <a:picLocks noChangeAspect="1"/>
          </p:cNvPicPr>
          <p:nvPr/>
        </p:nvPicPr>
        <p:blipFill>
          <a:blip r:embed="rId1"/>
          <a:stretch>
            <a:fillRect/>
          </a:stretch>
        </p:blipFill>
        <p:spPr>
          <a:xfrm>
            <a:off x="4232238" y="3813261"/>
            <a:ext cx="3393355" cy="800679"/>
          </a:xfrm>
          <a:prstGeom prst="rect">
            <a:avLst/>
          </a:prstGeom>
        </p:spPr>
      </p:pic>
      <p:pic>
        <p:nvPicPr>
          <p:cNvPr id="16" name="图片 15"/>
          <p:cNvPicPr>
            <a:picLocks noChangeAspect="1"/>
          </p:cNvPicPr>
          <p:nvPr/>
        </p:nvPicPr>
        <p:blipFill>
          <a:blip r:embed="rId2"/>
          <a:stretch>
            <a:fillRect/>
          </a:stretch>
        </p:blipFill>
        <p:spPr>
          <a:xfrm>
            <a:off x="3246198" y="3048243"/>
            <a:ext cx="2326255" cy="386446"/>
          </a:xfrm>
          <a:prstGeom prst="rect">
            <a:avLst/>
          </a:prstGeom>
        </p:spPr>
      </p:pic>
      <p:pic>
        <p:nvPicPr>
          <p:cNvPr id="5" name="图片 4"/>
          <p:cNvPicPr>
            <a:picLocks noChangeAspect="1"/>
          </p:cNvPicPr>
          <p:nvPr/>
        </p:nvPicPr>
        <p:blipFill>
          <a:blip r:embed="rId3"/>
          <a:stretch>
            <a:fillRect/>
          </a:stretch>
        </p:blipFill>
        <p:spPr>
          <a:xfrm>
            <a:off x="2992595" y="1795588"/>
            <a:ext cx="5882957" cy="1092421"/>
          </a:xfrm>
          <a:prstGeom prst="rect">
            <a:avLst/>
          </a:prstGeom>
        </p:spPr>
      </p:pic>
    </p:spTree>
  </p:cSld>
  <p:clrMapOvr>
    <a:masterClrMapping/>
  </p:clrMapOvr>
  <p:transition spd="med"/>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62526" y="176378"/>
            <a:ext cx="7150695" cy="786149"/>
          </a:xfrm>
        </p:spPr>
        <p:txBody>
          <a:bodyPr>
            <a:normAutofit/>
          </a:bodyPr>
          <a:lstStyle/>
          <a:p>
            <a:pPr>
              <a:lnSpc>
                <a:spcPct val="150000"/>
              </a:lnSpc>
            </a:pPr>
            <a:r>
              <a:rPr kumimoji="1" lang="en-US" altLang="zh-CN" b="0" dirty="0">
                <a:sym typeface="+mn-ea"/>
              </a:rPr>
              <a:t>4.4.2</a:t>
            </a:r>
            <a:r>
              <a:rPr kumimoji="1" lang="zh-CN" altLang="en-US" b="0" dirty="0">
                <a:sym typeface="+mn-ea"/>
              </a:rPr>
              <a:t>、什么是</a:t>
            </a:r>
            <a:r>
              <a:rPr kumimoji="1" lang="en-US" altLang="zh-CN" b="0" dirty="0">
                <a:sym typeface="+mn-ea"/>
              </a:rPr>
              <a:t>GBDT</a:t>
            </a:r>
            <a:endParaRPr kumimoji="1" lang="en-US" altLang="zh-CN" b="0" dirty="0">
              <a:sym typeface="+mn-ea"/>
            </a:endParaRPr>
          </a:p>
        </p:txBody>
      </p:sp>
      <p:sp>
        <p:nvSpPr>
          <p:cNvPr id="3" name="文本占位符 2"/>
          <p:cNvSpPr>
            <a:spLocks noGrp="1"/>
          </p:cNvSpPr>
          <p:nvPr>
            <p:ph type="body" idx="1"/>
          </p:nvPr>
        </p:nvSpPr>
        <p:spPr>
          <a:xfrm>
            <a:off x="532015" y="1155032"/>
            <a:ext cx="11014363" cy="5526589"/>
          </a:xfrm>
        </p:spPr>
        <p:txBody>
          <a:bodyPr>
            <a:normAutofit/>
          </a:bodyPr>
          <a:lstStyle/>
          <a:p>
            <a:pPr>
              <a:lnSpc>
                <a:spcPct val="150000"/>
              </a:lnSpc>
            </a:pPr>
            <a:r>
              <a:rPr lang="zh-CN" altLang="en-US" sz="1800" dirty="0"/>
              <a:t>此时不同的损失函数将会得到不同的负梯度，如果选择平方损失：</a:t>
            </a:r>
            <a:endParaRPr lang="en-US" altLang="zh-CN" sz="1800" dirty="0"/>
          </a:p>
          <a:p>
            <a:pPr>
              <a:lnSpc>
                <a:spcPct val="150000"/>
              </a:lnSpc>
            </a:pPr>
            <a:endParaRPr lang="en-US" altLang="zh-CN" sz="1800" dirty="0"/>
          </a:p>
          <a:p>
            <a:pPr>
              <a:lnSpc>
                <a:spcPct val="150000"/>
              </a:lnSpc>
            </a:pPr>
            <a:endParaRPr lang="en-US" altLang="zh-CN" sz="1800" dirty="0"/>
          </a:p>
          <a:p>
            <a:pPr>
              <a:lnSpc>
                <a:spcPct val="150000"/>
              </a:lnSpc>
            </a:pPr>
            <a:r>
              <a:rPr lang="zh-CN" altLang="en-US" sz="1800" dirty="0"/>
              <a:t>负梯度为</a:t>
            </a:r>
            <a:endParaRPr lang="en-US" altLang="zh-CN" sz="1800" dirty="0"/>
          </a:p>
          <a:p>
            <a:pPr>
              <a:lnSpc>
                <a:spcPct val="150000"/>
              </a:lnSpc>
            </a:pPr>
            <a:endParaRPr lang="en-US" altLang="zh-CN" sz="1800" dirty="0"/>
          </a:p>
          <a:p>
            <a:pPr marL="0" indent="0">
              <a:lnSpc>
                <a:spcPct val="150000"/>
              </a:lnSpc>
              <a:buNone/>
            </a:pPr>
            <a:endParaRPr lang="en-US" altLang="zh-CN" sz="1800" dirty="0"/>
          </a:p>
          <a:p>
            <a:pPr>
              <a:lnSpc>
                <a:spcPct val="150000"/>
              </a:lnSpc>
            </a:pPr>
            <a:r>
              <a:rPr lang="zh-CN" altLang="en-US" sz="1800" dirty="0"/>
              <a:t>此时我们发现在回归问题的平方损失函数中利用</a:t>
            </a:r>
            <a:r>
              <a:rPr lang="en-US" altLang="zh-CN" sz="1800" dirty="0"/>
              <a:t>GBDT</a:t>
            </a:r>
            <a:r>
              <a:rPr lang="zh-CN" altLang="en-US" sz="1800" dirty="0"/>
              <a:t>，我们要拟合的负梯度，和之前利用</a:t>
            </a:r>
            <a:r>
              <a:rPr lang="en-US" altLang="zh-CN" sz="1800" dirty="0"/>
              <a:t>BDT</a:t>
            </a:r>
            <a:r>
              <a:rPr lang="zh-CN" altLang="en-US" sz="1800" dirty="0"/>
              <a:t>计算的残差相等，拟合负梯度达到了和拟合残差相同的作用，实际上</a:t>
            </a:r>
            <a:r>
              <a:rPr lang="zh-CN" altLang="en-US" sz="1800" dirty="0">
                <a:solidFill>
                  <a:srgbClr val="0000FF"/>
                </a:solidFill>
              </a:rPr>
              <a:t>残差是负梯度的一种特例</a:t>
            </a:r>
            <a:r>
              <a:rPr lang="zh-CN" altLang="en-US" sz="1800" dirty="0"/>
              <a:t>。</a:t>
            </a:r>
            <a:endParaRPr lang="en-US" altLang="zh-CN" sz="1800" dirty="0"/>
          </a:p>
          <a:p>
            <a:pPr>
              <a:lnSpc>
                <a:spcPct val="150000"/>
              </a:lnSpc>
            </a:pPr>
            <a:r>
              <a:rPr lang="zh-CN" altLang="en-US" sz="1800" dirty="0"/>
              <a:t>如果是使用</a:t>
            </a:r>
            <a:r>
              <a:rPr lang="en-US" altLang="zh-CN" sz="1800" dirty="0"/>
              <a:t>Huber</a:t>
            </a:r>
            <a:r>
              <a:rPr lang="zh-CN" altLang="en-US" sz="1800" dirty="0"/>
              <a:t>损失函数，负梯度为</a:t>
            </a:r>
            <a:endParaRPr lang="en-US" altLang="zh-CN" sz="1800" dirty="0"/>
          </a:p>
        </p:txBody>
      </p:sp>
      <p:pic>
        <p:nvPicPr>
          <p:cNvPr id="9" name="图片 8"/>
          <p:cNvPicPr>
            <a:picLocks noChangeAspect="1"/>
          </p:cNvPicPr>
          <p:nvPr/>
        </p:nvPicPr>
        <p:blipFill rotWithShape="1">
          <a:blip r:embed="rId1"/>
          <a:srcRect l="6741" t="16245"/>
          <a:stretch>
            <a:fillRect/>
          </a:stretch>
        </p:blipFill>
        <p:spPr>
          <a:xfrm>
            <a:off x="4398041" y="1896311"/>
            <a:ext cx="3282309" cy="506117"/>
          </a:xfrm>
          <a:prstGeom prst="rect">
            <a:avLst/>
          </a:prstGeom>
        </p:spPr>
      </p:pic>
      <p:pic>
        <p:nvPicPr>
          <p:cNvPr id="10" name="图片 9"/>
          <p:cNvPicPr>
            <a:picLocks noChangeAspect="1"/>
          </p:cNvPicPr>
          <p:nvPr/>
        </p:nvPicPr>
        <p:blipFill rotWithShape="1">
          <a:blip r:embed="rId2"/>
          <a:srcRect t="13934" r="6708" b="7882"/>
          <a:stretch>
            <a:fillRect/>
          </a:stretch>
        </p:blipFill>
        <p:spPr>
          <a:xfrm>
            <a:off x="3782383" y="3064261"/>
            <a:ext cx="4330838" cy="729477"/>
          </a:xfrm>
          <a:prstGeom prst="rect">
            <a:avLst/>
          </a:prstGeom>
        </p:spPr>
      </p:pic>
      <p:pic>
        <p:nvPicPr>
          <p:cNvPr id="16" name="图片 15"/>
          <p:cNvPicPr>
            <a:picLocks noChangeAspect="1"/>
          </p:cNvPicPr>
          <p:nvPr/>
        </p:nvPicPr>
        <p:blipFill>
          <a:blip r:embed="rId3"/>
          <a:stretch>
            <a:fillRect/>
          </a:stretch>
        </p:blipFill>
        <p:spPr>
          <a:xfrm>
            <a:off x="3236078" y="5335950"/>
            <a:ext cx="6243482" cy="988626"/>
          </a:xfrm>
          <a:prstGeom prst="rect">
            <a:avLst/>
          </a:prstGeom>
        </p:spPr>
      </p:pic>
    </p:spTree>
  </p:cSld>
  <p:clrMapOvr>
    <a:masterClrMapping/>
  </p:clrMapOvr>
  <p:transition spd="med"/>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62526" y="176378"/>
            <a:ext cx="7150695" cy="786149"/>
          </a:xfrm>
        </p:spPr>
        <p:txBody>
          <a:bodyPr>
            <a:normAutofit/>
          </a:bodyPr>
          <a:lstStyle/>
          <a:p>
            <a:pPr>
              <a:lnSpc>
                <a:spcPct val="150000"/>
              </a:lnSpc>
            </a:pPr>
            <a:r>
              <a:rPr kumimoji="1" lang="en-US" altLang="zh-CN" b="0" dirty="0">
                <a:sym typeface="+mn-ea"/>
              </a:rPr>
              <a:t>4.4.2</a:t>
            </a:r>
            <a:r>
              <a:rPr kumimoji="1" lang="zh-CN" altLang="en-US" b="0" dirty="0">
                <a:sym typeface="+mn-ea"/>
              </a:rPr>
              <a:t>、什么是</a:t>
            </a:r>
            <a:r>
              <a:rPr kumimoji="1" lang="en-US" altLang="zh-CN" b="0" dirty="0">
                <a:sym typeface="+mn-ea"/>
              </a:rPr>
              <a:t>GBDT</a:t>
            </a:r>
            <a:endParaRPr kumimoji="1" lang="en-US" altLang="zh-CN" b="0" dirty="0">
              <a:sym typeface="+mn-ea"/>
            </a:endParaRPr>
          </a:p>
        </p:txBody>
      </p:sp>
      <p:sp>
        <p:nvSpPr>
          <p:cNvPr id="3" name="文本占位符 2"/>
          <p:cNvSpPr>
            <a:spLocks noGrp="1"/>
          </p:cNvSpPr>
          <p:nvPr>
            <p:ph type="body" idx="1"/>
          </p:nvPr>
        </p:nvSpPr>
        <p:spPr>
          <a:xfrm>
            <a:off x="532015" y="1155032"/>
            <a:ext cx="11014363" cy="5526589"/>
          </a:xfrm>
        </p:spPr>
        <p:txBody>
          <a:bodyPr>
            <a:normAutofit/>
          </a:bodyPr>
          <a:lstStyle/>
          <a:p>
            <a:pPr>
              <a:lnSpc>
                <a:spcPct val="150000"/>
              </a:lnSpc>
            </a:pPr>
            <a:r>
              <a:rPr lang="zh-CN" altLang="en-US" sz="1800" dirty="0"/>
              <a:t>再来看一下</a:t>
            </a:r>
            <a:r>
              <a:rPr lang="zh-CN" altLang="en-US" sz="1800" dirty="0">
                <a:solidFill>
                  <a:srgbClr val="0000FF"/>
                </a:solidFill>
              </a:rPr>
              <a:t>分类问题</a:t>
            </a:r>
            <a:r>
              <a:rPr lang="zh-CN" altLang="en-US" sz="1800" dirty="0"/>
              <a:t>中，</a:t>
            </a:r>
            <a:r>
              <a:rPr lang="en-US" altLang="zh-CN" sz="1800" dirty="0"/>
              <a:t>GBDT</a:t>
            </a:r>
            <a:r>
              <a:rPr lang="zh-CN" altLang="en-US" sz="1800" dirty="0"/>
              <a:t>的运用，以二分类为例，损失函数使用</a:t>
            </a:r>
            <a:r>
              <a:rPr lang="en-US" altLang="zh-CN" sz="1800" dirty="0" err="1"/>
              <a:t>LogLoss</a:t>
            </a:r>
            <a:r>
              <a:rPr lang="zh-CN" altLang="en-US" sz="1800" dirty="0"/>
              <a:t>：</a:t>
            </a:r>
            <a:endParaRPr lang="en-US" altLang="zh-CN" sz="1800" dirty="0"/>
          </a:p>
          <a:p>
            <a:pPr>
              <a:lnSpc>
                <a:spcPct val="150000"/>
              </a:lnSpc>
            </a:pPr>
            <a:endParaRPr lang="en-US" altLang="zh-CN" sz="1800" dirty="0"/>
          </a:p>
          <a:p>
            <a:pPr>
              <a:lnSpc>
                <a:spcPct val="150000"/>
              </a:lnSpc>
            </a:pPr>
            <a:endParaRPr lang="en-US" altLang="zh-CN" sz="1800" dirty="0"/>
          </a:p>
          <a:p>
            <a:pPr>
              <a:lnSpc>
                <a:spcPct val="150000"/>
              </a:lnSpc>
            </a:pPr>
            <a:endParaRPr lang="en-US" altLang="zh-CN" sz="1800" dirty="0"/>
          </a:p>
          <a:p>
            <a:pPr>
              <a:lnSpc>
                <a:spcPct val="150000"/>
              </a:lnSpc>
            </a:pPr>
            <a:r>
              <a:rPr lang="en-US" altLang="zh-CN" sz="1800" dirty="0"/>
              <a:t>GBDT</a:t>
            </a:r>
            <a:r>
              <a:rPr lang="zh-CN" altLang="en-US" sz="1800" dirty="0"/>
              <a:t>拟合的是当前模型的负梯度，那么我们就需要求出这个模型的导数，即    ，对于某个特定的样本， 求导的话就可以只考虑它本身，去掉加和号，那么就变成了    ，其中：</a:t>
            </a:r>
            <a:endParaRPr lang="en-US" altLang="zh-CN" sz="1800" dirty="0"/>
          </a:p>
          <a:p>
            <a:pPr>
              <a:lnSpc>
                <a:spcPct val="150000"/>
              </a:lnSpc>
            </a:pPr>
            <a:endParaRPr lang="en-US" altLang="zh-CN" sz="1800" dirty="0">
              <a:latin typeface="宋体" panose="02010600030101010101" pitchFamily="2" charset="-122"/>
              <a:ea typeface="宋体" panose="02010600030101010101" pitchFamily="2" charset="-122"/>
            </a:endParaRPr>
          </a:p>
          <a:p>
            <a:pPr>
              <a:lnSpc>
                <a:spcPct val="150000"/>
              </a:lnSpc>
            </a:pPr>
            <a:endParaRPr lang="en-US" altLang="zh-CN" sz="1800" dirty="0">
              <a:latin typeface="宋体" panose="02010600030101010101" pitchFamily="2" charset="-122"/>
              <a:ea typeface="宋体" panose="02010600030101010101" pitchFamily="2" charset="-122"/>
            </a:endParaRPr>
          </a:p>
          <a:p>
            <a:pPr marL="0" indent="0">
              <a:lnSpc>
                <a:spcPct val="150000"/>
              </a:lnSpc>
              <a:buNone/>
            </a:pPr>
            <a:endParaRPr lang="en-US" altLang="zh-CN" sz="1800" dirty="0">
              <a:latin typeface="宋体" panose="02010600030101010101" pitchFamily="2" charset="-122"/>
              <a:ea typeface="宋体" panose="02010600030101010101" pitchFamily="2" charset="-122"/>
            </a:endParaRPr>
          </a:p>
          <a:p>
            <a:pPr marL="0" indent="0">
              <a:lnSpc>
                <a:spcPct val="150000"/>
              </a:lnSpc>
              <a:buNone/>
            </a:pPr>
            <a:endParaRPr lang="en-US" altLang="zh-CN" sz="1800" dirty="0"/>
          </a:p>
        </p:txBody>
      </p:sp>
      <p:pic>
        <p:nvPicPr>
          <p:cNvPr id="6" name="图片 5"/>
          <p:cNvPicPr>
            <a:picLocks noChangeAspect="1"/>
          </p:cNvPicPr>
          <p:nvPr/>
        </p:nvPicPr>
        <p:blipFill>
          <a:blip r:embed="rId1"/>
          <a:stretch>
            <a:fillRect/>
          </a:stretch>
        </p:blipFill>
        <p:spPr>
          <a:xfrm>
            <a:off x="2919711" y="1828613"/>
            <a:ext cx="6752924" cy="973261"/>
          </a:xfrm>
          <a:prstGeom prst="rect">
            <a:avLst/>
          </a:prstGeom>
        </p:spPr>
      </p:pic>
      <p:pic>
        <p:nvPicPr>
          <p:cNvPr id="9" name="图片 8"/>
          <p:cNvPicPr>
            <a:picLocks noChangeAspect="1"/>
          </p:cNvPicPr>
          <p:nvPr/>
        </p:nvPicPr>
        <p:blipFill>
          <a:blip r:embed="rId2"/>
          <a:stretch>
            <a:fillRect/>
          </a:stretch>
        </p:blipFill>
        <p:spPr>
          <a:xfrm>
            <a:off x="8519262" y="3022035"/>
            <a:ext cx="371429" cy="514286"/>
          </a:xfrm>
          <a:prstGeom prst="rect">
            <a:avLst/>
          </a:prstGeom>
        </p:spPr>
      </p:pic>
      <p:pic>
        <p:nvPicPr>
          <p:cNvPr id="11" name="图片 10"/>
          <p:cNvPicPr>
            <a:picLocks noChangeAspect="1"/>
          </p:cNvPicPr>
          <p:nvPr/>
        </p:nvPicPr>
        <p:blipFill>
          <a:blip r:embed="rId3"/>
          <a:stretch>
            <a:fillRect/>
          </a:stretch>
        </p:blipFill>
        <p:spPr>
          <a:xfrm>
            <a:off x="6800653" y="3434640"/>
            <a:ext cx="352381" cy="552381"/>
          </a:xfrm>
          <a:prstGeom prst="rect">
            <a:avLst/>
          </a:prstGeom>
        </p:spPr>
      </p:pic>
      <p:pic>
        <p:nvPicPr>
          <p:cNvPr id="16" name="图片 15"/>
          <p:cNvPicPr>
            <a:picLocks noChangeAspect="1"/>
          </p:cNvPicPr>
          <p:nvPr/>
        </p:nvPicPr>
        <p:blipFill rotWithShape="1">
          <a:blip r:embed="rId4"/>
          <a:srcRect r="15455"/>
          <a:stretch>
            <a:fillRect/>
          </a:stretch>
        </p:blipFill>
        <p:spPr>
          <a:xfrm>
            <a:off x="3317503" y="4317115"/>
            <a:ext cx="5556994" cy="1583711"/>
          </a:xfrm>
          <a:prstGeom prst="rect">
            <a:avLst/>
          </a:prstGeom>
        </p:spPr>
      </p:pic>
    </p:spTree>
  </p:cSld>
  <p:clrMapOvr>
    <a:masterClrMapping/>
  </p:clrMapOvr>
  <p:transition spd="med"/>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62526" y="176378"/>
            <a:ext cx="7150695" cy="786149"/>
          </a:xfrm>
        </p:spPr>
        <p:txBody>
          <a:bodyPr>
            <a:normAutofit/>
          </a:bodyPr>
          <a:lstStyle/>
          <a:p>
            <a:pPr>
              <a:lnSpc>
                <a:spcPct val="150000"/>
              </a:lnSpc>
            </a:pPr>
            <a:r>
              <a:rPr kumimoji="1" lang="en-US" altLang="zh-CN" b="0" dirty="0">
                <a:sym typeface="+mn-ea"/>
              </a:rPr>
              <a:t>4.4.2</a:t>
            </a:r>
            <a:r>
              <a:rPr kumimoji="1" lang="zh-CN" altLang="en-US" b="0" dirty="0">
                <a:sym typeface="+mn-ea"/>
              </a:rPr>
              <a:t>、什么是</a:t>
            </a:r>
            <a:r>
              <a:rPr kumimoji="1" lang="en-US" altLang="zh-CN" b="0" dirty="0">
                <a:sym typeface="+mn-ea"/>
              </a:rPr>
              <a:t>GBDT</a:t>
            </a:r>
            <a:endParaRPr kumimoji="1" lang="en-US" altLang="zh-CN" b="0" dirty="0">
              <a:sym typeface="+mn-ea"/>
            </a:endParaRPr>
          </a:p>
        </p:txBody>
      </p:sp>
      <p:sp>
        <p:nvSpPr>
          <p:cNvPr id="3" name="文本占位符 2"/>
          <p:cNvSpPr>
            <a:spLocks noGrp="1"/>
          </p:cNvSpPr>
          <p:nvPr>
            <p:ph type="body" idx="1"/>
          </p:nvPr>
        </p:nvSpPr>
        <p:spPr>
          <a:xfrm>
            <a:off x="532015" y="1155032"/>
            <a:ext cx="11014363" cy="5526589"/>
          </a:xfrm>
        </p:spPr>
        <p:txBody>
          <a:bodyPr>
            <a:normAutofit/>
          </a:bodyPr>
          <a:lstStyle/>
          <a:p>
            <a:pPr>
              <a:lnSpc>
                <a:spcPct val="150000"/>
              </a:lnSpc>
            </a:pPr>
            <a:r>
              <a:rPr lang="zh-CN" altLang="en-US" sz="1800" dirty="0">
                <a:latin typeface="宋体" panose="02010600030101010101" pitchFamily="2" charset="-122"/>
                <a:ea typeface="宋体" panose="02010600030101010101" pitchFamily="2" charset="-122"/>
              </a:rPr>
              <a:t>令             ，即            ，则上式变为：</a:t>
            </a:r>
            <a:endParaRPr lang="en-US" altLang="zh-CN" sz="1800" dirty="0">
              <a:latin typeface="宋体" panose="02010600030101010101" pitchFamily="2" charset="-122"/>
              <a:ea typeface="宋体" panose="02010600030101010101" pitchFamily="2" charset="-122"/>
            </a:endParaRPr>
          </a:p>
          <a:p>
            <a:pPr>
              <a:lnSpc>
                <a:spcPct val="150000"/>
              </a:lnSpc>
            </a:pPr>
            <a:endParaRPr lang="en-US" altLang="zh-CN" sz="1800" dirty="0">
              <a:latin typeface="宋体" panose="02010600030101010101" pitchFamily="2" charset="-122"/>
              <a:ea typeface="宋体" panose="02010600030101010101" pitchFamily="2" charset="-122"/>
            </a:endParaRPr>
          </a:p>
          <a:p>
            <a:pPr>
              <a:lnSpc>
                <a:spcPct val="150000"/>
              </a:lnSpc>
            </a:pPr>
            <a:endParaRPr lang="en-US" altLang="zh-CN" sz="1800" dirty="0">
              <a:latin typeface="宋体" panose="02010600030101010101" pitchFamily="2" charset="-122"/>
              <a:ea typeface="宋体" panose="02010600030101010101" pitchFamily="2" charset="-122"/>
            </a:endParaRPr>
          </a:p>
          <a:p>
            <a:pPr>
              <a:lnSpc>
                <a:spcPct val="150000"/>
              </a:lnSpc>
            </a:pPr>
            <a:endParaRPr lang="en-US" altLang="zh-CN" sz="1800" dirty="0">
              <a:latin typeface="宋体" panose="02010600030101010101" pitchFamily="2" charset="-122"/>
              <a:ea typeface="宋体" panose="02010600030101010101" pitchFamily="2" charset="-122"/>
            </a:endParaRPr>
          </a:p>
          <a:p>
            <a:pPr marL="0" indent="0">
              <a:lnSpc>
                <a:spcPct val="150000"/>
              </a:lnSpc>
              <a:buNone/>
            </a:pPr>
            <a:endParaRPr lang="en-US" altLang="zh-CN" sz="1800" dirty="0">
              <a:latin typeface="宋体" panose="02010600030101010101" pitchFamily="2" charset="-122"/>
              <a:ea typeface="宋体" panose="02010600030101010101" pitchFamily="2" charset="-122"/>
            </a:endParaRPr>
          </a:p>
          <a:p>
            <a:pPr>
              <a:lnSpc>
                <a:spcPct val="150000"/>
              </a:lnSpc>
            </a:pPr>
            <a:endParaRPr lang="en-US" altLang="zh-CN" sz="1800" dirty="0"/>
          </a:p>
          <a:p>
            <a:pPr>
              <a:lnSpc>
                <a:spcPct val="150000"/>
              </a:lnSpc>
            </a:pPr>
            <a:r>
              <a:rPr lang="zh-CN" altLang="en-US" sz="1800" dirty="0"/>
              <a:t>这时候，我们对         求导，得：</a:t>
            </a:r>
            <a:endParaRPr lang="en-US" altLang="zh-CN" sz="1800" dirty="0"/>
          </a:p>
          <a:p>
            <a:pPr>
              <a:lnSpc>
                <a:spcPct val="150000"/>
              </a:lnSpc>
            </a:pPr>
            <a:endParaRPr lang="en-US" altLang="zh-CN" sz="1800" dirty="0"/>
          </a:p>
          <a:p>
            <a:pPr marL="0" indent="0">
              <a:lnSpc>
                <a:spcPct val="150000"/>
              </a:lnSpc>
              <a:buNone/>
            </a:pPr>
            <a:endParaRPr lang="en-US" altLang="zh-CN" sz="1800" dirty="0"/>
          </a:p>
          <a:p>
            <a:pPr>
              <a:lnSpc>
                <a:spcPct val="150000"/>
              </a:lnSpc>
            </a:pPr>
            <a:r>
              <a:rPr lang="zh-CN" altLang="en-US" sz="1800" dirty="0"/>
              <a:t>这样，我们就得到了某个训练样本在当前模型的梯度值了，那么新一轮弱学习器要拟合的就是</a:t>
            </a:r>
            <a:endParaRPr lang="en-US" altLang="zh-CN" sz="1800" dirty="0">
              <a:latin typeface="宋体" panose="02010600030101010101" pitchFamily="2" charset="-122"/>
              <a:ea typeface="宋体" panose="02010600030101010101" pitchFamily="2" charset="-122"/>
            </a:endParaRPr>
          </a:p>
        </p:txBody>
      </p:sp>
      <p:pic>
        <p:nvPicPr>
          <p:cNvPr id="18" name="图片 17"/>
          <p:cNvPicPr>
            <a:picLocks noChangeAspect="1"/>
          </p:cNvPicPr>
          <p:nvPr/>
        </p:nvPicPr>
        <p:blipFill rotWithShape="1">
          <a:blip r:embed="rId1"/>
          <a:srcRect r="55116"/>
          <a:stretch>
            <a:fillRect/>
          </a:stretch>
        </p:blipFill>
        <p:spPr>
          <a:xfrm>
            <a:off x="1151103" y="1062520"/>
            <a:ext cx="1329418" cy="752381"/>
          </a:xfrm>
          <a:prstGeom prst="rect">
            <a:avLst/>
          </a:prstGeom>
        </p:spPr>
      </p:pic>
      <p:pic>
        <p:nvPicPr>
          <p:cNvPr id="22" name="图片 21"/>
          <p:cNvPicPr>
            <a:picLocks noChangeAspect="1"/>
          </p:cNvPicPr>
          <p:nvPr/>
        </p:nvPicPr>
        <p:blipFill>
          <a:blip r:embed="rId2"/>
          <a:stretch>
            <a:fillRect/>
          </a:stretch>
        </p:blipFill>
        <p:spPr>
          <a:xfrm>
            <a:off x="3689990" y="1899338"/>
            <a:ext cx="5432676" cy="1846111"/>
          </a:xfrm>
          <a:prstGeom prst="rect">
            <a:avLst/>
          </a:prstGeom>
        </p:spPr>
      </p:pic>
      <p:pic>
        <p:nvPicPr>
          <p:cNvPr id="12" name="图片 11"/>
          <p:cNvPicPr>
            <a:picLocks noChangeAspect="1"/>
          </p:cNvPicPr>
          <p:nvPr/>
        </p:nvPicPr>
        <p:blipFill>
          <a:blip r:embed="rId3"/>
          <a:stretch>
            <a:fillRect/>
          </a:stretch>
        </p:blipFill>
        <p:spPr>
          <a:xfrm>
            <a:off x="2617541" y="4053849"/>
            <a:ext cx="704500" cy="321620"/>
          </a:xfrm>
          <a:prstGeom prst="rect">
            <a:avLst/>
          </a:prstGeom>
        </p:spPr>
      </p:pic>
      <p:pic>
        <p:nvPicPr>
          <p:cNvPr id="13" name="图片 12"/>
          <p:cNvPicPr>
            <a:picLocks noChangeAspect="1"/>
          </p:cNvPicPr>
          <p:nvPr/>
        </p:nvPicPr>
        <p:blipFill>
          <a:blip r:embed="rId4"/>
          <a:stretch>
            <a:fillRect/>
          </a:stretch>
        </p:blipFill>
        <p:spPr>
          <a:xfrm>
            <a:off x="3731326" y="4438220"/>
            <a:ext cx="4863572" cy="871200"/>
          </a:xfrm>
          <a:prstGeom prst="rect">
            <a:avLst/>
          </a:prstGeom>
        </p:spPr>
      </p:pic>
      <p:pic>
        <p:nvPicPr>
          <p:cNvPr id="5" name="图片 4"/>
          <p:cNvPicPr>
            <a:picLocks noChangeAspect="1"/>
          </p:cNvPicPr>
          <p:nvPr/>
        </p:nvPicPr>
        <p:blipFill rotWithShape="1">
          <a:blip r:embed="rId5"/>
          <a:srcRect/>
          <a:stretch>
            <a:fillRect/>
          </a:stretch>
        </p:blipFill>
        <p:spPr>
          <a:xfrm>
            <a:off x="10317422" y="5349819"/>
            <a:ext cx="885714" cy="428571"/>
          </a:xfrm>
          <a:prstGeom prst="rect">
            <a:avLst/>
          </a:prstGeom>
        </p:spPr>
      </p:pic>
      <p:pic>
        <p:nvPicPr>
          <p:cNvPr id="14" name="图片 13"/>
          <p:cNvPicPr>
            <a:picLocks noChangeAspect="1"/>
          </p:cNvPicPr>
          <p:nvPr/>
        </p:nvPicPr>
        <p:blipFill>
          <a:blip r:embed="rId6"/>
          <a:stretch>
            <a:fillRect/>
          </a:stretch>
        </p:blipFill>
        <p:spPr>
          <a:xfrm>
            <a:off x="3099608" y="1112149"/>
            <a:ext cx="1380952" cy="580952"/>
          </a:xfrm>
          <a:prstGeom prst="rect">
            <a:avLst/>
          </a:prstGeom>
        </p:spPr>
      </p:pic>
    </p:spTree>
  </p:cSld>
  <p:clrMapOvr>
    <a:masterClrMapping/>
  </p:clrMapOvr>
  <p:transition spd="med"/>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62526" y="176378"/>
            <a:ext cx="7150695" cy="786149"/>
          </a:xfrm>
        </p:spPr>
        <p:txBody>
          <a:bodyPr>
            <a:normAutofit/>
          </a:bodyPr>
          <a:lstStyle/>
          <a:p>
            <a:pPr>
              <a:lnSpc>
                <a:spcPct val="150000"/>
              </a:lnSpc>
            </a:pPr>
            <a:r>
              <a:rPr kumimoji="1" lang="en-US" altLang="zh-CN" b="0" dirty="0">
                <a:sym typeface="+mn-ea"/>
              </a:rPr>
              <a:t>4.4.2</a:t>
            </a:r>
            <a:r>
              <a:rPr kumimoji="1" lang="zh-CN" altLang="en-US" b="0" dirty="0">
                <a:sym typeface="+mn-ea"/>
              </a:rPr>
              <a:t>、什么是</a:t>
            </a:r>
            <a:r>
              <a:rPr kumimoji="1" lang="en-US" altLang="zh-CN" b="0" dirty="0">
                <a:sym typeface="+mn-ea"/>
              </a:rPr>
              <a:t>GBDT</a:t>
            </a:r>
            <a:endParaRPr kumimoji="1" lang="en-US" altLang="zh-CN" b="0" dirty="0">
              <a:sym typeface="+mn-ea"/>
            </a:endParaRPr>
          </a:p>
        </p:txBody>
      </p:sp>
      <p:sp>
        <p:nvSpPr>
          <p:cNvPr id="3" name="文本占位符 2"/>
          <p:cNvSpPr>
            <a:spLocks noGrp="1"/>
          </p:cNvSpPr>
          <p:nvPr>
            <p:ph type="body" idx="1"/>
          </p:nvPr>
        </p:nvSpPr>
        <p:spPr>
          <a:xfrm>
            <a:off x="532015" y="1155033"/>
            <a:ext cx="11014363" cy="5137702"/>
          </a:xfrm>
        </p:spPr>
        <p:txBody>
          <a:bodyPr>
            <a:normAutofit/>
          </a:bodyPr>
          <a:lstStyle/>
          <a:p>
            <a:pPr marL="0" indent="0">
              <a:lnSpc>
                <a:spcPct val="150000"/>
              </a:lnSpc>
              <a:buNone/>
            </a:pPr>
            <a:r>
              <a:rPr lang="zh-CN" altLang="en-US" sz="1800" dirty="0"/>
              <a:t>理解了</a:t>
            </a:r>
            <a:r>
              <a:rPr lang="en-US" altLang="zh-CN" sz="1800" dirty="0"/>
              <a:t>Gradient Boosting</a:t>
            </a:r>
            <a:r>
              <a:rPr lang="zh-CN" altLang="en-US" sz="1800" dirty="0"/>
              <a:t>的思想，我们就可以</a:t>
            </a:r>
            <a:r>
              <a:rPr lang="zh-CN" altLang="en-US" sz="1800" dirty="0">
                <a:solidFill>
                  <a:srgbClr val="0000FF"/>
                </a:solidFill>
              </a:rPr>
              <a:t>利用多个弱学习器，来对原本单一的回归树进行增强</a:t>
            </a:r>
            <a:r>
              <a:rPr lang="zh-CN" altLang="en-US" sz="1800" dirty="0"/>
              <a:t>，提高模型的预测能力。根据前面得到的单个回归树</a:t>
            </a:r>
            <a:r>
              <a:rPr lang="en-US" altLang="zh-CN" sz="1800" dirty="0"/>
              <a:t>T1(x)</a:t>
            </a:r>
            <a:r>
              <a:rPr lang="zh-CN" altLang="en-US" sz="1800" dirty="0"/>
              <a:t>，所有样本的预测值和残差如下：</a:t>
            </a:r>
            <a:endParaRPr lang="en-US" altLang="zh-CN" sz="1800" dirty="0"/>
          </a:p>
          <a:p>
            <a:pPr marL="0" indent="0">
              <a:lnSpc>
                <a:spcPct val="150000"/>
              </a:lnSpc>
              <a:buNone/>
            </a:pPr>
            <a:endParaRPr lang="en-US" altLang="zh-CN" sz="1800" dirty="0"/>
          </a:p>
          <a:p>
            <a:pPr marL="0" indent="0">
              <a:lnSpc>
                <a:spcPct val="150000"/>
              </a:lnSpc>
              <a:buNone/>
            </a:pPr>
            <a:endParaRPr lang="en-US" altLang="zh-CN" sz="1800" dirty="0"/>
          </a:p>
          <a:p>
            <a:pPr marL="0" indent="0">
              <a:lnSpc>
                <a:spcPct val="150000"/>
              </a:lnSpc>
              <a:buNone/>
            </a:pPr>
            <a:endParaRPr lang="en-US" altLang="zh-CN" sz="1800" dirty="0"/>
          </a:p>
          <a:p>
            <a:pPr marL="0" indent="0">
              <a:lnSpc>
                <a:spcPct val="150000"/>
              </a:lnSpc>
              <a:buNone/>
            </a:pPr>
            <a:endParaRPr lang="en-US" altLang="zh-CN" sz="1800" dirty="0"/>
          </a:p>
          <a:p>
            <a:pPr marL="0" indent="0">
              <a:lnSpc>
                <a:spcPct val="150000"/>
              </a:lnSpc>
              <a:buNone/>
            </a:pPr>
            <a:r>
              <a:rPr lang="zh-CN" altLang="en-US" sz="1800" dirty="0"/>
              <a:t>第</a:t>
            </a:r>
            <a:r>
              <a:rPr lang="en-US" altLang="zh-CN" sz="1800" dirty="0"/>
              <a:t>2</a:t>
            </a:r>
            <a:r>
              <a:rPr lang="zh-CN" altLang="en-US" sz="1800" dirty="0"/>
              <a:t>步求</a:t>
            </a:r>
            <a:r>
              <a:rPr lang="en-US" altLang="zh-CN" sz="1800" dirty="0"/>
              <a:t>T2(x)</a:t>
            </a:r>
            <a:r>
              <a:rPr lang="zh-CN" altLang="en-US" sz="1800" dirty="0"/>
              <a:t>方法与求</a:t>
            </a:r>
            <a:r>
              <a:rPr lang="en-US" altLang="zh-CN" sz="1800" dirty="0"/>
              <a:t>T1(x)</a:t>
            </a:r>
            <a:r>
              <a:rPr lang="zh-CN" altLang="en-US" sz="1800" dirty="0"/>
              <a:t>一样，只是</a:t>
            </a:r>
            <a:r>
              <a:rPr lang="zh-CN" altLang="en-US" sz="1800" dirty="0">
                <a:solidFill>
                  <a:srgbClr val="0000FF"/>
                </a:solidFill>
              </a:rPr>
              <a:t>将要拟合的数据由</a:t>
            </a:r>
            <a:r>
              <a:rPr lang="en-US" altLang="zh-CN" sz="1800" dirty="0">
                <a:solidFill>
                  <a:srgbClr val="0000FF"/>
                </a:solidFill>
              </a:rPr>
              <a:t>y</a:t>
            </a:r>
            <a:r>
              <a:rPr lang="zh-CN" altLang="en-US" sz="1800" dirty="0">
                <a:solidFill>
                  <a:srgbClr val="0000FF"/>
                </a:solidFill>
              </a:rPr>
              <a:t>改为</a:t>
            </a:r>
            <a:r>
              <a:rPr lang="en-US" altLang="zh-CN" sz="1800" dirty="0">
                <a:solidFill>
                  <a:srgbClr val="0000FF"/>
                </a:solidFill>
              </a:rPr>
              <a:t>r</a:t>
            </a:r>
            <a:r>
              <a:rPr lang="zh-CN" altLang="en-US" sz="1800" dirty="0"/>
              <a:t>，可以得到：</a:t>
            </a:r>
            <a:endParaRPr lang="en-US" altLang="zh-CN" sz="1800" dirty="0"/>
          </a:p>
        </p:txBody>
      </p:sp>
      <p:pic>
        <p:nvPicPr>
          <p:cNvPr id="7" name="图片 6"/>
          <p:cNvPicPr>
            <a:picLocks noChangeAspect="1"/>
          </p:cNvPicPr>
          <p:nvPr/>
        </p:nvPicPr>
        <p:blipFill>
          <a:blip r:embed="rId1"/>
          <a:stretch>
            <a:fillRect/>
          </a:stretch>
        </p:blipFill>
        <p:spPr>
          <a:xfrm>
            <a:off x="3602664" y="4794639"/>
            <a:ext cx="4510557" cy="1100136"/>
          </a:xfrm>
          <a:prstGeom prst="rect">
            <a:avLst/>
          </a:prstGeom>
        </p:spPr>
      </p:pic>
      <p:graphicFrame>
        <p:nvGraphicFramePr>
          <p:cNvPr id="8" name="表格 4"/>
          <p:cNvGraphicFramePr>
            <a:graphicFrameLocks noGrp="1"/>
          </p:cNvGraphicFramePr>
          <p:nvPr/>
        </p:nvGraphicFramePr>
        <p:xfrm>
          <a:off x="3893963" y="2418576"/>
          <a:ext cx="8127999" cy="1112520"/>
        </p:xfrm>
        <a:graphic>
          <a:graphicData uri="http://schemas.openxmlformats.org/drawingml/2006/table">
            <a:tbl>
              <a:tblPr firstRow="1" bandRow="1">
                <a:tableStyleId>{5C22544A-7EE6-4342-B048-85BDC9FD1C3A}</a:tableStyleId>
              </a:tblPr>
              <a:tblGrid>
                <a:gridCol w="738909"/>
                <a:gridCol w="738909"/>
                <a:gridCol w="738909"/>
                <a:gridCol w="738909"/>
                <a:gridCol w="738909"/>
                <a:gridCol w="738909"/>
                <a:gridCol w="738909"/>
                <a:gridCol w="738909"/>
                <a:gridCol w="738909"/>
                <a:gridCol w="738909"/>
                <a:gridCol w="738909"/>
              </a:tblGrid>
              <a:tr h="370840">
                <a:tc>
                  <a:txBody>
                    <a:bodyPr/>
                    <a:lstStyle/>
                    <a:p>
                      <a:r>
                        <a:rPr lang="en-US" altLang="zh-CN" dirty="0"/>
                        <a:t>x</a:t>
                      </a:r>
                      <a:endParaRPr lang="zh-CN" altLang="en-US" dirty="0"/>
                    </a:p>
                  </a:txBody>
                  <a:tcPr/>
                </a:tc>
                <a:tc>
                  <a:txBody>
                    <a:bodyPr/>
                    <a:lstStyle/>
                    <a:p>
                      <a:r>
                        <a:rPr lang="en-US" altLang="zh-CN" dirty="0"/>
                        <a:t>1</a:t>
                      </a:r>
                      <a:endParaRPr lang="zh-CN" altLang="en-US" dirty="0"/>
                    </a:p>
                  </a:txBody>
                  <a:tcPr/>
                </a:tc>
                <a:tc>
                  <a:txBody>
                    <a:bodyPr/>
                    <a:lstStyle/>
                    <a:p>
                      <a:r>
                        <a:rPr lang="en-US" altLang="zh-CN" dirty="0"/>
                        <a:t>2</a:t>
                      </a:r>
                      <a:endParaRPr lang="zh-CN" altLang="en-US" dirty="0"/>
                    </a:p>
                  </a:txBody>
                  <a:tcPr/>
                </a:tc>
                <a:tc>
                  <a:txBody>
                    <a:bodyPr/>
                    <a:lstStyle/>
                    <a:p>
                      <a:r>
                        <a:rPr lang="en-US" altLang="zh-CN" dirty="0"/>
                        <a:t>3</a:t>
                      </a:r>
                      <a:endParaRPr lang="zh-CN" altLang="en-US" dirty="0"/>
                    </a:p>
                  </a:txBody>
                  <a:tcPr/>
                </a:tc>
                <a:tc>
                  <a:txBody>
                    <a:bodyPr/>
                    <a:lstStyle/>
                    <a:p>
                      <a:r>
                        <a:rPr lang="en-US" altLang="zh-CN" dirty="0"/>
                        <a:t>4</a:t>
                      </a:r>
                      <a:endParaRPr lang="zh-CN" altLang="en-US" dirty="0"/>
                    </a:p>
                  </a:txBody>
                  <a:tcPr/>
                </a:tc>
                <a:tc>
                  <a:txBody>
                    <a:bodyPr/>
                    <a:lstStyle/>
                    <a:p>
                      <a:r>
                        <a:rPr lang="en-US" altLang="zh-CN" dirty="0"/>
                        <a:t>5</a:t>
                      </a:r>
                      <a:endParaRPr lang="zh-CN" altLang="en-US" dirty="0"/>
                    </a:p>
                  </a:txBody>
                  <a:tcPr/>
                </a:tc>
                <a:tc>
                  <a:txBody>
                    <a:bodyPr/>
                    <a:lstStyle/>
                    <a:p>
                      <a:r>
                        <a:rPr lang="en-US" altLang="zh-CN" dirty="0"/>
                        <a:t>6</a:t>
                      </a:r>
                      <a:endParaRPr lang="zh-CN" altLang="en-US" dirty="0"/>
                    </a:p>
                  </a:txBody>
                  <a:tcPr/>
                </a:tc>
                <a:tc>
                  <a:txBody>
                    <a:bodyPr/>
                    <a:lstStyle/>
                    <a:p>
                      <a:r>
                        <a:rPr lang="en-US" altLang="zh-CN" dirty="0"/>
                        <a:t>7</a:t>
                      </a:r>
                      <a:endParaRPr lang="zh-CN" altLang="en-US" dirty="0"/>
                    </a:p>
                  </a:txBody>
                  <a:tcPr/>
                </a:tc>
                <a:tc>
                  <a:txBody>
                    <a:bodyPr/>
                    <a:lstStyle/>
                    <a:p>
                      <a:r>
                        <a:rPr lang="en-US" altLang="zh-CN" dirty="0"/>
                        <a:t>8</a:t>
                      </a:r>
                      <a:endParaRPr lang="zh-CN" altLang="en-US" dirty="0"/>
                    </a:p>
                  </a:txBody>
                  <a:tcPr/>
                </a:tc>
                <a:tc>
                  <a:txBody>
                    <a:bodyPr/>
                    <a:lstStyle/>
                    <a:p>
                      <a:r>
                        <a:rPr lang="en-US" altLang="zh-CN" dirty="0"/>
                        <a:t>9</a:t>
                      </a:r>
                      <a:endParaRPr lang="zh-CN" altLang="en-US" dirty="0"/>
                    </a:p>
                  </a:txBody>
                  <a:tcPr/>
                </a:tc>
                <a:tc>
                  <a:txBody>
                    <a:bodyPr/>
                    <a:lstStyle/>
                    <a:p>
                      <a:r>
                        <a:rPr lang="en-US" altLang="zh-CN" dirty="0"/>
                        <a:t>10</a:t>
                      </a:r>
                      <a:endParaRPr lang="zh-CN" altLang="en-US" dirty="0"/>
                    </a:p>
                  </a:txBody>
                  <a:tcPr/>
                </a:tc>
              </a:tr>
              <a:tr h="370840">
                <a:tc>
                  <a:txBody>
                    <a:bodyPr/>
                    <a:lstStyle/>
                    <a:p>
                      <a:r>
                        <a:rPr lang="en-US" altLang="zh-CN" dirty="0"/>
                        <a:t>y</a:t>
                      </a:r>
                      <a:endParaRPr lang="zh-CN" altLang="en-US" dirty="0"/>
                    </a:p>
                  </a:txBody>
                  <a:tcPr/>
                </a:tc>
                <a:tc>
                  <a:txBody>
                    <a:bodyPr/>
                    <a:lstStyle/>
                    <a:p>
                      <a:r>
                        <a:rPr lang="en-US" altLang="zh-CN" dirty="0"/>
                        <a:t>5.56</a:t>
                      </a:r>
                      <a:endParaRPr lang="zh-CN" altLang="en-US" dirty="0"/>
                    </a:p>
                  </a:txBody>
                  <a:tcPr/>
                </a:tc>
                <a:tc>
                  <a:txBody>
                    <a:bodyPr/>
                    <a:lstStyle/>
                    <a:p>
                      <a:r>
                        <a:rPr lang="en-US" altLang="zh-CN" sz="1200" b="0" i="0" u="none" strike="noStrike" cap="none" spc="0" baseline="0" dirty="0">
                          <a:solidFill>
                            <a:schemeClr val="dk1"/>
                          </a:solidFill>
                          <a:effectLst/>
                          <a:uFillTx/>
                          <a:latin typeface="+mn-lt"/>
                          <a:ea typeface="+mn-ea"/>
                          <a:cs typeface="+mn-cs"/>
                          <a:sym typeface="Arial" panose="020B0604020202020204"/>
                        </a:rPr>
                        <a:t>5.70</a:t>
                      </a:r>
                      <a:endParaRPr lang="zh-CN" altLang="en-US" dirty="0"/>
                    </a:p>
                  </a:txBody>
                  <a:tcPr/>
                </a:tc>
                <a:tc>
                  <a:txBody>
                    <a:bodyPr/>
                    <a:lstStyle/>
                    <a:p>
                      <a:r>
                        <a:rPr lang="en-US" altLang="zh-CN" sz="1200" b="0" i="0" u="none" strike="noStrike" cap="none" spc="0" baseline="0" dirty="0">
                          <a:solidFill>
                            <a:schemeClr val="dk1"/>
                          </a:solidFill>
                          <a:effectLst/>
                          <a:uFillTx/>
                          <a:latin typeface="+mn-lt"/>
                          <a:ea typeface="+mn-ea"/>
                          <a:cs typeface="+mn-cs"/>
                          <a:sym typeface="Arial" panose="020B0604020202020204"/>
                        </a:rPr>
                        <a:t>5.91</a:t>
                      </a:r>
                      <a:endParaRPr lang="zh-CN" altLang="en-US" dirty="0"/>
                    </a:p>
                  </a:txBody>
                  <a:tcPr/>
                </a:tc>
                <a:tc>
                  <a:txBody>
                    <a:bodyPr/>
                    <a:lstStyle/>
                    <a:p>
                      <a:r>
                        <a:rPr lang="en-US" altLang="zh-CN" sz="1200" b="0" i="0" u="none" strike="noStrike" cap="none" spc="0" baseline="0" dirty="0">
                          <a:solidFill>
                            <a:schemeClr val="dk1"/>
                          </a:solidFill>
                          <a:effectLst/>
                          <a:uFillTx/>
                          <a:latin typeface="+mn-lt"/>
                          <a:ea typeface="+mn-ea"/>
                          <a:cs typeface="+mn-cs"/>
                          <a:sym typeface="Arial" panose="020B0604020202020204"/>
                        </a:rPr>
                        <a:t>6.40</a:t>
                      </a:r>
                      <a:endParaRPr lang="zh-CN" altLang="en-US" dirty="0"/>
                    </a:p>
                  </a:txBody>
                  <a:tcPr/>
                </a:tc>
                <a:tc>
                  <a:txBody>
                    <a:bodyPr/>
                    <a:lstStyle/>
                    <a:p>
                      <a:r>
                        <a:rPr lang="en-US" altLang="zh-CN" sz="1200" b="0" i="0" u="none" strike="noStrike" cap="none" spc="0" baseline="0" dirty="0">
                          <a:solidFill>
                            <a:schemeClr val="dk1"/>
                          </a:solidFill>
                          <a:effectLst/>
                          <a:uFillTx/>
                          <a:latin typeface="+mn-lt"/>
                          <a:ea typeface="+mn-ea"/>
                          <a:cs typeface="+mn-cs"/>
                          <a:sym typeface="Arial" panose="020B0604020202020204"/>
                        </a:rPr>
                        <a:t>6.80</a:t>
                      </a:r>
                      <a:endParaRPr lang="zh-CN" altLang="en-US" dirty="0"/>
                    </a:p>
                  </a:txBody>
                  <a:tcPr/>
                </a:tc>
                <a:tc>
                  <a:txBody>
                    <a:bodyPr/>
                    <a:lstStyle/>
                    <a:p>
                      <a:r>
                        <a:rPr lang="en-US" altLang="zh-CN" sz="1200" b="0" i="0" u="none" strike="noStrike" cap="none" spc="0" baseline="0" dirty="0">
                          <a:solidFill>
                            <a:schemeClr val="dk1"/>
                          </a:solidFill>
                          <a:effectLst/>
                          <a:uFillTx/>
                          <a:latin typeface="+mn-lt"/>
                          <a:ea typeface="+mn-ea"/>
                          <a:cs typeface="+mn-cs"/>
                          <a:sym typeface="Arial" panose="020B0604020202020204"/>
                        </a:rPr>
                        <a:t>7.05</a:t>
                      </a:r>
                      <a:endParaRPr lang="zh-CN" altLang="en-US" dirty="0"/>
                    </a:p>
                  </a:txBody>
                  <a:tcPr/>
                </a:tc>
                <a:tc>
                  <a:txBody>
                    <a:bodyPr/>
                    <a:lstStyle/>
                    <a:p>
                      <a:r>
                        <a:rPr lang="en-US" altLang="zh-CN" sz="1200" b="0" i="0" u="none" strike="noStrike" cap="none" spc="0" baseline="0" dirty="0">
                          <a:solidFill>
                            <a:schemeClr val="dk1"/>
                          </a:solidFill>
                          <a:effectLst/>
                          <a:uFillTx/>
                          <a:latin typeface="+mn-lt"/>
                          <a:ea typeface="+mn-ea"/>
                          <a:cs typeface="+mn-cs"/>
                          <a:sym typeface="Arial" panose="020B0604020202020204"/>
                        </a:rPr>
                        <a:t>8.90</a:t>
                      </a:r>
                      <a:endParaRPr lang="zh-CN" altLang="en-US" dirty="0"/>
                    </a:p>
                  </a:txBody>
                  <a:tcPr/>
                </a:tc>
                <a:tc>
                  <a:txBody>
                    <a:bodyPr/>
                    <a:lstStyle/>
                    <a:p>
                      <a:r>
                        <a:rPr lang="en-US" altLang="zh-CN" sz="1200" b="0" i="0" u="none" strike="noStrike" cap="none" spc="0" baseline="0" dirty="0">
                          <a:solidFill>
                            <a:schemeClr val="dk1"/>
                          </a:solidFill>
                          <a:effectLst/>
                          <a:uFillTx/>
                          <a:latin typeface="+mn-lt"/>
                          <a:ea typeface="+mn-ea"/>
                          <a:cs typeface="+mn-cs"/>
                          <a:sym typeface="Arial" panose="020B0604020202020204"/>
                        </a:rPr>
                        <a:t>8.70</a:t>
                      </a:r>
                      <a:endParaRPr lang="zh-CN" altLang="en-US" dirty="0"/>
                    </a:p>
                  </a:txBody>
                  <a:tcPr/>
                </a:tc>
                <a:tc>
                  <a:txBody>
                    <a:bodyPr/>
                    <a:lstStyle/>
                    <a:p>
                      <a:r>
                        <a:rPr lang="en-US" altLang="zh-CN" sz="1200" b="0" i="0" u="none" strike="noStrike" cap="none" spc="0" baseline="0" dirty="0">
                          <a:solidFill>
                            <a:schemeClr val="dk1"/>
                          </a:solidFill>
                          <a:effectLst/>
                          <a:uFillTx/>
                          <a:latin typeface="+mn-lt"/>
                          <a:ea typeface="+mn-ea"/>
                          <a:cs typeface="+mn-cs"/>
                          <a:sym typeface="Arial" panose="020B0604020202020204"/>
                        </a:rPr>
                        <a:t>9.00</a:t>
                      </a:r>
                      <a:endParaRPr lang="zh-CN" altLang="en-US" dirty="0"/>
                    </a:p>
                  </a:txBody>
                  <a:tcPr/>
                </a:tc>
                <a:tc>
                  <a:txBody>
                    <a:bodyPr/>
                    <a:lstStyle/>
                    <a:p>
                      <a:r>
                        <a:rPr lang="en-US" altLang="zh-CN" sz="1200" b="0" i="0" u="none" strike="noStrike" cap="none" spc="0" baseline="0" dirty="0">
                          <a:solidFill>
                            <a:schemeClr val="dk1"/>
                          </a:solidFill>
                          <a:effectLst/>
                          <a:uFillTx/>
                          <a:latin typeface="+mn-lt"/>
                          <a:ea typeface="+mn-ea"/>
                          <a:cs typeface="+mn-cs"/>
                          <a:sym typeface="Arial" panose="020B0604020202020204"/>
                        </a:rPr>
                        <a:t>9.05</a:t>
                      </a:r>
                      <a:endParaRPr lang="zh-CN" altLang="en-US" dirty="0"/>
                    </a:p>
                  </a:txBody>
                  <a:tcPr/>
                </a:tc>
              </a:tr>
              <a:tr h="370840">
                <a:tc>
                  <a:txBody>
                    <a:bodyPr/>
                    <a:lstStyle/>
                    <a:p>
                      <a:r>
                        <a:rPr lang="en-US" altLang="zh-CN" dirty="0"/>
                        <a:t>r</a:t>
                      </a:r>
                      <a:endParaRPr lang="zh-CN" altLang="en-US" dirty="0"/>
                    </a:p>
                  </a:txBody>
                  <a:tcPr/>
                </a:tc>
                <a:tc>
                  <a:txBody>
                    <a:bodyPr/>
                    <a:lstStyle/>
                    <a:p>
                      <a:r>
                        <a:rPr lang="en-US" altLang="zh-CN" dirty="0"/>
                        <a:t>-0.68</a:t>
                      </a:r>
                      <a:endParaRPr lang="zh-CN" altLang="en-US" dirty="0"/>
                    </a:p>
                  </a:txBody>
                  <a:tcPr/>
                </a:tc>
                <a:tc>
                  <a:txBody>
                    <a:bodyPr/>
                    <a:lstStyle/>
                    <a:p>
                      <a:r>
                        <a:rPr lang="en-US" altLang="zh-CN" sz="1200" b="0" i="0" u="none" strike="noStrike" cap="none" spc="0" baseline="0" dirty="0">
                          <a:solidFill>
                            <a:schemeClr val="dk1"/>
                          </a:solidFill>
                          <a:effectLst/>
                          <a:uFillTx/>
                          <a:latin typeface="+mn-lt"/>
                          <a:ea typeface="+mn-ea"/>
                          <a:cs typeface="+mn-cs"/>
                          <a:sym typeface="Arial" panose="020B0604020202020204"/>
                        </a:rPr>
                        <a:t>-0.54</a:t>
                      </a:r>
                      <a:endParaRPr lang="zh-CN" altLang="en-US" dirty="0"/>
                    </a:p>
                  </a:txBody>
                  <a:tcPr/>
                </a:tc>
                <a:tc>
                  <a:txBody>
                    <a:bodyPr/>
                    <a:lstStyle/>
                    <a:p>
                      <a:r>
                        <a:rPr lang="en-US" altLang="zh-CN" sz="1200" b="0" i="0" u="none" strike="noStrike" cap="none" spc="0" baseline="0" dirty="0">
                          <a:solidFill>
                            <a:schemeClr val="dk1"/>
                          </a:solidFill>
                          <a:effectLst/>
                          <a:uFillTx/>
                          <a:latin typeface="+mn-lt"/>
                          <a:ea typeface="+mn-ea"/>
                          <a:cs typeface="+mn-cs"/>
                          <a:sym typeface="Arial" panose="020B0604020202020204"/>
                        </a:rPr>
                        <a:t>-0.33</a:t>
                      </a:r>
                      <a:endParaRPr lang="zh-CN" altLang="en-US" dirty="0"/>
                    </a:p>
                  </a:txBody>
                  <a:tcPr/>
                </a:tc>
                <a:tc>
                  <a:txBody>
                    <a:bodyPr/>
                    <a:lstStyle/>
                    <a:p>
                      <a:r>
                        <a:rPr lang="en-US" altLang="zh-CN" sz="1200" b="0" i="0" u="none" strike="noStrike" cap="none" spc="0" baseline="0" dirty="0">
                          <a:solidFill>
                            <a:schemeClr val="dk1"/>
                          </a:solidFill>
                          <a:effectLst/>
                          <a:uFillTx/>
                          <a:latin typeface="+mn-lt"/>
                          <a:ea typeface="+mn-ea"/>
                          <a:cs typeface="+mn-cs"/>
                          <a:sym typeface="Arial" panose="020B0604020202020204"/>
                        </a:rPr>
                        <a:t>0.16</a:t>
                      </a:r>
                      <a:endParaRPr lang="zh-CN" altLang="en-US" dirty="0"/>
                    </a:p>
                  </a:txBody>
                  <a:tcPr/>
                </a:tc>
                <a:tc>
                  <a:txBody>
                    <a:bodyPr/>
                    <a:lstStyle/>
                    <a:p>
                      <a:r>
                        <a:rPr lang="en-US" altLang="zh-CN" sz="1200" b="0" i="0" u="none" strike="noStrike" cap="none" spc="0" baseline="0" dirty="0">
                          <a:solidFill>
                            <a:schemeClr val="dk1"/>
                          </a:solidFill>
                          <a:effectLst/>
                          <a:uFillTx/>
                          <a:latin typeface="+mn-lt"/>
                          <a:ea typeface="+mn-ea"/>
                          <a:cs typeface="+mn-cs"/>
                          <a:sym typeface="Arial" panose="020B0604020202020204"/>
                        </a:rPr>
                        <a:t>0.56</a:t>
                      </a:r>
                      <a:endParaRPr lang="zh-CN" altLang="en-US" dirty="0"/>
                    </a:p>
                  </a:txBody>
                  <a:tcPr/>
                </a:tc>
                <a:tc>
                  <a:txBody>
                    <a:bodyPr/>
                    <a:lstStyle/>
                    <a:p>
                      <a:r>
                        <a:rPr lang="en-US" altLang="zh-CN" sz="1200" b="0" i="0" u="none" strike="noStrike" cap="none" spc="0" baseline="0" dirty="0">
                          <a:solidFill>
                            <a:schemeClr val="dk1"/>
                          </a:solidFill>
                          <a:effectLst/>
                          <a:uFillTx/>
                          <a:latin typeface="+mn-lt"/>
                          <a:ea typeface="+mn-ea"/>
                          <a:cs typeface="+mn-cs"/>
                          <a:sym typeface="Arial" panose="020B0604020202020204"/>
                        </a:rPr>
                        <a:t>0.81</a:t>
                      </a:r>
                      <a:endParaRPr lang="zh-CN" altLang="en-US" dirty="0"/>
                    </a:p>
                  </a:txBody>
                  <a:tcPr/>
                </a:tc>
                <a:tc>
                  <a:txBody>
                    <a:bodyPr/>
                    <a:lstStyle/>
                    <a:p>
                      <a:r>
                        <a:rPr lang="en-US" altLang="zh-CN" sz="1200" b="0" i="0" u="none" strike="noStrike" cap="none" spc="0" baseline="0" dirty="0">
                          <a:solidFill>
                            <a:schemeClr val="dk1"/>
                          </a:solidFill>
                          <a:effectLst/>
                          <a:uFillTx/>
                          <a:latin typeface="+mn-lt"/>
                          <a:ea typeface="+mn-ea"/>
                          <a:cs typeface="+mn-cs"/>
                          <a:sym typeface="Arial" panose="020B0604020202020204"/>
                        </a:rPr>
                        <a:t>-0.01</a:t>
                      </a:r>
                      <a:endParaRPr lang="zh-CN" altLang="en-US" dirty="0"/>
                    </a:p>
                  </a:txBody>
                  <a:tcPr/>
                </a:tc>
                <a:tc>
                  <a:txBody>
                    <a:bodyPr/>
                    <a:lstStyle/>
                    <a:p>
                      <a:r>
                        <a:rPr lang="en-US" altLang="zh-CN" sz="1200" b="0" i="0" u="none" strike="noStrike" cap="none" spc="0" baseline="0" dirty="0">
                          <a:solidFill>
                            <a:schemeClr val="dk1"/>
                          </a:solidFill>
                          <a:effectLst/>
                          <a:uFillTx/>
                          <a:latin typeface="+mn-lt"/>
                          <a:ea typeface="+mn-ea"/>
                          <a:cs typeface="+mn-cs"/>
                          <a:sym typeface="Arial" panose="020B0604020202020204"/>
                        </a:rPr>
                        <a:t>-0.21</a:t>
                      </a:r>
                      <a:endParaRPr lang="zh-CN" altLang="en-US" dirty="0"/>
                    </a:p>
                  </a:txBody>
                  <a:tcPr/>
                </a:tc>
                <a:tc>
                  <a:txBody>
                    <a:bodyPr/>
                    <a:lstStyle/>
                    <a:p>
                      <a:r>
                        <a:rPr lang="en-US" altLang="zh-CN" sz="1200" b="0" i="0" u="none" strike="noStrike" cap="none" spc="0" baseline="0" dirty="0">
                          <a:solidFill>
                            <a:schemeClr val="dk1"/>
                          </a:solidFill>
                          <a:effectLst/>
                          <a:uFillTx/>
                          <a:latin typeface="+mn-lt"/>
                          <a:ea typeface="+mn-ea"/>
                          <a:cs typeface="+mn-cs"/>
                          <a:sym typeface="Arial" panose="020B0604020202020204"/>
                        </a:rPr>
                        <a:t>0.09</a:t>
                      </a:r>
                      <a:endParaRPr lang="zh-CN" altLang="en-US" dirty="0"/>
                    </a:p>
                  </a:txBody>
                  <a:tcPr/>
                </a:tc>
                <a:tc>
                  <a:txBody>
                    <a:bodyPr/>
                    <a:lstStyle/>
                    <a:p>
                      <a:r>
                        <a:rPr lang="en-US" altLang="zh-CN" sz="1200" b="0" i="0" u="none" strike="noStrike" cap="none" spc="0" baseline="0" dirty="0">
                          <a:solidFill>
                            <a:schemeClr val="dk1"/>
                          </a:solidFill>
                          <a:effectLst/>
                          <a:uFillTx/>
                          <a:latin typeface="+mn-lt"/>
                          <a:ea typeface="+mn-ea"/>
                          <a:cs typeface="+mn-cs"/>
                          <a:sym typeface="Arial" panose="020B0604020202020204"/>
                        </a:rPr>
                        <a:t>0.14</a:t>
                      </a:r>
                      <a:endParaRPr lang="zh-CN" altLang="en-US" dirty="0"/>
                    </a:p>
                  </a:txBody>
                  <a:tcPr/>
                </a:tc>
              </a:tr>
            </a:tbl>
          </a:graphicData>
        </a:graphic>
      </p:graphicFrame>
      <p:pic>
        <p:nvPicPr>
          <p:cNvPr id="9" name="图片 8"/>
          <p:cNvPicPr>
            <a:picLocks noChangeAspect="1"/>
          </p:cNvPicPr>
          <p:nvPr/>
        </p:nvPicPr>
        <p:blipFill rotWithShape="1">
          <a:blip r:embed="rId2"/>
          <a:srcRect r="12039"/>
          <a:stretch>
            <a:fillRect/>
          </a:stretch>
        </p:blipFill>
        <p:spPr>
          <a:xfrm>
            <a:off x="350591" y="2509740"/>
            <a:ext cx="3137451" cy="786346"/>
          </a:xfrm>
          <a:prstGeom prst="rect">
            <a:avLst/>
          </a:prstGeom>
        </p:spPr>
      </p:pic>
    </p:spTree>
  </p:cSld>
  <p:clrMapOvr>
    <a:masterClrMapping/>
  </p:clrMapOvr>
  <p:transition spd="med"/>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62526" y="176378"/>
            <a:ext cx="7150695" cy="786149"/>
          </a:xfrm>
        </p:spPr>
        <p:txBody>
          <a:bodyPr>
            <a:normAutofit/>
          </a:bodyPr>
          <a:lstStyle/>
          <a:p>
            <a:pPr>
              <a:lnSpc>
                <a:spcPct val="150000"/>
              </a:lnSpc>
            </a:pPr>
            <a:r>
              <a:rPr kumimoji="1" lang="en-US" altLang="zh-CN" b="0" dirty="0">
                <a:sym typeface="+mn-ea"/>
              </a:rPr>
              <a:t>4.4.2</a:t>
            </a:r>
            <a:r>
              <a:rPr kumimoji="1" lang="zh-CN" altLang="en-US" b="0" dirty="0">
                <a:sym typeface="+mn-ea"/>
              </a:rPr>
              <a:t>、什么是</a:t>
            </a:r>
            <a:r>
              <a:rPr kumimoji="1" lang="en-US" altLang="zh-CN" b="0" dirty="0">
                <a:sym typeface="+mn-ea"/>
              </a:rPr>
              <a:t>GBDT</a:t>
            </a:r>
            <a:endParaRPr kumimoji="1" lang="en-US" altLang="zh-CN" b="0" dirty="0">
              <a:sym typeface="+mn-ea"/>
            </a:endParaRPr>
          </a:p>
        </p:txBody>
      </p:sp>
      <p:sp>
        <p:nvSpPr>
          <p:cNvPr id="3" name="文本占位符 2"/>
          <p:cNvSpPr>
            <a:spLocks noGrp="1"/>
          </p:cNvSpPr>
          <p:nvPr>
            <p:ph type="body" idx="1"/>
          </p:nvPr>
        </p:nvSpPr>
        <p:spPr>
          <a:xfrm>
            <a:off x="532015" y="1155032"/>
            <a:ext cx="11014363" cy="5526589"/>
          </a:xfrm>
        </p:spPr>
        <p:txBody>
          <a:bodyPr>
            <a:normAutofit/>
          </a:bodyPr>
          <a:lstStyle/>
          <a:p>
            <a:pPr marL="0" indent="0">
              <a:lnSpc>
                <a:spcPct val="150000"/>
              </a:lnSpc>
              <a:buNone/>
            </a:pPr>
            <a:r>
              <a:rPr lang="zh-CN" altLang="en-US" sz="1800" dirty="0"/>
              <a:t>重复以上步骤，继续求得：</a:t>
            </a:r>
            <a:endParaRPr lang="en-US" altLang="zh-CN" sz="1800" dirty="0"/>
          </a:p>
          <a:p>
            <a:pPr marL="0" indent="0">
              <a:lnSpc>
                <a:spcPct val="150000"/>
              </a:lnSpc>
              <a:buNone/>
            </a:pPr>
            <a:endParaRPr lang="en-US" altLang="zh-CN" sz="1800" dirty="0"/>
          </a:p>
          <a:p>
            <a:pPr marL="0" indent="0">
              <a:lnSpc>
                <a:spcPct val="150000"/>
              </a:lnSpc>
              <a:buNone/>
            </a:pPr>
            <a:endParaRPr lang="en-US" altLang="zh-CN" sz="1800" dirty="0"/>
          </a:p>
          <a:p>
            <a:pPr marL="0" indent="0">
              <a:lnSpc>
                <a:spcPct val="150000"/>
              </a:lnSpc>
              <a:buNone/>
            </a:pPr>
            <a:endParaRPr lang="en-US" altLang="zh-CN" sz="1800" dirty="0"/>
          </a:p>
          <a:p>
            <a:pPr marL="0" indent="0">
              <a:lnSpc>
                <a:spcPct val="150000"/>
              </a:lnSpc>
              <a:buNone/>
            </a:pPr>
            <a:endParaRPr lang="en-US" altLang="zh-CN" sz="1800" dirty="0"/>
          </a:p>
          <a:p>
            <a:pPr marL="0" indent="0">
              <a:lnSpc>
                <a:spcPct val="150000"/>
              </a:lnSpc>
              <a:buNone/>
            </a:pPr>
            <a:endParaRPr lang="en-US" altLang="zh-CN" sz="1800" dirty="0"/>
          </a:p>
          <a:p>
            <a:pPr marL="0" indent="0">
              <a:lnSpc>
                <a:spcPct val="150000"/>
              </a:lnSpc>
              <a:buNone/>
            </a:pPr>
            <a:endParaRPr lang="en-US" altLang="zh-CN" sz="1800" dirty="0"/>
          </a:p>
          <a:p>
            <a:pPr marL="0" indent="0">
              <a:lnSpc>
                <a:spcPct val="150000"/>
              </a:lnSpc>
              <a:buNone/>
            </a:pPr>
            <a:endParaRPr lang="en-US" altLang="zh-CN" sz="1800" dirty="0"/>
          </a:p>
          <a:p>
            <a:pPr marL="0" indent="0">
              <a:lnSpc>
                <a:spcPct val="150000"/>
              </a:lnSpc>
              <a:buNone/>
            </a:pPr>
            <a:endParaRPr lang="en-US" altLang="zh-CN" sz="1800" dirty="0"/>
          </a:p>
          <a:p>
            <a:pPr marL="0" indent="0">
              <a:lnSpc>
                <a:spcPct val="150000"/>
              </a:lnSpc>
              <a:buNone/>
            </a:pPr>
            <a:r>
              <a:rPr lang="zh-CN" altLang="en-US" sz="1800" dirty="0"/>
              <a:t>可以用</a:t>
            </a:r>
            <a:r>
              <a:rPr lang="zh-CN" altLang="en-US" sz="1800" dirty="0">
                <a:solidFill>
                  <a:srgbClr val="0000FF"/>
                </a:solidFill>
              </a:rPr>
              <a:t>拟合训练数据的平方损失误差等来作为结束条件</a:t>
            </a:r>
            <a:r>
              <a:rPr lang="zh-CN" altLang="en-US" sz="1800" dirty="0"/>
              <a:t>。此时所有样本数据的频繁损失误差和为</a:t>
            </a:r>
            <a:r>
              <a:rPr lang="en-US" altLang="zh-CN" sz="1800" dirty="0"/>
              <a:t>0.71</a:t>
            </a:r>
            <a:r>
              <a:rPr lang="zh-CN" altLang="en-US" sz="1800" dirty="0"/>
              <a:t>，假设此时已经满足误差要求，那么</a:t>
            </a:r>
            <a:r>
              <a:rPr lang="en-US" altLang="zh-CN" sz="1800" dirty="0">
                <a:solidFill>
                  <a:srgbClr val="0000FF"/>
                </a:solidFill>
              </a:rPr>
              <a:t>f(x)=f6(x)</a:t>
            </a:r>
            <a:r>
              <a:rPr lang="zh-CN" altLang="en-US" sz="1800" dirty="0">
                <a:solidFill>
                  <a:srgbClr val="0000FF"/>
                </a:solidFill>
              </a:rPr>
              <a:t>即为所求的</a:t>
            </a:r>
            <a:r>
              <a:rPr lang="en-US" altLang="zh-CN" sz="1800" dirty="0">
                <a:solidFill>
                  <a:srgbClr val="0000FF"/>
                </a:solidFill>
              </a:rPr>
              <a:t>GBDT</a:t>
            </a:r>
            <a:r>
              <a:rPr lang="zh-CN" altLang="en-US" sz="1800" dirty="0"/>
              <a:t>。</a:t>
            </a:r>
            <a:endParaRPr lang="en-US" altLang="zh-CN" sz="1800" dirty="0"/>
          </a:p>
        </p:txBody>
      </p:sp>
      <p:pic>
        <p:nvPicPr>
          <p:cNvPr id="9" name="图片 8"/>
          <p:cNvPicPr>
            <a:picLocks noChangeAspect="1"/>
          </p:cNvPicPr>
          <p:nvPr/>
        </p:nvPicPr>
        <p:blipFill>
          <a:blip r:embed="rId1"/>
          <a:stretch>
            <a:fillRect/>
          </a:stretch>
        </p:blipFill>
        <p:spPr>
          <a:xfrm>
            <a:off x="962526" y="3835090"/>
            <a:ext cx="7706277" cy="1589468"/>
          </a:xfrm>
          <a:prstGeom prst="rect">
            <a:avLst/>
          </a:prstGeom>
        </p:spPr>
      </p:pic>
      <p:pic>
        <p:nvPicPr>
          <p:cNvPr id="6" name="图片 5"/>
          <p:cNvPicPr>
            <a:picLocks noChangeAspect="1"/>
          </p:cNvPicPr>
          <p:nvPr/>
        </p:nvPicPr>
        <p:blipFill rotWithShape="1">
          <a:blip r:embed="rId2"/>
          <a:srcRect r="42022"/>
          <a:stretch>
            <a:fillRect/>
          </a:stretch>
        </p:blipFill>
        <p:spPr>
          <a:xfrm>
            <a:off x="3208289" y="1476291"/>
            <a:ext cx="2830907" cy="1953078"/>
          </a:xfrm>
          <a:prstGeom prst="rect">
            <a:avLst/>
          </a:prstGeom>
        </p:spPr>
      </p:pic>
      <p:pic>
        <p:nvPicPr>
          <p:cNvPr id="11" name="图片 10"/>
          <p:cNvPicPr>
            <a:picLocks noChangeAspect="1"/>
          </p:cNvPicPr>
          <p:nvPr/>
        </p:nvPicPr>
        <p:blipFill>
          <a:blip r:embed="rId3"/>
          <a:stretch>
            <a:fillRect/>
          </a:stretch>
        </p:blipFill>
        <p:spPr>
          <a:xfrm>
            <a:off x="3314063" y="3815936"/>
            <a:ext cx="3003201" cy="483928"/>
          </a:xfrm>
          <a:prstGeom prst="rect">
            <a:avLst/>
          </a:prstGeom>
        </p:spPr>
      </p:pic>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96025" y="169876"/>
            <a:ext cx="7603960" cy="786149"/>
          </a:xfrm>
        </p:spPr>
        <p:txBody>
          <a:bodyPr>
            <a:normAutofit/>
          </a:bodyPr>
          <a:lstStyle/>
          <a:p>
            <a:pPr>
              <a:lnSpc>
                <a:spcPct val="150000"/>
              </a:lnSpc>
            </a:pPr>
            <a:r>
              <a:rPr kumimoji="1" lang="en-US" altLang="zh-CN" b="0" dirty="0">
                <a:sym typeface="+mn-ea"/>
              </a:rPr>
              <a:t>4.1.2</a:t>
            </a:r>
            <a:r>
              <a:rPr kumimoji="1" lang="zh-CN" altLang="en-US" b="0" dirty="0">
                <a:sym typeface="+mn-ea"/>
              </a:rPr>
              <a:t>、为什么需要</a:t>
            </a:r>
            <a:r>
              <a:rPr kumimoji="1" lang="en-US" altLang="zh-CN" b="0" dirty="0">
                <a:sym typeface="+mn-ea"/>
              </a:rPr>
              <a:t>CTR</a:t>
            </a:r>
            <a:r>
              <a:rPr kumimoji="1" lang="zh-CN" altLang="en-US" b="0" dirty="0">
                <a:sym typeface="+mn-ea"/>
              </a:rPr>
              <a:t>预估？</a:t>
            </a:r>
            <a:endParaRPr kumimoji="1" lang="zh-CN" altLang="en-US" b="0" dirty="0">
              <a:sym typeface="+mn-ea"/>
            </a:endParaRPr>
          </a:p>
        </p:txBody>
      </p:sp>
      <p:sp>
        <p:nvSpPr>
          <p:cNvPr id="3" name="文本占位符 2"/>
          <p:cNvSpPr>
            <a:spLocks noGrp="1"/>
          </p:cNvSpPr>
          <p:nvPr>
            <p:ph type="body" idx="1"/>
          </p:nvPr>
        </p:nvSpPr>
        <p:spPr/>
        <p:txBody>
          <a:bodyPr>
            <a:normAutofit/>
          </a:bodyPr>
          <a:lstStyle/>
          <a:p>
            <a:pPr>
              <a:lnSpc>
                <a:spcPct val="150000"/>
              </a:lnSpc>
              <a:buFont typeface="Arial" panose="020B0604020202020204" pitchFamily="34" charset="0"/>
              <a:buChar char="•"/>
            </a:pPr>
            <a:r>
              <a:rPr lang="zh-CN" altLang="en-US" sz="1800" dirty="0"/>
              <a:t>根据这个案例，我们发现，广告平台关心自己的流量价值</a:t>
            </a:r>
            <a:r>
              <a:rPr lang="en-US" altLang="zh-CN" sz="1800" dirty="0"/>
              <a:t>——</a:t>
            </a:r>
            <a:r>
              <a:rPr lang="zh-CN" altLang="en-US" sz="1800" dirty="0"/>
              <a:t>即自己的流量曝光卖的贵还是便宜，案例中的</a:t>
            </a:r>
            <a:r>
              <a:rPr lang="en-US" altLang="zh-CN" sz="1800" dirty="0"/>
              <a:t>CTR</a:t>
            </a:r>
            <a:r>
              <a:rPr lang="zh-CN" altLang="en-US" sz="1800" dirty="0"/>
              <a:t>是为广告排序用的，而排序本身就是竞价广告的核心，因此</a:t>
            </a:r>
            <a:r>
              <a:rPr lang="en-US" altLang="zh-CN" sz="1800" dirty="0">
                <a:solidFill>
                  <a:srgbClr val="0000FF"/>
                </a:solidFill>
              </a:rPr>
              <a:t>CTR</a:t>
            </a:r>
            <a:r>
              <a:rPr lang="zh-CN" altLang="en-US" sz="1800" dirty="0">
                <a:solidFill>
                  <a:srgbClr val="0000FF"/>
                </a:solidFill>
              </a:rPr>
              <a:t>预估也是竞价广告的核心技术之一</a:t>
            </a:r>
            <a:r>
              <a:rPr lang="zh-CN" altLang="en-US" sz="1800" dirty="0"/>
              <a:t>。</a:t>
            </a:r>
            <a:endParaRPr lang="zh-CN" altLang="en-US" sz="1800" dirty="0"/>
          </a:p>
          <a:p>
            <a:pPr>
              <a:lnSpc>
                <a:spcPct val="150000"/>
              </a:lnSpc>
              <a:buFont typeface="Arial" panose="020B0604020202020204" pitchFamily="34" charset="0"/>
              <a:buChar char="•"/>
            </a:pPr>
            <a:r>
              <a:rPr lang="zh-CN" altLang="en-US" sz="1800" dirty="0"/>
              <a:t>不仅广告系统需要</a:t>
            </a:r>
            <a:r>
              <a:rPr lang="en-US" altLang="zh-CN" sz="1800" dirty="0"/>
              <a:t>CTR</a:t>
            </a:r>
            <a:r>
              <a:rPr lang="zh-CN" altLang="en-US" sz="1800" dirty="0"/>
              <a:t>预估来排序，推荐系统也需要</a:t>
            </a:r>
            <a:r>
              <a:rPr lang="en-US" altLang="zh-CN" sz="1800" dirty="0"/>
              <a:t>CTR</a:t>
            </a:r>
            <a:r>
              <a:rPr lang="zh-CN" altLang="en-US" sz="1800" dirty="0"/>
              <a:t>预估来排序，因此</a:t>
            </a:r>
            <a:r>
              <a:rPr lang="en-US" altLang="zh-CN" sz="1800" dirty="0"/>
              <a:t>CTR</a:t>
            </a:r>
            <a:r>
              <a:rPr lang="zh-CN" altLang="en-US" sz="1800" dirty="0"/>
              <a:t>预估应用其实比我们想象的要更加广泛，</a:t>
            </a:r>
            <a:r>
              <a:rPr lang="en-US" altLang="zh-CN" sz="1800" dirty="0"/>
              <a:t>YouTube</a:t>
            </a:r>
            <a:r>
              <a:rPr lang="zh-CN" altLang="en-US" sz="1800" dirty="0"/>
              <a:t>、亚马逊、今日头条等等涉及到个性化推荐的系统都会应用到</a:t>
            </a:r>
            <a:r>
              <a:rPr lang="en-US" altLang="zh-CN" sz="1800" dirty="0"/>
              <a:t>CTR</a:t>
            </a:r>
            <a:r>
              <a:rPr lang="zh-CN" altLang="en-US" sz="1800" dirty="0"/>
              <a:t>预估，即他们要把你最可能点的内容推荐给你</a:t>
            </a:r>
            <a:endParaRPr lang="zh-CN" altLang="en-US" sz="1800" dirty="0"/>
          </a:p>
          <a:p>
            <a:pPr>
              <a:lnSpc>
                <a:spcPct val="150000"/>
              </a:lnSpc>
              <a:buFont typeface="Arial" panose="020B0604020202020204" pitchFamily="34" charset="0"/>
              <a:buChar char="•"/>
            </a:pPr>
            <a:r>
              <a:rPr lang="zh-CN" altLang="en-US" sz="1800" dirty="0">
                <a:solidFill>
                  <a:srgbClr val="0000FF"/>
                </a:solidFill>
              </a:rPr>
              <a:t>广告系统的</a:t>
            </a:r>
            <a:r>
              <a:rPr lang="en-US" altLang="zh-CN" sz="1800" dirty="0">
                <a:solidFill>
                  <a:srgbClr val="0000FF"/>
                </a:solidFill>
              </a:rPr>
              <a:t>CTR</a:t>
            </a:r>
            <a:r>
              <a:rPr lang="zh-CN" altLang="en-US" sz="1800" dirty="0">
                <a:solidFill>
                  <a:srgbClr val="0000FF"/>
                </a:solidFill>
              </a:rPr>
              <a:t>预估在具体的数值上比推荐系统要求更高</a:t>
            </a:r>
            <a:r>
              <a:rPr lang="zh-CN" altLang="en-US" sz="1800" dirty="0"/>
              <a:t>，比如推荐系统可能只需要知道</a:t>
            </a:r>
            <a:r>
              <a:rPr lang="en-US" altLang="zh-CN" sz="1800" dirty="0"/>
              <a:t>A</a:t>
            </a:r>
            <a:r>
              <a:rPr lang="zh-CN" altLang="en-US" sz="1800" dirty="0"/>
              <a:t>的</a:t>
            </a:r>
            <a:r>
              <a:rPr lang="en-US" altLang="zh-CN" sz="1800" dirty="0"/>
              <a:t>CTR</a:t>
            </a:r>
            <a:r>
              <a:rPr lang="zh-CN" altLang="en-US" sz="1800" dirty="0"/>
              <a:t>比</a:t>
            </a:r>
            <a:r>
              <a:rPr lang="en-US" altLang="zh-CN" sz="1800" dirty="0"/>
              <a:t>B</a:t>
            </a:r>
            <a:r>
              <a:rPr lang="zh-CN" altLang="en-US" sz="1800" dirty="0"/>
              <a:t>大就可以排序了，而广告由于不是直接用</a:t>
            </a:r>
            <a:r>
              <a:rPr lang="en-US" altLang="zh-CN" sz="1800" dirty="0"/>
              <a:t>CTR</a:t>
            </a:r>
            <a:r>
              <a:rPr lang="zh-CN" altLang="en-US" sz="1800" dirty="0"/>
              <a:t>进行排序，还加上了出价，因此广告系统不仅要知道</a:t>
            </a:r>
            <a:r>
              <a:rPr lang="en-US" altLang="zh-CN" sz="1800" dirty="0"/>
              <a:t>A</a:t>
            </a:r>
            <a:r>
              <a:rPr lang="zh-CN" altLang="en-US" sz="1800" dirty="0"/>
              <a:t>的</a:t>
            </a:r>
            <a:r>
              <a:rPr lang="en-US" altLang="zh-CN" sz="1800" dirty="0"/>
              <a:t>CTR</a:t>
            </a:r>
            <a:r>
              <a:rPr lang="zh-CN" altLang="en-US" sz="1800" dirty="0"/>
              <a:t>比</a:t>
            </a:r>
            <a:r>
              <a:rPr lang="en-US" altLang="zh-CN" sz="1800" dirty="0"/>
              <a:t>B</a:t>
            </a:r>
            <a:r>
              <a:rPr lang="zh-CN" altLang="en-US" sz="1800" dirty="0"/>
              <a:t>大，而且还需要知道</a:t>
            </a:r>
            <a:r>
              <a:rPr lang="en-US" altLang="zh-CN" sz="1800" dirty="0"/>
              <a:t>A</a:t>
            </a:r>
            <a:r>
              <a:rPr lang="zh-CN" altLang="en-US" sz="1800" dirty="0"/>
              <a:t>的</a:t>
            </a:r>
            <a:r>
              <a:rPr lang="en-US" altLang="zh-CN" sz="1800" dirty="0"/>
              <a:t>CTR</a:t>
            </a:r>
            <a:r>
              <a:rPr lang="zh-CN" altLang="en-US" sz="1800" dirty="0"/>
              <a:t>比</a:t>
            </a:r>
            <a:r>
              <a:rPr lang="en-US" altLang="zh-CN" sz="1800" dirty="0"/>
              <a:t>B</a:t>
            </a:r>
            <a:r>
              <a:rPr lang="zh-CN" altLang="en-US" sz="1800" dirty="0"/>
              <a:t>的</a:t>
            </a:r>
            <a:r>
              <a:rPr lang="en-US" altLang="zh-CN" sz="1800" dirty="0"/>
              <a:t>CTR</a:t>
            </a:r>
            <a:r>
              <a:rPr lang="zh-CN" altLang="en-US" sz="1800" dirty="0"/>
              <a:t>大多少。</a:t>
            </a:r>
            <a:endParaRPr lang="zh-CN" altLang="en-US" sz="1800" dirty="0"/>
          </a:p>
          <a:p>
            <a:pPr>
              <a:lnSpc>
                <a:spcPct val="150000"/>
              </a:lnSpc>
            </a:pPr>
            <a:endParaRPr lang="zh-CN" altLang="en-US" sz="1600" dirty="0"/>
          </a:p>
        </p:txBody>
      </p:sp>
    </p:spTree>
  </p:cSld>
  <p:clrMapOvr>
    <a:masterClrMapping/>
  </p:clrMapOvr>
  <p:transition spd="med"/>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62526" y="176378"/>
            <a:ext cx="7150695" cy="786149"/>
          </a:xfrm>
        </p:spPr>
        <p:txBody>
          <a:bodyPr>
            <a:normAutofit/>
          </a:bodyPr>
          <a:lstStyle/>
          <a:p>
            <a:pPr>
              <a:lnSpc>
                <a:spcPct val="150000"/>
              </a:lnSpc>
            </a:pPr>
            <a:r>
              <a:rPr kumimoji="1" lang="en-US" altLang="zh-CN" b="0" dirty="0">
                <a:sym typeface="+mn-ea"/>
              </a:rPr>
              <a:t>4.4.3</a:t>
            </a:r>
            <a:r>
              <a:rPr kumimoji="1" lang="zh-CN" altLang="en-US" b="0" dirty="0">
                <a:sym typeface="+mn-ea"/>
              </a:rPr>
              <a:t>、</a:t>
            </a:r>
            <a:r>
              <a:rPr kumimoji="1" lang="en-US" altLang="zh-CN" b="0" dirty="0">
                <a:sym typeface="+mn-ea"/>
              </a:rPr>
              <a:t>GB</a:t>
            </a:r>
            <a:r>
              <a:rPr kumimoji="1" lang="zh-CN" altLang="en-US" b="0" dirty="0">
                <a:sym typeface="+mn-ea"/>
              </a:rPr>
              <a:t>和</a:t>
            </a:r>
            <a:r>
              <a:rPr kumimoji="1" lang="en-US" altLang="zh-CN" b="0" dirty="0">
                <a:sym typeface="+mn-ea"/>
              </a:rPr>
              <a:t>DT</a:t>
            </a:r>
            <a:endParaRPr kumimoji="1" lang="en-US" altLang="zh-CN" b="0" dirty="0">
              <a:sym typeface="+mn-ea"/>
            </a:endParaRPr>
          </a:p>
        </p:txBody>
      </p:sp>
      <p:sp>
        <p:nvSpPr>
          <p:cNvPr id="3" name="文本占位符 2"/>
          <p:cNvSpPr>
            <a:spLocks noGrp="1"/>
          </p:cNvSpPr>
          <p:nvPr>
            <p:ph type="body" idx="1"/>
          </p:nvPr>
        </p:nvSpPr>
        <p:spPr>
          <a:xfrm>
            <a:off x="532015" y="1155033"/>
            <a:ext cx="7830589" cy="5137702"/>
          </a:xfrm>
        </p:spPr>
        <p:txBody>
          <a:bodyPr>
            <a:normAutofit/>
          </a:bodyPr>
          <a:lstStyle/>
          <a:p>
            <a:pPr marL="0" indent="0">
              <a:lnSpc>
                <a:spcPct val="150000"/>
              </a:lnSpc>
              <a:buNone/>
            </a:pPr>
            <a:r>
              <a:rPr lang="en-US" altLang="zh-CN" dirty="0">
                <a:solidFill>
                  <a:srgbClr val="0000FF"/>
                </a:solidFill>
              </a:rPr>
              <a:t>GB</a:t>
            </a:r>
            <a:r>
              <a:rPr lang="zh-CN" altLang="en-US" dirty="0">
                <a:solidFill>
                  <a:srgbClr val="0000FF"/>
                </a:solidFill>
              </a:rPr>
              <a:t>（</a:t>
            </a:r>
            <a:r>
              <a:rPr lang="en-US" altLang="zh-CN" dirty="0">
                <a:solidFill>
                  <a:srgbClr val="0000FF"/>
                </a:solidFill>
              </a:rPr>
              <a:t>Gradient Boosting</a:t>
            </a:r>
            <a:r>
              <a:rPr lang="zh-CN" altLang="en-US" dirty="0">
                <a:solidFill>
                  <a:srgbClr val="0000FF"/>
                </a:solidFill>
              </a:rPr>
              <a:t>）部分可以总结：</a:t>
            </a:r>
            <a:endParaRPr lang="zh-CN" altLang="en-US" dirty="0">
              <a:solidFill>
                <a:srgbClr val="0000FF"/>
              </a:solidFill>
            </a:endParaRPr>
          </a:p>
          <a:p>
            <a:pPr marL="810895" lvl="1" indent="-457200">
              <a:lnSpc>
                <a:spcPct val="150000"/>
              </a:lnSpc>
              <a:buFont typeface="+mj-lt"/>
              <a:buAutoNum type="alphaLcParenR"/>
            </a:pPr>
            <a:r>
              <a:rPr lang="zh-CN" altLang="en-US" dirty="0">
                <a:solidFill>
                  <a:schemeClr val="tx1"/>
                </a:solidFill>
              </a:rPr>
              <a:t>提升算法</a:t>
            </a:r>
            <a:r>
              <a:rPr lang="en-US" altLang="zh-CN" dirty="0">
                <a:solidFill>
                  <a:schemeClr val="tx1"/>
                </a:solidFill>
              </a:rPr>
              <a:t>boosting</a:t>
            </a:r>
            <a:r>
              <a:rPr lang="zh-CN" altLang="en-US" dirty="0">
                <a:solidFill>
                  <a:schemeClr val="tx1"/>
                </a:solidFill>
              </a:rPr>
              <a:t>就是组合弱学习器成一个强学习器；</a:t>
            </a:r>
            <a:endParaRPr lang="zh-CN" altLang="en-US" dirty="0">
              <a:solidFill>
                <a:schemeClr val="tx1"/>
              </a:solidFill>
            </a:endParaRPr>
          </a:p>
          <a:p>
            <a:pPr marL="810895" lvl="1" indent="-457200">
              <a:lnSpc>
                <a:spcPct val="150000"/>
              </a:lnSpc>
              <a:buFont typeface="+mj-lt"/>
              <a:buAutoNum type="alphaLcParenR"/>
            </a:pPr>
            <a:r>
              <a:rPr lang="zh-CN" altLang="en-US" dirty="0">
                <a:solidFill>
                  <a:schemeClr val="tx1"/>
                </a:solidFill>
              </a:rPr>
              <a:t>梯度提升算法</a:t>
            </a:r>
            <a:r>
              <a:rPr lang="en-US" altLang="zh-CN" dirty="0">
                <a:solidFill>
                  <a:schemeClr val="tx1"/>
                </a:solidFill>
              </a:rPr>
              <a:t>GB</a:t>
            </a:r>
            <a:r>
              <a:rPr lang="zh-CN" altLang="en-US" dirty="0">
                <a:solidFill>
                  <a:schemeClr val="tx1"/>
                </a:solidFill>
              </a:rPr>
              <a:t>相当于增加了提升算法</a:t>
            </a:r>
            <a:r>
              <a:rPr lang="en-US" altLang="zh-CN" dirty="0">
                <a:solidFill>
                  <a:schemeClr val="tx1"/>
                </a:solidFill>
              </a:rPr>
              <a:t>boosting</a:t>
            </a:r>
            <a:r>
              <a:rPr lang="zh-CN" altLang="en-US" dirty="0">
                <a:solidFill>
                  <a:schemeClr val="tx1"/>
                </a:solidFill>
              </a:rPr>
              <a:t>的适用范围。</a:t>
            </a:r>
            <a:endParaRPr lang="zh-CN" altLang="en-US" dirty="0">
              <a:solidFill>
                <a:schemeClr val="tx1"/>
              </a:solidFill>
            </a:endParaRPr>
          </a:p>
          <a:p>
            <a:pPr marL="0" indent="0">
              <a:lnSpc>
                <a:spcPct val="150000"/>
              </a:lnSpc>
              <a:buNone/>
            </a:pPr>
            <a:endParaRPr lang="zh-CN" altLang="en-US" dirty="0">
              <a:solidFill>
                <a:srgbClr val="0000FF"/>
              </a:solidFill>
            </a:endParaRPr>
          </a:p>
          <a:p>
            <a:pPr marL="0" indent="0">
              <a:lnSpc>
                <a:spcPct val="150000"/>
              </a:lnSpc>
              <a:buNone/>
            </a:pPr>
            <a:r>
              <a:rPr lang="en-US" altLang="zh-CN" dirty="0">
                <a:solidFill>
                  <a:srgbClr val="0000FF"/>
                </a:solidFill>
              </a:rPr>
              <a:t>DT</a:t>
            </a:r>
            <a:r>
              <a:rPr lang="zh-CN" altLang="en-US" dirty="0">
                <a:solidFill>
                  <a:srgbClr val="0000FF"/>
                </a:solidFill>
              </a:rPr>
              <a:t>（</a:t>
            </a:r>
            <a:r>
              <a:rPr lang="en-US" altLang="zh-CN" dirty="0">
                <a:solidFill>
                  <a:srgbClr val="0000FF"/>
                </a:solidFill>
              </a:rPr>
              <a:t>Decision Tree</a:t>
            </a:r>
            <a:r>
              <a:rPr lang="zh-CN" altLang="en-US" dirty="0">
                <a:solidFill>
                  <a:srgbClr val="0000FF"/>
                </a:solidFill>
              </a:rPr>
              <a:t>）部分总结：</a:t>
            </a:r>
            <a:endParaRPr lang="zh-CN" altLang="en-US" dirty="0">
              <a:solidFill>
                <a:srgbClr val="0000FF"/>
              </a:solidFill>
            </a:endParaRPr>
          </a:p>
          <a:p>
            <a:pPr marL="810895" lvl="1" indent="-457200">
              <a:lnSpc>
                <a:spcPct val="150000"/>
              </a:lnSpc>
              <a:buFont typeface="+mj-lt"/>
              <a:buAutoNum type="alphaLcParenR"/>
            </a:pPr>
            <a:r>
              <a:rPr lang="en-US" altLang="zh-CN" dirty="0">
                <a:solidFill>
                  <a:schemeClr val="tx1"/>
                </a:solidFill>
              </a:rPr>
              <a:t>GBDT</a:t>
            </a:r>
            <a:r>
              <a:rPr lang="zh-CN" altLang="en-US" dirty="0">
                <a:solidFill>
                  <a:schemeClr val="tx1"/>
                </a:solidFill>
              </a:rPr>
              <a:t>算法的弱学习器是</a:t>
            </a:r>
            <a:r>
              <a:rPr lang="en-US" altLang="zh-CN" dirty="0">
                <a:solidFill>
                  <a:schemeClr val="tx1"/>
                </a:solidFill>
              </a:rPr>
              <a:t>Cart</a:t>
            </a:r>
            <a:r>
              <a:rPr lang="zh-CN" altLang="en-US" dirty="0">
                <a:solidFill>
                  <a:schemeClr val="tx1"/>
                </a:solidFill>
              </a:rPr>
              <a:t>回归树（决策树模型）；</a:t>
            </a:r>
            <a:endParaRPr lang="zh-CN" altLang="en-US" dirty="0">
              <a:solidFill>
                <a:schemeClr val="tx1"/>
              </a:solidFill>
            </a:endParaRPr>
          </a:p>
          <a:p>
            <a:pPr marL="810895" lvl="1" indent="-457200">
              <a:lnSpc>
                <a:spcPct val="150000"/>
              </a:lnSpc>
              <a:buFont typeface="+mj-lt"/>
              <a:buAutoNum type="alphaLcParenR"/>
            </a:pPr>
            <a:r>
              <a:rPr lang="en-US" altLang="zh-CN" dirty="0">
                <a:solidFill>
                  <a:schemeClr val="tx1"/>
                </a:solidFill>
              </a:rPr>
              <a:t>GBDT</a:t>
            </a:r>
            <a:r>
              <a:rPr lang="zh-CN" altLang="en-US" dirty="0">
                <a:solidFill>
                  <a:schemeClr val="tx1"/>
                </a:solidFill>
              </a:rPr>
              <a:t>算法可以解决分类和回归问题。</a:t>
            </a:r>
            <a:endParaRPr lang="zh-CN" altLang="en-US" dirty="0">
              <a:solidFill>
                <a:schemeClr val="tx1"/>
              </a:solidFill>
            </a:endParaRPr>
          </a:p>
          <a:p>
            <a:pPr marL="0" indent="0">
              <a:lnSpc>
                <a:spcPct val="150000"/>
              </a:lnSpc>
              <a:buNone/>
            </a:pPr>
            <a:endParaRPr lang="en-US" altLang="zh-CN" sz="1800" dirty="0"/>
          </a:p>
        </p:txBody>
      </p:sp>
    </p:spTree>
  </p:cSld>
  <p:clrMapOvr>
    <a:masterClrMapping/>
  </p:clrMapOvr>
  <p:transition spd="med"/>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62526" y="176378"/>
            <a:ext cx="7150695" cy="786149"/>
          </a:xfrm>
        </p:spPr>
        <p:txBody>
          <a:bodyPr>
            <a:normAutofit/>
          </a:bodyPr>
          <a:lstStyle/>
          <a:p>
            <a:pPr>
              <a:lnSpc>
                <a:spcPct val="150000"/>
              </a:lnSpc>
            </a:pPr>
            <a:r>
              <a:rPr kumimoji="1" lang="en-US" altLang="zh-CN" b="0" dirty="0">
                <a:sym typeface="+mn-ea"/>
              </a:rPr>
              <a:t>4.4.4</a:t>
            </a:r>
            <a:r>
              <a:rPr kumimoji="1" lang="zh-CN" altLang="en-US" b="0" dirty="0">
                <a:sym typeface="+mn-ea"/>
              </a:rPr>
              <a:t>、</a:t>
            </a:r>
            <a:r>
              <a:rPr kumimoji="1" lang="en-US" altLang="zh-CN" b="0" dirty="0">
                <a:sym typeface="+mn-ea"/>
              </a:rPr>
              <a:t>GBDT</a:t>
            </a:r>
            <a:r>
              <a:rPr kumimoji="1" lang="zh-CN" altLang="en-US" b="0" dirty="0">
                <a:sym typeface="+mn-ea"/>
              </a:rPr>
              <a:t>的优缺点</a:t>
            </a:r>
            <a:endParaRPr kumimoji="1" lang="en-US" altLang="zh-CN" b="0" dirty="0">
              <a:sym typeface="+mn-ea"/>
            </a:endParaRPr>
          </a:p>
        </p:txBody>
      </p:sp>
      <p:sp>
        <p:nvSpPr>
          <p:cNvPr id="3" name="文本占位符 2"/>
          <p:cNvSpPr>
            <a:spLocks noGrp="1"/>
          </p:cNvSpPr>
          <p:nvPr>
            <p:ph type="body" idx="1"/>
          </p:nvPr>
        </p:nvSpPr>
        <p:spPr>
          <a:xfrm>
            <a:off x="532015" y="1155033"/>
            <a:ext cx="9218814" cy="5137702"/>
          </a:xfrm>
        </p:spPr>
        <p:txBody>
          <a:bodyPr>
            <a:normAutofit/>
          </a:bodyPr>
          <a:lstStyle/>
          <a:p>
            <a:pPr marL="0" indent="0">
              <a:lnSpc>
                <a:spcPct val="150000"/>
              </a:lnSpc>
              <a:buNone/>
            </a:pPr>
            <a:r>
              <a:rPr lang="en-US" altLang="zh-CN" dirty="0">
                <a:solidFill>
                  <a:srgbClr val="0000FF"/>
                </a:solidFill>
              </a:rPr>
              <a:t>GBDT</a:t>
            </a:r>
            <a:r>
              <a:rPr lang="zh-CN" altLang="en-US" dirty="0">
                <a:solidFill>
                  <a:srgbClr val="0000FF"/>
                </a:solidFill>
              </a:rPr>
              <a:t>的优点总结：</a:t>
            </a:r>
            <a:endParaRPr lang="zh-CN" altLang="en-US" dirty="0">
              <a:solidFill>
                <a:srgbClr val="0000FF"/>
              </a:solidFill>
            </a:endParaRPr>
          </a:p>
          <a:p>
            <a:pPr marL="810895" lvl="1" indent="-457200">
              <a:lnSpc>
                <a:spcPct val="150000"/>
              </a:lnSpc>
              <a:buFont typeface="+mj-lt"/>
              <a:buAutoNum type="alphaLcParenR"/>
            </a:pPr>
            <a:r>
              <a:rPr lang="en-US" altLang="zh-CN" dirty="0">
                <a:solidFill>
                  <a:schemeClr val="tx1"/>
                </a:solidFill>
              </a:rPr>
              <a:t>GBDT</a:t>
            </a:r>
            <a:r>
              <a:rPr lang="zh-CN" altLang="en-US" dirty="0">
                <a:solidFill>
                  <a:schemeClr val="tx1"/>
                </a:solidFill>
              </a:rPr>
              <a:t>可以灵活处理各种类型的数据，包括连续值和离散值；</a:t>
            </a:r>
            <a:endParaRPr lang="zh-CN" altLang="en-US" dirty="0">
              <a:solidFill>
                <a:schemeClr val="tx1"/>
              </a:solidFill>
            </a:endParaRPr>
          </a:p>
          <a:p>
            <a:pPr marL="810895" lvl="1" indent="-457200">
              <a:lnSpc>
                <a:spcPct val="150000"/>
              </a:lnSpc>
              <a:buFont typeface="+mj-lt"/>
              <a:buAutoNum type="alphaLcParenR"/>
            </a:pPr>
            <a:r>
              <a:rPr lang="zh-CN" altLang="en-US" dirty="0">
                <a:solidFill>
                  <a:schemeClr val="tx1"/>
                </a:solidFill>
              </a:rPr>
              <a:t>和其他模型相比（如</a:t>
            </a:r>
            <a:r>
              <a:rPr lang="en-US" altLang="zh-CN" dirty="0" err="1">
                <a:solidFill>
                  <a:schemeClr val="tx1"/>
                </a:solidFill>
              </a:rPr>
              <a:t>SVM</a:t>
            </a:r>
            <a:r>
              <a:rPr lang="zh-CN" altLang="en-US" dirty="0">
                <a:solidFill>
                  <a:schemeClr val="tx1"/>
                </a:solidFill>
              </a:rPr>
              <a:t>），在相对少的调参时间情况下，预测的准确率也可以比较高；</a:t>
            </a:r>
            <a:endParaRPr lang="zh-CN" altLang="en-US" dirty="0">
              <a:solidFill>
                <a:schemeClr val="tx1"/>
              </a:solidFill>
            </a:endParaRPr>
          </a:p>
          <a:p>
            <a:pPr marL="810895" lvl="1" indent="-457200">
              <a:lnSpc>
                <a:spcPct val="150000"/>
              </a:lnSpc>
              <a:buFont typeface="+mj-lt"/>
              <a:buAutoNum type="alphaLcParenR"/>
            </a:pPr>
            <a:r>
              <a:rPr lang="zh-CN" altLang="en-US" dirty="0">
                <a:solidFill>
                  <a:schemeClr val="tx1"/>
                </a:solidFill>
              </a:rPr>
              <a:t>预测阶段计算速度较快，树与树之间可以并行化计算；</a:t>
            </a:r>
            <a:endParaRPr lang="zh-CN" altLang="en-US" dirty="0">
              <a:solidFill>
                <a:schemeClr val="tx1"/>
              </a:solidFill>
            </a:endParaRPr>
          </a:p>
          <a:p>
            <a:pPr marL="810895" lvl="1" indent="-457200">
              <a:lnSpc>
                <a:spcPct val="150000"/>
              </a:lnSpc>
              <a:buFont typeface="+mj-lt"/>
              <a:buAutoNum type="alphaLcParenR"/>
            </a:pPr>
            <a:r>
              <a:rPr lang="zh-CN" altLang="en-US" dirty="0">
                <a:solidFill>
                  <a:schemeClr val="tx1"/>
                </a:solidFill>
              </a:rPr>
              <a:t>在分布稠密的数据集上，泛化能力和表达能力都比较好；</a:t>
            </a:r>
            <a:endParaRPr lang="zh-CN" altLang="en-US" dirty="0">
              <a:solidFill>
                <a:schemeClr val="tx1"/>
              </a:solidFill>
            </a:endParaRPr>
          </a:p>
          <a:p>
            <a:pPr marL="810895" lvl="1" indent="-457200">
              <a:lnSpc>
                <a:spcPct val="150000"/>
              </a:lnSpc>
              <a:buFont typeface="+mj-lt"/>
              <a:buAutoNum type="alphaLcParenR"/>
            </a:pPr>
            <a:r>
              <a:rPr lang="zh-CN" altLang="en-US" dirty="0">
                <a:solidFill>
                  <a:schemeClr val="tx1"/>
                </a:solidFill>
              </a:rPr>
              <a:t>具有较好的解释性和鲁棒性；</a:t>
            </a:r>
            <a:endParaRPr lang="zh-CN" altLang="en-US" dirty="0">
              <a:solidFill>
                <a:schemeClr val="tx1"/>
              </a:solidFill>
            </a:endParaRPr>
          </a:p>
          <a:p>
            <a:pPr marL="810895" lvl="1" indent="-457200">
              <a:lnSpc>
                <a:spcPct val="150000"/>
              </a:lnSpc>
              <a:buFont typeface="+mj-lt"/>
              <a:buAutoNum type="alphaLcParenR"/>
            </a:pPr>
            <a:r>
              <a:rPr lang="zh-CN" altLang="en-US" dirty="0">
                <a:solidFill>
                  <a:schemeClr val="tx1"/>
                </a:solidFill>
              </a:rPr>
              <a:t>能够自动发现特征之间的高阶关系，不需要人工构造高阶特征。</a:t>
            </a:r>
            <a:endParaRPr lang="zh-CN" altLang="en-US" dirty="0">
              <a:solidFill>
                <a:schemeClr val="tx1"/>
              </a:solidFill>
            </a:endParaRPr>
          </a:p>
          <a:p>
            <a:pPr marL="0" indent="0">
              <a:lnSpc>
                <a:spcPct val="150000"/>
              </a:lnSpc>
              <a:buNone/>
            </a:pPr>
            <a:endParaRPr lang="en-US" altLang="zh-CN" sz="1800" dirty="0"/>
          </a:p>
        </p:txBody>
      </p:sp>
    </p:spTree>
  </p:cSld>
  <p:clrMapOvr>
    <a:masterClrMapping/>
  </p:clrMapOvr>
  <p:transition spd="med"/>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62526" y="176378"/>
            <a:ext cx="7150695" cy="786149"/>
          </a:xfrm>
        </p:spPr>
        <p:txBody>
          <a:bodyPr>
            <a:normAutofit/>
          </a:bodyPr>
          <a:lstStyle/>
          <a:p>
            <a:pPr>
              <a:lnSpc>
                <a:spcPct val="150000"/>
              </a:lnSpc>
            </a:pPr>
            <a:r>
              <a:rPr kumimoji="1" lang="en-US" altLang="zh-CN" b="0" dirty="0">
                <a:sym typeface="+mn-ea"/>
              </a:rPr>
              <a:t>4.4.4</a:t>
            </a:r>
            <a:r>
              <a:rPr kumimoji="1" lang="zh-CN" altLang="en-US" b="0" dirty="0">
                <a:sym typeface="+mn-ea"/>
              </a:rPr>
              <a:t>、</a:t>
            </a:r>
            <a:r>
              <a:rPr kumimoji="1" lang="en-US" altLang="zh-CN" b="0" dirty="0">
                <a:sym typeface="+mn-ea"/>
              </a:rPr>
              <a:t>GBDT</a:t>
            </a:r>
            <a:r>
              <a:rPr kumimoji="1" lang="zh-CN" altLang="en-US" b="0" dirty="0">
                <a:sym typeface="+mn-ea"/>
              </a:rPr>
              <a:t>的优缺点</a:t>
            </a:r>
            <a:endParaRPr kumimoji="1" lang="en-US" altLang="zh-CN" b="0" dirty="0">
              <a:sym typeface="+mn-ea"/>
            </a:endParaRPr>
          </a:p>
        </p:txBody>
      </p:sp>
      <p:sp>
        <p:nvSpPr>
          <p:cNvPr id="3" name="文本占位符 2"/>
          <p:cNvSpPr>
            <a:spLocks noGrp="1"/>
          </p:cNvSpPr>
          <p:nvPr>
            <p:ph type="body" idx="1"/>
          </p:nvPr>
        </p:nvSpPr>
        <p:spPr>
          <a:xfrm>
            <a:off x="532015" y="1155033"/>
            <a:ext cx="9144000" cy="5137702"/>
          </a:xfrm>
        </p:spPr>
        <p:txBody>
          <a:bodyPr>
            <a:normAutofit/>
          </a:bodyPr>
          <a:lstStyle/>
          <a:p>
            <a:pPr marL="0" indent="0">
              <a:lnSpc>
                <a:spcPct val="150000"/>
              </a:lnSpc>
              <a:buNone/>
            </a:pPr>
            <a:r>
              <a:rPr lang="en-US" altLang="zh-CN" dirty="0">
                <a:solidFill>
                  <a:srgbClr val="0000FF"/>
                </a:solidFill>
              </a:rPr>
              <a:t>GBDT</a:t>
            </a:r>
            <a:r>
              <a:rPr lang="zh-CN" altLang="en-US" dirty="0">
                <a:solidFill>
                  <a:srgbClr val="0000FF"/>
                </a:solidFill>
              </a:rPr>
              <a:t>的缺点总结：</a:t>
            </a:r>
            <a:endParaRPr lang="zh-CN" altLang="en-US" dirty="0">
              <a:solidFill>
                <a:srgbClr val="0000FF"/>
              </a:solidFill>
            </a:endParaRPr>
          </a:p>
          <a:p>
            <a:pPr marL="810895" lvl="1" indent="-457200">
              <a:lnSpc>
                <a:spcPct val="150000"/>
              </a:lnSpc>
              <a:buFont typeface="+mj-lt"/>
              <a:buAutoNum type="alphaLcParenR"/>
            </a:pPr>
            <a:r>
              <a:rPr lang="zh-CN" altLang="en-US" dirty="0">
                <a:solidFill>
                  <a:schemeClr val="tx1"/>
                </a:solidFill>
              </a:rPr>
              <a:t>由于弱学习器之间存在依赖关系，训练过程需要串行，只能在决策树内部采用一些局部并行手段提高训练速度；</a:t>
            </a:r>
            <a:endParaRPr lang="zh-CN" altLang="en-US" dirty="0">
              <a:solidFill>
                <a:schemeClr val="tx1"/>
              </a:solidFill>
            </a:endParaRPr>
          </a:p>
          <a:p>
            <a:pPr marL="810895" lvl="1" indent="-457200">
              <a:lnSpc>
                <a:spcPct val="150000"/>
              </a:lnSpc>
              <a:buFont typeface="+mj-lt"/>
              <a:buAutoNum type="alphaLcParenR"/>
            </a:pPr>
            <a:r>
              <a:rPr lang="zh-CN" altLang="en-US" dirty="0">
                <a:solidFill>
                  <a:schemeClr val="tx1"/>
                </a:solidFill>
              </a:rPr>
              <a:t>在高维稀疏数据上，表现不如</a:t>
            </a:r>
            <a:r>
              <a:rPr lang="en-US" altLang="zh-CN" dirty="0" err="1">
                <a:solidFill>
                  <a:schemeClr val="tx1"/>
                </a:solidFill>
              </a:rPr>
              <a:t>SVM</a:t>
            </a:r>
            <a:r>
              <a:rPr lang="zh-CN" altLang="en-US" dirty="0">
                <a:solidFill>
                  <a:schemeClr val="tx1"/>
                </a:solidFill>
              </a:rPr>
              <a:t>或神经网络；</a:t>
            </a:r>
            <a:endParaRPr lang="zh-CN" altLang="en-US" dirty="0">
              <a:solidFill>
                <a:schemeClr val="tx1"/>
              </a:solidFill>
            </a:endParaRPr>
          </a:p>
          <a:p>
            <a:pPr marL="810895" lvl="1" indent="-457200">
              <a:lnSpc>
                <a:spcPct val="150000"/>
              </a:lnSpc>
              <a:buFont typeface="+mj-lt"/>
              <a:buAutoNum type="alphaLcParenR"/>
            </a:pPr>
            <a:r>
              <a:rPr lang="zh-CN" altLang="en-US" dirty="0">
                <a:solidFill>
                  <a:schemeClr val="tx1"/>
                </a:solidFill>
              </a:rPr>
              <a:t>在处理文本分类特征问题上，相对其他模型优势不如在处理数值特征时明显；</a:t>
            </a:r>
            <a:endParaRPr lang="zh-CN" altLang="en-US" dirty="0">
              <a:solidFill>
                <a:schemeClr val="tx1"/>
              </a:solidFill>
            </a:endParaRPr>
          </a:p>
          <a:p>
            <a:pPr marL="810895" lvl="1" indent="-457200">
              <a:lnSpc>
                <a:spcPct val="150000"/>
              </a:lnSpc>
              <a:buFont typeface="+mj-lt"/>
              <a:buAutoNum type="alphaLcParenR"/>
            </a:pPr>
            <a:r>
              <a:rPr lang="en-US" altLang="zh-CN" dirty="0">
                <a:solidFill>
                  <a:schemeClr val="tx1"/>
                </a:solidFill>
              </a:rPr>
              <a:t>GBDT</a:t>
            </a:r>
            <a:r>
              <a:rPr lang="zh-CN" altLang="en-US" dirty="0">
                <a:solidFill>
                  <a:schemeClr val="tx1"/>
                </a:solidFill>
              </a:rPr>
              <a:t>的学习能力非常强，容易出现过拟合的问题，大部分时候，我们都会额外给目标函数添加针对模型复杂度的惩罚项，从而控制模型复杂度从而缓解过拟合的风险。</a:t>
            </a:r>
            <a:endParaRPr lang="zh-CN" altLang="en-US" dirty="0">
              <a:solidFill>
                <a:schemeClr val="tx1"/>
              </a:solidFill>
            </a:endParaRPr>
          </a:p>
          <a:p>
            <a:pPr marL="0" indent="0">
              <a:lnSpc>
                <a:spcPct val="150000"/>
              </a:lnSpc>
              <a:buNone/>
            </a:pPr>
            <a:endParaRPr lang="en-US" altLang="zh-CN" sz="1800" dirty="0"/>
          </a:p>
        </p:txBody>
      </p:sp>
    </p:spTree>
  </p:cSld>
  <p:clrMapOvr>
    <a:masterClrMapping/>
  </p:clrMapOvr>
  <p:transition spd="med"/>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课程目录</a:t>
            </a:r>
            <a:endParaRPr lang="zh-CN" altLang="en-US" dirty="0"/>
          </a:p>
        </p:txBody>
      </p:sp>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847898" y="1528907"/>
            <a:ext cx="10058400" cy="4232432"/>
          </a:xfrm>
          <a:prstGeom prst="rect">
            <a:avLst/>
          </a:prstGeom>
        </p:spPr>
      </p:pic>
      <p:sp>
        <p:nvSpPr>
          <p:cNvPr id="5" name="矩形 4"/>
          <p:cNvSpPr/>
          <p:nvPr/>
        </p:nvSpPr>
        <p:spPr>
          <a:xfrm>
            <a:off x="6367549" y="4590351"/>
            <a:ext cx="4904509" cy="1369874"/>
          </a:xfrm>
          <a:prstGeom prst="rect">
            <a:avLst/>
          </a:prstGeom>
          <a:noFill/>
          <a:ln w="25400" cap="flat">
            <a:solidFill>
              <a:srgbClr val="FF0000"/>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dirty="0">
              <a:ln>
                <a:noFill/>
              </a:ln>
              <a:solidFill>
                <a:srgbClr val="000000"/>
              </a:solidFill>
              <a:effectLst/>
              <a:uFillTx/>
              <a:latin typeface="Calibri" panose="020F0502020204030204"/>
              <a:ea typeface="Calibri" panose="020F0502020204030204"/>
              <a:cs typeface="Calibri" panose="020F0502020204030204"/>
              <a:sym typeface="Calibri" panose="020F0502020204030204"/>
            </a:endParaRPr>
          </a:p>
        </p:txBody>
      </p:sp>
    </p:spTree>
  </p:cSld>
  <p:clrMapOvr>
    <a:masterClrMapping/>
  </p:clrMapOvr>
  <p:transition spd="med"/>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62526" y="176378"/>
            <a:ext cx="7150695" cy="786149"/>
          </a:xfrm>
        </p:spPr>
        <p:txBody>
          <a:bodyPr>
            <a:normAutofit/>
          </a:bodyPr>
          <a:lstStyle/>
          <a:p>
            <a:pPr>
              <a:lnSpc>
                <a:spcPct val="150000"/>
              </a:lnSpc>
            </a:pPr>
            <a:r>
              <a:rPr kumimoji="1" lang="en-US" altLang="zh-CN" b="0" dirty="0">
                <a:sym typeface="+mn-ea"/>
              </a:rPr>
              <a:t>4.5.1</a:t>
            </a:r>
            <a:r>
              <a:rPr kumimoji="1" lang="zh-CN" altLang="en-US" b="0" dirty="0">
                <a:sym typeface="+mn-ea"/>
              </a:rPr>
              <a:t>、背景介绍</a:t>
            </a:r>
            <a:endParaRPr kumimoji="1" lang="zh-CN" altLang="en-US" b="0" dirty="0">
              <a:sym typeface="+mn-ea"/>
            </a:endParaRPr>
          </a:p>
        </p:txBody>
      </p:sp>
      <p:sp>
        <p:nvSpPr>
          <p:cNvPr id="3" name="文本占位符 2"/>
          <p:cNvSpPr>
            <a:spLocks noGrp="1"/>
          </p:cNvSpPr>
          <p:nvPr>
            <p:ph type="body" idx="1"/>
          </p:nvPr>
        </p:nvSpPr>
        <p:spPr>
          <a:xfrm>
            <a:off x="532014" y="1155033"/>
            <a:ext cx="11105803" cy="5137702"/>
          </a:xfrm>
        </p:spPr>
        <p:txBody>
          <a:bodyPr>
            <a:normAutofit/>
          </a:bodyPr>
          <a:lstStyle/>
          <a:p>
            <a:pPr>
              <a:lnSpc>
                <a:spcPct val="150000"/>
              </a:lnSpc>
            </a:pPr>
            <a:r>
              <a:rPr lang="en-US" altLang="zh-CN" dirty="0">
                <a:solidFill>
                  <a:schemeClr val="tx1"/>
                </a:solidFill>
              </a:rPr>
              <a:t>2014</a:t>
            </a:r>
            <a:r>
              <a:rPr lang="zh-CN" altLang="en-US" dirty="0">
                <a:solidFill>
                  <a:schemeClr val="tx1"/>
                </a:solidFill>
              </a:rPr>
              <a:t>年</a:t>
            </a:r>
            <a:r>
              <a:rPr lang="en-US" altLang="zh-CN" dirty="0">
                <a:solidFill>
                  <a:schemeClr val="tx1"/>
                </a:solidFill>
              </a:rPr>
              <a:t>Facebook</a:t>
            </a:r>
            <a:r>
              <a:rPr lang="zh-CN" altLang="en-US" dirty="0">
                <a:solidFill>
                  <a:schemeClr val="tx1"/>
                </a:solidFill>
              </a:rPr>
              <a:t>提出了</a:t>
            </a:r>
            <a:r>
              <a:rPr lang="en-US" altLang="zh-CN" dirty="0" err="1">
                <a:solidFill>
                  <a:schemeClr val="tx1"/>
                </a:solidFill>
              </a:rPr>
              <a:t>GDBT+LR</a:t>
            </a:r>
            <a:r>
              <a:rPr lang="zh-CN" altLang="en-US" dirty="0">
                <a:solidFill>
                  <a:schemeClr val="tx1"/>
                </a:solidFill>
              </a:rPr>
              <a:t>模型，之后该模型的思想在各类竞赛中得到广泛的应用。</a:t>
            </a:r>
            <a:endParaRPr lang="zh-CN" altLang="en-US" dirty="0">
              <a:solidFill>
                <a:schemeClr val="tx1"/>
              </a:solidFill>
            </a:endParaRPr>
          </a:p>
          <a:p>
            <a:pPr>
              <a:lnSpc>
                <a:spcPct val="150000"/>
              </a:lnSpc>
            </a:pPr>
            <a:r>
              <a:rPr lang="zh-CN" altLang="en-US" dirty="0"/>
              <a:t>在</a:t>
            </a:r>
            <a:r>
              <a:rPr lang="en-US" altLang="zh-CN" dirty="0" err="1"/>
              <a:t>GBDT+LR</a:t>
            </a:r>
            <a:r>
              <a:rPr lang="zh-CN" altLang="en-US" dirty="0"/>
              <a:t>模型提出之前，大部分</a:t>
            </a:r>
            <a:r>
              <a:rPr lang="en-US" altLang="zh-CN" dirty="0"/>
              <a:t>CTR</a:t>
            </a:r>
            <a:r>
              <a:rPr lang="zh-CN" altLang="en-US" dirty="0"/>
              <a:t>预测问题都是使用例如：</a:t>
            </a:r>
            <a:r>
              <a:rPr lang="en-US" altLang="zh-CN" dirty="0" err="1"/>
              <a:t>LR</a:t>
            </a:r>
            <a:r>
              <a:rPr lang="zh-CN" altLang="en-US" dirty="0"/>
              <a:t>模型，</a:t>
            </a:r>
            <a:r>
              <a:rPr lang="en-US" altLang="zh-CN" dirty="0"/>
              <a:t>FM</a:t>
            </a:r>
            <a:r>
              <a:rPr lang="zh-CN" altLang="en-US" dirty="0"/>
              <a:t>模型，</a:t>
            </a:r>
            <a:r>
              <a:rPr lang="en-US" altLang="zh-CN" dirty="0"/>
              <a:t>GBDT</a:t>
            </a:r>
            <a:r>
              <a:rPr lang="zh-CN" altLang="en-US" dirty="0"/>
              <a:t>单模型，</a:t>
            </a:r>
            <a:r>
              <a:rPr lang="en-US" altLang="zh-CN" dirty="0"/>
              <a:t>GBDT</a:t>
            </a:r>
            <a:r>
              <a:rPr lang="zh-CN" altLang="en-US" dirty="0"/>
              <a:t>模型与神经网络模型</a:t>
            </a:r>
            <a:r>
              <a:rPr lang="en-US" altLang="zh-CN" dirty="0" err="1"/>
              <a:t>DNN</a:t>
            </a:r>
            <a:r>
              <a:rPr lang="zh-CN" altLang="en-US" dirty="0"/>
              <a:t>的集成模型，但是这些模型都存在着一定的局限性，</a:t>
            </a:r>
            <a:r>
              <a:rPr lang="en-US" altLang="zh-CN" dirty="0" err="1"/>
              <a:t>LR</a:t>
            </a:r>
            <a:r>
              <a:rPr lang="zh-CN" altLang="en-US" dirty="0"/>
              <a:t>模型的学习能力有限，容易发生欠拟合的问题，</a:t>
            </a:r>
            <a:r>
              <a:rPr lang="en-US" altLang="zh-CN" dirty="0"/>
              <a:t>FM</a:t>
            </a:r>
            <a:r>
              <a:rPr lang="zh-CN" altLang="en-US" dirty="0"/>
              <a:t>模型不能很好地处理多类型的数据，</a:t>
            </a:r>
            <a:r>
              <a:rPr lang="en-US" altLang="zh-CN" dirty="0"/>
              <a:t>GBDT</a:t>
            </a:r>
            <a:r>
              <a:rPr lang="zh-CN" altLang="en-US" dirty="0"/>
              <a:t>模型在特征维度过高时容易过拟合，同时该算法比较耗时，</a:t>
            </a:r>
            <a:r>
              <a:rPr lang="en-US" altLang="zh-CN" dirty="0"/>
              <a:t>GBDT</a:t>
            </a:r>
            <a:r>
              <a:rPr lang="zh-CN" altLang="en-US" dirty="0"/>
              <a:t>和</a:t>
            </a:r>
            <a:r>
              <a:rPr lang="en-US" altLang="zh-CN" dirty="0" err="1"/>
              <a:t>DNN</a:t>
            </a:r>
            <a:r>
              <a:rPr lang="zh-CN" altLang="en-US" dirty="0"/>
              <a:t>的集成模型会更加耗时，因为</a:t>
            </a:r>
            <a:r>
              <a:rPr lang="en-US" altLang="zh-CN" dirty="0"/>
              <a:t>CTR</a:t>
            </a:r>
            <a:r>
              <a:rPr lang="zh-CN" altLang="en-US" dirty="0"/>
              <a:t>场景下的数据集都能达到千万级别，</a:t>
            </a:r>
            <a:r>
              <a:rPr lang="zh-CN" altLang="en-US" dirty="0">
                <a:solidFill>
                  <a:srgbClr val="0000FF"/>
                </a:solidFill>
              </a:rPr>
              <a:t>所以使用上述诸如</a:t>
            </a:r>
            <a:r>
              <a:rPr lang="en-US" altLang="zh-CN" dirty="0">
                <a:solidFill>
                  <a:srgbClr val="0000FF"/>
                </a:solidFill>
              </a:rPr>
              <a:t>GBDT</a:t>
            </a:r>
            <a:r>
              <a:rPr lang="zh-CN" altLang="en-US" dirty="0">
                <a:solidFill>
                  <a:srgbClr val="0000FF"/>
                </a:solidFill>
              </a:rPr>
              <a:t>等模型来直接训练如此庞大的数据集会耗费大量的时间，如果是在线测试的场景下，这种方式就更不可取了</a:t>
            </a:r>
            <a:r>
              <a:rPr lang="zh-CN" altLang="en-US" dirty="0"/>
              <a:t>。</a:t>
            </a:r>
            <a:endParaRPr lang="zh-CN" altLang="en-US" dirty="0"/>
          </a:p>
          <a:p>
            <a:pPr marL="0" indent="0">
              <a:lnSpc>
                <a:spcPct val="150000"/>
              </a:lnSpc>
              <a:buNone/>
            </a:pPr>
            <a:endParaRPr lang="en-US" altLang="zh-CN" sz="1800" dirty="0"/>
          </a:p>
        </p:txBody>
      </p:sp>
    </p:spTree>
  </p:cSld>
  <p:clrMapOvr>
    <a:masterClrMapping/>
  </p:clrMapOvr>
  <p:transition spd="med"/>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62526" y="176378"/>
            <a:ext cx="7150695" cy="786149"/>
          </a:xfrm>
        </p:spPr>
        <p:txBody>
          <a:bodyPr>
            <a:normAutofit/>
          </a:bodyPr>
          <a:lstStyle/>
          <a:p>
            <a:pPr>
              <a:lnSpc>
                <a:spcPct val="150000"/>
              </a:lnSpc>
            </a:pPr>
            <a:r>
              <a:rPr kumimoji="1" lang="en-US" altLang="zh-CN" b="0" dirty="0">
                <a:sym typeface="+mn-ea"/>
              </a:rPr>
              <a:t>4.5.2</a:t>
            </a:r>
            <a:r>
              <a:rPr kumimoji="1" lang="zh-CN" altLang="en-US" b="0" dirty="0">
                <a:sym typeface="+mn-ea"/>
              </a:rPr>
              <a:t>、算法选型</a:t>
            </a:r>
            <a:endParaRPr kumimoji="1" lang="zh-CN" altLang="en-US" b="0" dirty="0">
              <a:sym typeface="+mn-ea"/>
            </a:endParaRPr>
          </a:p>
        </p:txBody>
      </p:sp>
      <p:sp>
        <p:nvSpPr>
          <p:cNvPr id="3" name="文本占位符 2"/>
          <p:cNvSpPr>
            <a:spLocks noGrp="1"/>
          </p:cNvSpPr>
          <p:nvPr>
            <p:ph type="body" idx="1"/>
          </p:nvPr>
        </p:nvSpPr>
        <p:spPr>
          <a:xfrm>
            <a:off x="532014" y="1155033"/>
            <a:ext cx="11105803" cy="5137702"/>
          </a:xfrm>
        </p:spPr>
        <p:txBody>
          <a:bodyPr>
            <a:normAutofit/>
          </a:bodyPr>
          <a:lstStyle/>
          <a:p>
            <a:pPr>
              <a:lnSpc>
                <a:spcPct val="150000"/>
              </a:lnSpc>
            </a:pPr>
            <a:r>
              <a:rPr lang="en-US" altLang="zh-CN" dirty="0">
                <a:solidFill>
                  <a:schemeClr val="tx1"/>
                </a:solidFill>
              </a:rPr>
              <a:t>GDBT</a:t>
            </a:r>
            <a:r>
              <a:rPr lang="zh-CN" altLang="en-US" dirty="0">
                <a:solidFill>
                  <a:schemeClr val="tx1"/>
                </a:solidFill>
              </a:rPr>
              <a:t>模型更容易发掘有效的强特征，并且可以处理多类型的数据（连续型，离散型）。</a:t>
            </a:r>
            <a:endParaRPr lang="zh-CN" altLang="en-US" dirty="0">
              <a:solidFill>
                <a:schemeClr val="tx1"/>
              </a:solidFill>
            </a:endParaRPr>
          </a:p>
          <a:p>
            <a:pPr>
              <a:lnSpc>
                <a:spcPct val="150000"/>
              </a:lnSpc>
            </a:pPr>
            <a:r>
              <a:rPr lang="en-US" altLang="zh-CN" dirty="0" err="1">
                <a:solidFill>
                  <a:schemeClr val="tx1"/>
                </a:solidFill>
              </a:rPr>
              <a:t>LR</a:t>
            </a:r>
            <a:r>
              <a:rPr lang="zh-CN" altLang="en-US" dirty="0">
                <a:solidFill>
                  <a:schemeClr val="tx1"/>
                </a:solidFill>
              </a:rPr>
              <a:t>模型因为其</a:t>
            </a:r>
            <a:r>
              <a:rPr lang="zh-CN" altLang="en-US" dirty="0">
                <a:solidFill>
                  <a:srgbClr val="0000FF"/>
                </a:solidFill>
              </a:rPr>
              <a:t>简单性</a:t>
            </a:r>
            <a:r>
              <a:rPr lang="zh-CN" altLang="en-US" dirty="0">
                <a:solidFill>
                  <a:schemeClr val="tx1"/>
                </a:solidFill>
              </a:rPr>
              <a:t>和不错的</a:t>
            </a:r>
            <a:r>
              <a:rPr lang="zh-CN" altLang="en-US" dirty="0">
                <a:solidFill>
                  <a:srgbClr val="0000FF"/>
                </a:solidFill>
              </a:rPr>
              <a:t>分类精度</a:t>
            </a:r>
            <a:r>
              <a:rPr lang="zh-CN" altLang="en-US" dirty="0">
                <a:solidFill>
                  <a:schemeClr val="tx1"/>
                </a:solidFill>
              </a:rPr>
              <a:t>，从而即使在大规模数据集上，也可以有很快的训练和预测速度。尤其适用于在线测试的场景。</a:t>
            </a:r>
            <a:endParaRPr lang="zh-CN" altLang="en-US" dirty="0">
              <a:solidFill>
                <a:schemeClr val="tx1"/>
              </a:solidFill>
            </a:endParaRPr>
          </a:p>
          <a:p>
            <a:pPr>
              <a:lnSpc>
                <a:spcPct val="150000"/>
              </a:lnSpc>
            </a:pPr>
            <a:r>
              <a:rPr lang="zh-CN" altLang="en-US" dirty="0">
                <a:solidFill>
                  <a:schemeClr val="tx1"/>
                </a:solidFill>
              </a:rPr>
              <a:t>核心思想：该融合模型使用</a:t>
            </a:r>
            <a:r>
              <a:rPr lang="en-US" altLang="zh-CN" dirty="0">
                <a:solidFill>
                  <a:schemeClr val="tx1"/>
                </a:solidFill>
              </a:rPr>
              <a:t>GDBT</a:t>
            </a:r>
            <a:r>
              <a:rPr lang="zh-CN" altLang="en-US" dirty="0">
                <a:solidFill>
                  <a:schemeClr val="tx1"/>
                </a:solidFill>
              </a:rPr>
              <a:t>模型来发掘数据集中有区分度的特征（包括组合特征），接着将这些特征输入到</a:t>
            </a:r>
            <a:r>
              <a:rPr lang="en-US" altLang="zh-CN" dirty="0" err="1">
                <a:solidFill>
                  <a:schemeClr val="tx1"/>
                </a:solidFill>
              </a:rPr>
              <a:t>LR</a:t>
            </a:r>
            <a:r>
              <a:rPr lang="zh-CN" altLang="en-US" dirty="0">
                <a:solidFill>
                  <a:schemeClr val="tx1"/>
                </a:solidFill>
              </a:rPr>
              <a:t>逻辑回归模型中学习得到较好的结果。可以简单记为：</a:t>
            </a:r>
            <a:r>
              <a:rPr lang="zh-CN" altLang="en-US" dirty="0">
                <a:solidFill>
                  <a:srgbClr val="0000FF"/>
                </a:solidFill>
              </a:rPr>
              <a:t>用</a:t>
            </a:r>
            <a:r>
              <a:rPr lang="en-US" altLang="zh-CN" dirty="0">
                <a:solidFill>
                  <a:srgbClr val="0000FF"/>
                </a:solidFill>
              </a:rPr>
              <a:t>GBDT</a:t>
            </a:r>
            <a:r>
              <a:rPr lang="zh-CN" altLang="en-US" dirty="0">
                <a:solidFill>
                  <a:srgbClr val="0000FF"/>
                </a:solidFill>
              </a:rPr>
              <a:t>处理特征，在</a:t>
            </a:r>
            <a:r>
              <a:rPr lang="en-US" altLang="zh-CN" dirty="0" err="1">
                <a:solidFill>
                  <a:srgbClr val="0000FF"/>
                </a:solidFill>
              </a:rPr>
              <a:t>LR</a:t>
            </a:r>
            <a:r>
              <a:rPr lang="zh-CN" altLang="en-US" dirty="0">
                <a:solidFill>
                  <a:srgbClr val="0000FF"/>
                </a:solidFill>
              </a:rPr>
              <a:t>中训练。</a:t>
            </a:r>
            <a:endParaRPr lang="zh-CN" altLang="en-US" dirty="0">
              <a:solidFill>
                <a:srgbClr val="0000FF"/>
              </a:solidFill>
            </a:endParaRPr>
          </a:p>
          <a:p>
            <a:pPr marL="0" indent="0">
              <a:lnSpc>
                <a:spcPct val="150000"/>
              </a:lnSpc>
              <a:buNone/>
            </a:pPr>
            <a:endParaRPr lang="en-US" altLang="zh-CN" sz="1800" dirty="0"/>
          </a:p>
        </p:txBody>
      </p:sp>
    </p:spTree>
  </p:cSld>
  <p:clrMapOvr>
    <a:masterClrMapping/>
  </p:clrMapOvr>
  <p:transition spd="med"/>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62526" y="176378"/>
            <a:ext cx="7150695" cy="786149"/>
          </a:xfrm>
        </p:spPr>
        <p:txBody>
          <a:bodyPr>
            <a:normAutofit/>
          </a:bodyPr>
          <a:lstStyle/>
          <a:p>
            <a:pPr>
              <a:lnSpc>
                <a:spcPct val="150000"/>
              </a:lnSpc>
            </a:pPr>
            <a:r>
              <a:rPr kumimoji="1" lang="en-US" altLang="zh-CN" b="0" dirty="0">
                <a:sym typeface="+mn-ea"/>
              </a:rPr>
              <a:t>4.5.3</a:t>
            </a:r>
            <a:r>
              <a:rPr kumimoji="1" lang="zh-CN" altLang="en-US" b="0" dirty="0">
                <a:sym typeface="+mn-ea"/>
              </a:rPr>
              <a:t>、算法原理</a:t>
            </a:r>
            <a:endParaRPr kumimoji="1" lang="zh-CN" altLang="en-US" b="0" dirty="0">
              <a:sym typeface="+mn-ea"/>
            </a:endParaRPr>
          </a:p>
        </p:txBody>
      </p:sp>
      <p:sp>
        <p:nvSpPr>
          <p:cNvPr id="3" name="文本占位符 2"/>
          <p:cNvSpPr>
            <a:spLocks noGrp="1"/>
          </p:cNvSpPr>
          <p:nvPr>
            <p:ph type="body" idx="1"/>
          </p:nvPr>
        </p:nvSpPr>
        <p:spPr>
          <a:xfrm>
            <a:off x="532014" y="1155033"/>
            <a:ext cx="11105803" cy="5137702"/>
          </a:xfrm>
        </p:spPr>
        <p:txBody>
          <a:bodyPr>
            <a:normAutofit/>
          </a:bodyPr>
          <a:lstStyle/>
          <a:p>
            <a:pPr>
              <a:lnSpc>
                <a:spcPct val="150000"/>
              </a:lnSpc>
            </a:pPr>
            <a:r>
              <a:rPr lang="zh-CN" altLang="en-US" dirty="0">
                <a:solidFill>
                  <a:schemeClr val="tx1"/>
                </a:solidFill>
              </a:rPr>
              <a:t>该模型由两部分组成：</a:t>
            </a:r>
            <a:r>
              <a:rPr lang="en-US" altLang="zh-CN" dirty="0">
                <a:solidFill>
                  <a:srgbClr val="0000FF"/>
                </a:solidFill>
              </a:rPr>
              <a:t>GBDT</a:t>
            </a:r>
            <a:r>
              <a:rPr lang="zh-CN" altLang="en-US" dirty="0">
                <a:solidFill>
                  <a:srgbClr val="0000FF"/>
                </a:solidFill>
              </a:rPr>
              <a:t>提取特征，</a:t>
            </a:r>
            <a:r>
              <a:rPr lang="en-US" altLang="zh-CN" dirty="0" err="1">
                <a:solidFill>
                  <a:srgbClr val="0000FF"/>
                </a:solidFill>
              </a:rPr>
              <a:t>LR</a:t>
            </a:r>
            <a:r>
              <a:rPr lang="zh-CN" altLang="en-US" dirty="0">
                <a:solidFill>
                  <a:srgbClr val="0000FF"/>
                </a:solidFill>
              </a:rPr>
              <a:t>训练学习</a:t>
            </a:r>
            <a:r>
              <a:rPr lang="zh-CN" altLang="en-US" dirty="0">
                <a:solidFill>
                  <a:schemeClr val="tx1"/>
                </a:solidFill>
              </a:rPr>
              <a:t>，具体步骤如下：</a:t>
            </a:r>
            <a:endParaRPr lang="zh-CN" altLang="en-US" dirty="0">
              <a:solidFill>
                <a:schemeClr val="tx1"/>
              </a:solidFill>
            </a:endParaRPr>
          </a:p>
          <a:p>
            <a:pPr marL="810895" lvl="1" indent="-457200">
              <a:lnSpc>
                <a:spcPct val="150000"/>
              </a:lnSpc>
              <a:buFont typeface="+mj-lt"/>
              <a:buAutoNum type="arabicPeriod"/>
            </a:pPr>
            <a:r>
              <a:rPr lang="zh-CN" altLang="en-US" dirty="0">
                <a:solidFill>
                  <a:schemeClr val="tx1"/>
                </a:solidFill>
              </a:rPr>
              <a:t>原始数据输入到</a:t>
            </a:r>
            <a:r>
              <a:rPr lang="en-US" altLang="zh-CN" dirty="0">
                <a:solidFill>
                  <a:schemeClr val="tx1"/>
                </a:solidFill>
              </a:rPr>
              <a:t>GDBT</a:t>
            </a:r>
            <a:r>
              <a:rPr lang="zh-CN" altLang="en-US" dirty="0">
                <a:solidFill>
                  <a:schemeClr val="tx1"/>
                </a:solidFill>
              </a:rPr>
              <a:t>中训练得到一个二分类器，利用网格搜索来找到最佳的特征组合；</a:t>
            </a:r>
            <a:endParaRPr lang="zh-CN" altLang="en-US" dirty="0">
              <a:solidFill>
                <a:schemeClr val="tx1"/>
              </a:solidFill>
            </a:endParaRPr>
          </a:p>
          <a:p>
            <a:pPr marL="810895" lvl="1" indent="-457200">
              <a:lnSpc>
                <a:spcPct val="150000"/>
              </a:lnSpc>
              <a:buFont typeface="+mj-lt"/>
              <a:buAutoNum type="arabicPeriod"/>
            </a:pPr>
            <a:r>
              <a:rPr lang="zh-CN" altLang="en-US" dirty="0">
                <a:solidFill>
                  <a:schemeClr val="tx1"/>
                </a:solidFill>
              </a:rPr>
              <a:t>利用</a:t>
            </a:r>
            <a:r>
              <a:rPr lang="en-US" altLang="zh-CN" dirty="0">
                <a:solidFill>
                  <a:schemeClr val="tx1"/>
                </a:solidFill>
              </a:rPr>
              <a:t>GBDT</a:t>
            </a:r>
            <a:r>
              <a:rPr lang="zh-CN" altLang="en-US" dirty="0">
                <a:solidFill>
                  <a:schemeClr val="tx1"/>
                </a:solidFill>
              </a:rPr>
              <a:t>提取的特征组合，来构造新特征集；</a:t>
            </a:r>
            <a:endParaRPr lang="zh-CN" altLang="en-US" dirty="0">
              <a:solidFill>
                <a:schemeClr val="tx1"/>
              </a:solidFill>
            </a:endParaRPr>
          </a:p>
          <a:p>
            <a:pPr marL="810895" lvl="1" indent="-457200">
              <a:lnSpc>
                <a:spcPct val="150000"/>
              </a:lnSpc>
              <a:buFont typeface="+mj-lt"/>
              <a:buAutoNum type="arabicPeriod"/>
            </a:pPr>
            <a:r>
              <a:rPr lang="zh-CN" altLang="en-US" dirty="0">
                <a:solidFill>
                  <a:schemeClr val="tx1"/>
                </a:solidFill>
              </a:rPr>
              <a:t>将新特征集和原始数据集中的</a:t>
            </a:r>
            <a:r>
              <a:rPr lang="en-US" altLang="zh-CN" dirty="0">
                <a:solidFill>
                  <a:schemeClr val="tx1"/>
                </a:solidFill>
              </a:rPr>
              <a:t>label</a:t>
            </a:r>
            <a:r>
              <a:rPr lang="zh-CN" altLang="en-US" dirty="0">
                <a:solidFill>
                  <a:schemeClr val="tx1"/>
                </a:solidFill>
              </a:rPr>
              <a:t>合并得到新的数据集，输入到</a:t>
            </a:r>
            <a:r>
              <a:rPr lang="en-US" altLang="zh-CN" dirty="0" err="1">
                <a:solidFill>
                  <a:schemeClr val="tx1"/>
                </a:solidFill>
              </a:rPr>
              <a:t>LR</a:t>
            </a:r>
            <a:r>
              <a:rPr lang="zh-CN" altLang="en-US" dirty="0">
                <a:solidFill>
                  <a:schemeClr val="tx1"/>
                </a:solidFill>
              </a:rPr>
              <a:t>模型中训练，训练完成后的</a:t>
            </a:r>
            <a:r>
              <a:rPr lang="en-US" altLang="zh-CN" dirty="0" err="1">
                <a:solidFill>
                  <a:schemeClr val="tx1"/>
                </a:solidFill>
              </a:rPr>
              <a:t>LR</a:t>
            </a:r>
            <a:r>
              <a:rPr lang="zh-CN" altLang="en-US" dirty="0">
                <a:solidFill>
                  <a:schemeClr val="tx1"/>
                </a:solidFill>
              </a:rPr>
              <a:t>模型可以做最终的</a:t>
            </a:r>
            <a:r>
              <a:rPr lang="en-US" altLang="zh-CN" dirty="0">
                <a:solidFill>
                  <a:schemeClr val="tx1"/>
                </a:solidFill>
              </a:rPr>
              <a:t>CTR</a:t>
            </a:r>
            <a:r>
              <a:rPr lang="zh-CN" altLang="en-US" dirty="0">
                <a:solidFill>
                  <a:schemeClr val="tx1"/>
                </a:solidFill>
              </a:rPr>
              <a:t>预测。</a:t>
            </a:r>
            <a:endParaRPr lang="zh-CN" altLang="en-US" dirty="0">
              <a:solidFill>
                <a:schemeClr val="tx1"/>
              </a:solidFill>
            </a:endParaRPr>
          </a:p>
          <a:p>
            <a:pPr marL="0" indent="0">
              <a:lnSpc>
                <a:spcPct val="150000"/>
              </a:lnSpc>
              <a:buNone/>
            </a:pPr>
            <a:endParaRPr lang="en-US" altLang="zh-CN" sz="1800" dirty="0"/>
          </a:p>
        </p:txBody>
      </p:sp>
    </p:spTree>
  </p:cSld>
  <p:clrMapOvr>
    <a:masterClrMapping/>
  </p:clrMapOvr>
  <p:transition spd="med"/>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62526" y="176378"/>
            <a:ext cx="7150695" cy="786149"/>
          </a:xfrm>
        </p:spPr>
        <p:txBody>
          <a:bodyPr>
            <a:normAutofit/>
          </a:bodyPr>
          <a:lstStyle/>
          <a:p>
            <a:pPr>
              <a:lnSpc>
                <a:spcPct val="150000"/>
              </a:lnSpc>
            </a:pPr>
            <a:r>
              <a:rPr kumimoji="1" lang="en-US" altLang="zh-CN" b="0" dirty="0">
                <a:sym typeface="+mn-ea"/>
              </a:rPr>
              <a:t>4.5.3</a:t>
            </a:r>
            <a:r>
              <a:rPr kumimoji="1" lang="zh-CN" altLang="en-US" b="0" dirty="0">
                <a:sym typeface="+mn-ea"/>
              </a:rPr>
              <a:t>、算法原理</a:t>
            </a:r>
            <a:endParaRPr kumimoji="1" lang="zh-CN" altLang="en-US" b="0" dirty="0">
              <a:sym typeface="+mn-ea"/>
            </a:endParaRPr>
          </a:p>
        </p:txBody>
      </p:sp>
      <p:sp>
        <p:nvSpPr>
          <p:cNvPr id="3" name="文本占位符 2"/>
          <p:cNvSpPr>
            <a:spLocks noGrp="1"/>
          </p:cNvSpPr>
          <p:nvPr>
            <p:ph type="body" idx="1"/>
          </p:nvPr>
        </p:nvSpPr>
        <p:spPr>
          <a:xfrm>
            <a:off x="532014" y="1155033"/>
            <a:ext cx="11105803" cy="5137702"/>
          </a:xfrm>
        </p:spPr>
        <p:txBody>
          <a:bodyPr>
            <a:normAutofit/>
          </a:bodyPr>
          <a:lstStyle/>
          <a:p>
            <a:pPr>
              <a:lnSpc>
                <a:spcPct val="150000"/>
              </a:lnSpc>
            </a:pPr>
            <a:r>
              <a:rPr lang="zh-CN" altLang="en-US" dirty="0">
                <a:solidFill>
                  <a:schemeClr val="tx1"/>
                </a:solidFill>
              </a:rPr>
              <a:t>该模型由两部分组成：</a:t>
            </a:r>
            <a:r>
              <a:rPr lang="en-US" altLang="zh-CN" dirty="0">
                <a:solidFill>
                  <a:srgbClr val="0000FF"/>
                </a:solidFill>
              </a:rPr>
              <a:t>GBDT</a:t>
            </a:r>
            <a:r>
              <a:rPr lang="zh-CN" altLang="en-US" dirty="0">
                <a:solidFill>
                  <a:srgbClr val="0000FF"/>
                </a:solidFill>
              </a:rPr>
              <a:t>提取特征，</a:t>
            </a:r>
            <a:r>
              <a:rPr lang="en-US" altLang="zh-CN" dirty="0" err="1">
                <a:solidFill>
                  <a:srgbClr val="0000FF"/>
                </a:solidFill>
              </a:rPr>
              <a:t>LR</a:t>
            </a:r>
            <a:r>
              <a:rPr lang="zh-CN" altLang="en-US" dirty="0">
                <a:solidFill>
                  <a:srgbClr val="0000FF"/>
                </a:solidFill>
              </a:rPr>
              <a:t>训练学习</a:t>
            </a:r>
            <a:r>
              <a:rPr lang="zh-CN" altLang="en-US" dirty="0">
                <a:solidFill>
                  <a:schemeClr val="tx1"/>
                </a:solidFill>
              </a:rPr>
              <a:t>，具体步骤如下：</a:t>
            </a:r>
            <a:endParaRPr lang="zh-CN" altLang="en-US" dirty="0">
              <a:solidFill>
                <a:schemeClr val="tx1"/>
              </a:solidFill>
            </a:endParaRPr>
          </a:p>
          <a:p>
            <a:pPr marL="810895" lvl="1" indent="-457200">
              <a:lnSpc>
                <a:spcPct val="150000"/>
              </a:lnSpc>
              <a:buFont typeface="+mj-lt"/>
              <a:buAutoNum type="arabicPeriod"/>
            </a:pPr>
            <a:r>
              <a:rPr lang="zh-CN" altLang="en-US" dirty="0">
                <a:solidFill>
                  <a:schemeClr val="tx1"/>
                </a:solidFill>
              </a:rPr>
              <a:t>原始数据输入到</a:t>
            </a:r>
            <a:r>
              <a:rPr lang="en-US" altLang="zh-CN" dirty="0">
                <a:solidFill>
                  <a:schemeClr val="tx1"/>
                </a:solidFill>
              </a:rPr>
              <a:t>GDBT</a:t>
            </a:r>
            <a:r>
              <a:rPr lang="zh-CN" altLang="en-US" dirty="0">
                <a:solidFill>
                  <a:schemeClr val="tx1"/>
                </a:solidFill>
              </a:rPr>
              <a:t>中训练得到一个二分类器，利用网格搜索来找到最佳的特征组合；</a:t>
            </a:r>
            <a:endParaRPr lang="zh-CN" altLang="en-US" dirty="0">
              <a:solidFill>
                <a:schemeClr val="tx1"/>
              </a:solidFill>
            </a:endParaRPr>
          </a:p>
          <a:p>
            <a:pPr marL="810895" lvl="1" indent="-457200">
              <a:lnSpc>
                <a:spcPct val="150000"/>
              </a:lnSpc>
              <a:buFont typeface="+mj-lt"/>
              <a:buAutoNum type="arabicPeriod"/>
            </a:pPr>
            <a:r>
              <a:rPr lang="zh-CN" altLang="en-US" dirty="0">
                <a:solidFill>
                  <a:schemeClr val="tx1"/>
                </a:solidFill>
              </a:rPr>
              <a:t>利用</a:t>
            </a:r>
            <a:r>
              <a:rPr lang="en-US" altLang="zh-CN" dirty="0">
                <a:solidFill>
                  <a:schemeClr val="tx1"/>
                </a:solidFill>
              </a:rPr>
              <a:t>GBDT</a:t>
            </a:r>
            <a:r>
              <a:rPr lang="zh-CN" altLang="en-US" dirty="0">
                <a:solidFill>
                  <a:schemeClr val="tx1"/>
                </a:solidFill>
              </a:rPr>
              <a:t>提取的特征组合，来构造新特征集；</a:t>
            </a:r>
            <a:endParaRPr lang="zh-CN" altLang="en-US" dirty="0">
              <a:solidFill>
                <a:schemeClr val="tx1"/>
              </a:solidFill>
            </a:endParaRPr>
          </a:p>
          <a:p>
            <a:pPr marL="810895" lvl="1" indent="-457200">
              <a:lnSpc>
                <a:spcPct val="150000"/>
              </a:lnSpc>
              <a:buFont typeface="+mj-lt"/>
              <a:buAutoNum type="arabicPeriod"/>
            </a:pPr>
            <a:r>
              <a:rPr lang="zh-CN" altLang="en-US" dirty="0">
                <a:solidFill>
                  <a:schemeClr val="tx1"/>
                </a:solidFill>
              </a:rPr>
              <a:t>将新特征集和原始数据集中的</a:t>
            </a:r>
            <a:r>
              <a:rPr lang="en-US" altLang="zh-CN" dirty="0">
                <a:solidFill>
                  <a:schemeClr val="tx1"/>
                </a:solidFill>
              </a:rPr>
              <a:t>label</a:t>
            </a:r>
            <a:r>
              <a:rPr lang="zh-CN" altLang="en-US" dirty="0">
                <a:solidFill>
                  <a:schemeClr val="tx1"/>
                </a:solidFill>
              </a:rPr>
              <a:t>合并得到新的数据集，输入到</a:t>
            </a:r>
            <a:r>
              <a:rPr lang="en-US" altLang="zh-CN" dirty="0" err="1">
                <a:solidFill>
                  <a:schemeClr val="tx1"/>
                </a:solidFill>
              </a:rPr>
              <a:t>LR</a:t>
            </a:r>
            <a:r>
              <a:rPr lang="zh-CN" altLang="en-US" dirty="0">
                <a:solidFill>
                  <a:schemeClr val="tx1"/>
                </a:solidFill>
              </a:rPr>
              <a:t>模型中训练，训练完成后的</a:t>
            </a:r>
            <a:r>
              <a:rPr lang="en-US" altLang="zh-CN" dirty="0" err="1">
                <a:solidFill>
                  <a:schemeClr val="tx1"/>
                </a:solidFill>
              </a:rPr>
              <a:t>LR</a:t>
            </a:r>
            <a:r>
              <a:rPr lang="zh-CN" altLang="en-US" dirty="0">
                <a:solidFill>
                  <a:schemeClr val="tx1"/>
                </a:solidFill>
              </a:rPr>
              <a:t>模型可以做最终的</a:t>
            </a:r>
            <a:r>
              <a:rPr lang="en-US" altLang="zh-CN" dirty="0">
                <a:solidFill>
                  <a:schemeClr val="tx1"/>
                </a:solidFill>
              </a:rPr>
              <a:t>CTR</a:t>
            </a:r>
            <a:r>
              <a:rPr lang="zh-CN" altLang="en-US" dirty="0">
                <a:solidFill>
                  <a:schemeClr val="tx1"/>
                </a:solidFill>
              </a:rPr>
              <a:t>预测。</a:t>
            </a:r>
            <a:endParaRPr lang="zh-CN" altLang="en-US" dirty="0">
              <a:solidFill>
                <a:schemeClr val="tx1"/>
              </a:solidFill>
            </a:endParaRPr>
          </a:p>
          <a:p>
            <a:pPr marL="0" indent="0">
              <a:lnSpc>
                <a:spcPct val="150000"/>
              </a:lnSpc>
              <a:buNone/>
            </a:pPr>
            <a:endParaRPr lang="en-US" altLang="zh-CN" sz="1800" dirty="0"/>
          </a:p>
        </p:txBody>
      </p:sp>
      <p:sp>
        <p:nvSpPr>
          <p:cNvPr id="4" name="文本框 3"/>
          <p:cNvSpPr txBox="1"/>
          <p:nvPr/>
        </p:nvSpPr>
        <p:spPr>
          <a:xfrm>
            <a:off x="1270824" y="2201266"/>
            <a:ext cx="2735506" cy="369332"/>
          </a:xfrm>
          <a:prstGeom prst="rect">
            <a:avLst/>
          </a:prstGeom>
          <a:noFill/>
          <a:ln w="19050">
            <a:solidFill>
              <a:srgbClr val="0000FF"/>
            </a:solidFill>
          </a:ln>
        </p:spPr>
        <p:txBody>
          <a:bodyPr wrap="square" rtlCol="0">
            <a:spAutoFit/>
          </a:bodyPr>
          <a:lstStyle/>
          <a:p>
            <a:endParaRPr lang="zh-CN" altLang="en-US" dirty="0">
              <a:latin typeface="Times New Roman" panose="02020603050405020304" pitchFamily="18" charset="0"/>
              <a:ea typeface="黑体" panose="02010609060101010101" charset="-122"/>
              <a:cs typeface="Times New Roman" panose="02020603050405020304" pitchFamily="18" charset="0"/>
            </a:endParaRPr>
          </a:p>
        </p:txBody>
      </p:sp>
      <p:cxnSp>
        <p:nvCxnSpPr>
          <p:cNvPr id="5" name="直接箭头连接符 4"/>
          <p:cNvCxnSpPr/>
          <p:nvPr/>
        </p:nvCxnSpPr>
        <p:spPr>
          <a:xfrm flipH="1" flipV="1">
            <a:off x="4006330" y="2570598"/>
            <a:ext cx="615546" cy="1328072"/>
          </a:xfrm>
          <a:prstGeom prst="straightConnector1">
            <a:avLst/>
          </a:prstGeom>
          <a:ln w="19050">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4621876" y="3898669"/>
            <a:ext cx="1973552" cy="707886"/>
          </a:xfrm>
          <a:prstGeom prst="rect">
            <a:avLst/>
          </a:prstGeom>
          <a:noFill/>
          <a:ln w="19050">
            <a:solidFill>
              <a:srgbClr val="0000FF"/>
            </a:solidFill>
          </a:ln>
        </p:spPr>
        <p:txBody>
          <a:bodyPr wrap="square" rtlCol="0">
            <a:spAutoFit/>
          </a:bodyPr>
          <a:lstStyle/>
          <a:p>
            <a:r>
              <a:rPr lang="zh-CN" altLang="en-US" sz="2000" dirty="0">
                <a:solidFill>
                  <a:srgbClr val="0000FF"/>
                </a:solidFill>
                <a:latin typeface="黑体" panose="02010609060101010101" charset="-122"/>
                <a:ea typeface="黑体" panose="02010609060101010101" charset="-122"/>
                <a:cs typeface="Times New Roman" panose="02020603050405020304" pitchFamily="18" charset="0"/>
              </a:rPr>
              <a:t>如何利用</a:t>
            </a:r>
            <a:r>
              <a:rPr lang="en-US" altLang="zh-CN" sz="2000" dirty="0">
                <a:solidFill>
                  <a:srgbClr val="0000FF"/>
                </a:solidFill>
                <a:latin typeface="黑体" panose="02010609060101010101" charset="-122"/>
                <a:ea typeface="黑体" panose="02010609060101010101" charset="-122"/>
                <a:cs typeface="Times New Roman" panose="02020603050405020304" pitchFamily="18" charset="0"/>
              </a:rPr>
              <a:t>GBDT</a:t>
            </a:r>
            <a:r>
              <a:rPr lang="zh-CN" altLang="en-US" sz="2000" dirty="0">
                <a:solidFill>
                  <a:srgbClr val="0000FF"/>
                </a:solidFill>
                <a:latin typeface="黑体" panose="02010609060101010101" charset="-122"/>
                <a:ea typeface="黑体" panose="02010609060101010101" charset="-122"/>
                <a:cs typeface="Times New Roman" panose="02020603050405020304" pitchFamily="18" charset="0"/>
              </a:rPr>
              <a:t>提取特征的？</a:t>
            </a:r>
            <a:endParaRPr lang="zh-CN" altLang="en-US" sz="2000" dirty="0">
              <a:solidFill>
                <a:srgbClr val="0000FF"/>
              </a:solidFill>
              <a:latin typeface="黑体" panose="02010609060101010101" charset="-122"/>
              <a:ea typeface="黑体" panose="02010609060101010101" charset="-122"/>
              <a:cs typeface="Times New Roman" panose="02020603050405020304" pitchFamily="18" charset="0"/>
            </a:endParaRPr>
          </a:p>
        </p:txBody>
      </p:sp>
    </p:spTree>
  </p:cSld>
  <p:clrMapOvr>
    <a:masterClrMapping/>
  </p:clrMapOvr>
  <p:transition spd="med"/>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62526" y="176378"/>
            <a:ext cx="7150695" cy="786149"/>
          </a:xfrm>
        </p:spPr>
        <p:txBody>
          <a:bodyPr>
            <a:normAutofit/>
          </a:bodyPr>
          <a:lstStyle/>
          <a:p>
            <a:pPr>
              <a:lnSpc>
                <a:spcPct val="150000"/>
              </a:lnSpc>
            </a:pPr>
            <a:r>
              <a:rPr kumimoji="1" lang="en-US" altLang="zh-CN" b="0" dirty="0">
                <a:sym typeface="+mn-ea"/>
              </a:rPr>
              <a:t>4.5.3</a:t>
            </a:r>
            <a:r>
              <a:rPr kumimoji="1" lang="zh-CN" altLang="en-US" b="0" dirty="0">
                <a:sym typeface="+mn-ea"/>
              </a:rPr>
              <a:t>、算法原理</a:t>
            </a:r>
            <a:endParaRPr kumimoji="1" lang="zh-CN" altLang="en-US" b="0" dirty="0">
              <a:sym typeface="+mn-ea"/>
            </a:endParaRPr>
          </a:p>
        </p:txBody>
      </p:sp>
      <p:sp>
        <p:nvSpPr>
          <p:cNvPr id="3" name="文本占位符 2"/>
          <p:cNvSpPr>
            <a:spLocks noGrp="1"/>
          </p:cNvSpPr>
          <p:nvPr>
            <p:ph type="body" idx="1"/>
          </p:nvPr>
        </p:nvSpPr>
        <p:spPr>
          <a:xfrm>
            <a:off x="532014" y="1155033"/>
            <a:ext cx="11105803" cy="5137702"/>
          </a:xfrm>
        </p:spPr>
        <p:txBody>
          <a:bodyPr>
            <a:normAutofit/>
          </a:bodyPr>
          <a:lstStyle/>
          <a:p>
            <a:pPr marL="0" indent="0">
              <a:lnSpc>
                <a:spcPct val="150000"/>
              </a:lnSpc>
              <a:buNone/>
            </a:pPr>
            <a:r>
              <a:rPr lang="zh-CN" altLang="en-US" sz="1800" dirty="0"/>
              <a:t>拓展</a:t>
            </a:r>
            <a:r>
              <a:rPr lang="en-US" altLang="zh-CN" sz="1800" dirty="0"/>
              <a:t>-GBDT</a:t>
            </a:r>
            <a:r>
              <a:rPr lang="zh-CN" altLang="en-US" sz="1800" dirty="0"/>
              <a:t>提取特征的原理</a:t>
            </a:r>
            <a:endParaRPr lang="zh-CN" altLang="en-US" sz="1800" dirty="0"/>
          </a:p>
          <a:p>
            <a:pPr marL="0" indent="0">
              <a:lnSpc>
                <a:spcPct val="150000"/>
              </a:lnSpc>
              <a:buNone/>
            </a:pPr>
            <a:endParaRPr lang="en-US" altLang="zh-CN" sz="1800" dirty="0"/>
          </a:p>
        </p:txBody>
      </p:sp>
      <p:sp>
        <p:nvSpPr>
          <p:cNvPr id="4" name="矩形 3"/>
          <p:cNvSpPr/>
          <p:nvPr/>
        </p:nvSpPr>
        <p:spPr>
          <a:xfrm>
            <a:off x="985175" y="4139328"/>
            <a:ext cx="3418318" cy="1239962"/>
          </a:xfrm>
          <a:prstGeom prst="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985175" y="2090973"/>
            <a:ext cx="3418318" cy="2040115"/>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2656530" y="2308024"/>
            <a:ext cx="293368" cy="2675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charset="-122"/>
              <a:cs typeface="Times New Roman" panose="02020603050405020304" pitchFamily="18" charset="0"/>
            </a:endParaRPr>
          </a:p>
        </p:txBody>
      </p:sp>
      <p:sp>
        <p:nvSpPr>
          <p:cNvPr id="7" name="椭圆 6"/>
          <p:cNvSpPr/>
          <p:nvPr/>
        </p:nvSpPr>
        <p:spPr>
          <a:xfrm>
            <a:off x="3485015" y="2835218"/>
            <a:ext cx="293368" cy="267580"/>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charset="-122"/>
              <a:cs typeface="Times New Roman" panose="02020603050405020304" pitchFamily="18" charset="0"/>
            </a:endParaRPr>
          </a:p>
        </p:txBody>
      </p:sp>
      <p:sp>
        <p:nvSpPr>
          <p:cNvPr id="8" name="椭圆 7"/>
          <p:cNvSpPr/>
          <p:nvPr/>
        </p:nvSpPr>
        <p:spPr>
          <a:xfrm>
            <a:off x="2187983" y="3208307"/>
            <a:ext cx="293368" cy="2675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charset="-122"/>
              <a:cs typeface="Times New Roman" panose="02020603050405020304" pitchFamily="18" charset="0"/>
            </a:endParaRPr>
          </a:p>
        </p:txBody>
      </p:sp>
      <p:sp>
        <p:nvSpPr>
          <p:cNvPr id="9" name="椭圆 8"/>
          <p:cNvSpPr/>
          <p:nvPr/>
        </p:nvSpPr>
        <p:spPr>
          <a:xfrm>
            <a:off x="1180660" y="3656201"/>
            <a:ext cx="293368" cy="2675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charset="-122"/>
              <a:cs typeface="Times New Roman" panose="02020603050405020304" pitchFamily="18" charset="0"/>
            </a:endParaRPr>
          </a:p>
        </p:txBody>
      </p:sp>
      <p:sp>
        <p:nvSpPr>
          <p:cNvPr id="10" name="椭圆 9"/>
          <p:cNvSpPr/>
          <p:nvPr/>
        </p:nvSpPr>
        <p:spPr>
          <a:xfrm>
            <a:off x="1793258" y="2814514"/>
            <a:ext cx="293368" cy="2675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charset="-122"/>
              <a:cs typeface="Times New Roman" panose="02020603050405020304" pitchFamily="18" charset="0"/>
            </a:endParaRPr>
          </a:p>
        </p:txBody>
      </p:sp>
      <p:sp>
        <p:nvSpPr>
          <p:cNvPr id="11" name="椭圆 10"/>
          <p:cNvSpPr/>
          <p:nvPr/>
        </p:nvSpPr>
        <p:spPr>
          <a:xfrm>
            <a:off x="1799502" y="3656201"/>
            <a:ext cx="293368" cy="2675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charset="-122"/>
              <a:cs typeface="Times New Roman" panose="02020603050405020304" pitchFamily="18" charset="0"/>
            </a:endParaRPr>
          </a:p>
        </p:txBody>
      </p:sp>
      <p:sp>
        <p:nvSpPr>
          <p:cNvPr id="12" name="椭圆 11"/>
          <p:cNvSpPr/>
          <p:nvPr/>
        </p:nvSpPr>
        <p:spPr>
          <a:xfrm>
            <a:off x="2610031" y="3656201"/>
            <a:ext cx="293368" cy="2675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charset="-122"/>
              <a:cs typeface="Times New Roman" panose="02020603050405020304" pitchFamily="18" charset="0"/>
            </a:endParaRPr>
          </a:p>
        </p:txBody>
      </p:sp>
      <p:sp>
        <p:nvSpPr>
          <p:cNvPr id="13" name="椭圆 12"/>
          <p:cNvSpPr/>
          <p:nvPr/>
        </p:nvSpPr>
        <p:spPr>
          <a:xfrm>
            <a:off x="3078919" y="3674637"/>
            <a:ext cx="293368" cy="267580"/>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charset="-122"/>
              <a:cs typeface="Times New Roman" panose="02020603050405020304" pitchFamily="18" charset="0"/>
            </a:endParaRPr>
          </a:p>
        </p:txBody>
      </p:sp>
      <p:sp>
        <p:nvSpPr>
          <p:cNvPr id="14" name="椭圆 13"/>
          <p:cNvSpPr/>
          <p:nvPr/>
        </p:nvSpPr>
        <p:spPr>
          <a:xfrm>
            <a:off x="3807219" y="3674637"/>
            <a:ext cx="293368" cy="267580"/>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charset="-122"/>
              <a:cs typeface="Times New Roman" panose="02020603050405020304" pitchFamily="18" charset="0"/>
            </a:endParaRPr>
          </a:p>
        </p:txBody>
      </p:sp>
      <p:sp>
        <p:nvSpPr>
          <p:cNvPr id="15" name="椭圆 14"/>
          <p:cNvSpPr/>
          <p:nvPr/>
        </p:nvSpPr>
        <p:spPr>
          <a:xfrm>
            <a:off x="2610031" y="4487048"/>
            <a:ext cx="293368" cy="26758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charset="-122"/>
              <a:cs typeface="Times New Roman" panose="02020603050405020304" pitchFamily="18" charset="0"/>
            </a:endParaRPr>
          </a:p>
        </p:txBody>
      </p:sp>
      <p:sp>
        <p:nvSpPr>
          <p:cNvPr id="16" name="椭圆 15"/>
          <p:cNvSpPr/>
          <p:nvPr/>
        </p:nvSpPr>
        <p:spPr>
          <a:xfrm>
            <a:off x="3129084" y="4910413"/>
            <a:ext cx="293368" cy="2675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charset="-122"/>
              <a:cs typeface="Times New Roman" panose="02020603050405020304" pitchFamily="18" charset="0"/>
            </a:endParaRPr>
          </a:p>
        </p:txBody>
      </p:sp>
      <p:sp>
        <p:nvSpPr>
          <p:cNvPr id="17" name="椭圆 16"/>
          <p:cNvSpPr/>
          <p:nvPr/>
        </p:nvSpPr>
        <p:spPr>
          <a:xfrm>
            <a:off x="2097955" y="4900281"/>
            <a:ext cx="293368" cy="2675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charset="-122"/>
              <a:cs typeface="Times New Roman" panose="02020603050405020304" pitchFamily="18" charset="0"/>
            </a:endParaRPr>
          </a:p>
        </p:txBody>
      </p:sp>
      <p:cxnSp>
        <p:nvCxnSpPr>
          <p:cNvPr id="18" name="直接连接符 17"/>
          <p:cNvCxnSpPr>
            <a:stCxn id="6" idx="4"/>
            <a:endCxn id="10" idx="7"/>
          </p:cNvCxnSpPr>
          <p:nvPr/>
        </p:nvCxnSpPr>
        <p:spPr>
          <a:xfrm flipH="1">
            <a:off x="2043663" y="2575604"/>
            <a:ext cx="759551" cy="27809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a:stCxn id="6" idx="4"/>
            <a:endCxn id="7" idx="1"/>
          </p:cNvCxnSpPr>
          <p:nvPr/>
        </p:nvCxnSpPr>
        <p:spPr>
          <a:xfrm>
            <a:off x="2803214" y="2575604"/>
            <a:ext cx="724764" cy="2988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a:stCxn id="10" idx="4"/>
            <a:endCxn id="8" idx="1"/>
          </p:cNvCxnSpPr>
          <p:nvPr/>
        </p:nvCxnSpPr>
        <p:spPr>
          <a:xfrm>
            <a:off x="1939942" y="3082094"/>
            <a:ext cx="291004" cy="16539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a:stCxn id="11" idx="0"/>
            <a:endCxn id="8" idx="4"/>
          </p:cNvCxnSpPr>
          <p:nvPr/>
        </p:nvCxnSpPr>
        <p:spPr>
          <a:xfrm flipV="1">
            <a:off x="1946186" y="3475887"/>
            <a:ext cx="388481" cy="18031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a:stCxn id="12" idx="0"/>
            <a:endCxn id="8" idx="4"/>
          </p:cNvCxnSpPr>
          <p:nvPr/>
        </p:nvCxnSpPr>
        <p:spPr>
          <a:xfrm flipH="1" flipV="1">
            <a:off x="2334667" y="3475887"/>
            <a:ext cx="422048" cy="18031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a:stCxn id="10" idx="4"/>
            <a:endCxn id="9" idx="0"/>
          </p:cNvCxnSpPr>
          <p:nvPr/>
        </p:nvCxnSpPr>
        <p:spPr>
          <a:xfrm flipH="1">
            <a:off x="1327344" y="3082094"/>
            <a:ext cx="612598" cy="57410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a:stCxn id="7" idx="4"/>
            <a:endCxn id="13" idx="0"/>
          </p:cNvCxnSpPr>
          <p:nvPr/>
        </p:nvCxnSpPr>
        <p:spPr>
          <a:xfrm flipH="1">
            <a:off x="3225603" y="3102798"/>
            <a:ext cx="406096" cy="57183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a:stCxn id="7" idx="4"/>
            <a:endCxn id="14" idx="0"/>
          </p:cNvCxnSpPr>
          <p:nvPr/>
        </p:nvCxnSpPr>
        <p:spPr>
          <a:xfrm>
            <a:off x="3631699" y="3102798"/>
            <a:ext cx="322204" cy="57183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a:stCxn id="15" idx="0"/>
            <a:endCxn id="9" idx="4"/>
          </p:cNvCxnSpPr>
          <p:nvPr/>
        </p:nvCxnSpPr>
        <p:spPr>
          <a:xfrm flipH="1" flipV="1">
            <a:off x="1327344" y="3923781"/>
            <a:ext cx="1429371" cy="56326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a:stCxn id="15" idx="0"/>
            <a:endCxn id="11" idx="4"/>
          </p:cNvCxnSpPr>
          <p:nvPr/>
        </p:nvCxnSpPr>
        <p:spPr>
          <a:xfrm flipH="1" flipV="1">
            <a:off x="1946186" y="3923781"/>
            <a:ext cx="810529" cy="56326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a:stCxn id="15" idx="0"/>
            <a:endCxn id="12" idx="4"/>
          </p:cNvCxnSpPr>
          <p:nvPr/>
        </p:nvCxnSpPr>
        <p:spPr>
          <a:xfrm flipV="1">
            <a:off x="2756715" y="3923781"/>
            <a:ext cx="0" cy="56326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a:stCxn id="15" idx="0"/>
            <a:endCxn id="13" idx="4"/>
          </p:cNvCxnSpPr>
          <p:nvPr/>
        </p:nvCxnSpPr>
        <p:spPr>
          <a:xfrm flipV="1">
            <a:off x="2756715" y="3942217"/>
            <a:ext cx="468888" cy="54483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a:stCxn id="15" idx="0"/>
            <a:endCxn id="14" idx="4"/>
          </p:cNvCxnSpPr>
          <p:nvPr/>
        </p:nvCxnSpPr>
        <p:spPr>
          <a:xfrm flipV="1">
            <a:off x="2756715" y="3942217"/>
            <a:ext cx="1197188" cy="54483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a:stCxn id="15" idx="4"/>
            <a:endCxn id="17" idx="0"/>
          </p:cNvCxnSpPr>
          <p:nvPr/>
        </p:nvCxnSpPr>
        <p:spPr>
          <a:xfrm flipH="1">
            <a:off x="2244639" y="4754628"/>
            <a:ext cx="512076" cy="14565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a:stCxn id="15" idx="4"/>
            <a:endCxn id="16" idx="0"/>
          </p:cNvCxnSpPr>
          <p:nvPr/>
        </p:nvCxnSpPr>
        <p:spPr>
          <a:xfrm>
            <a:off x="2756715" y="4754628"/>
            <a:ext cx="519053" cy="15578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文本框 32"/>
          <p:cNvSpPr txBox="1"/>
          <p:nvPr/>
        </p:nvSpPr>
        <p:spPr>
          <a:xfrm>
            <a:off x="1072461" y="3606976"/>
            <a:ext cx="3185753" cy="369332"/>
          </a:xfrm>
          <a:prstGeom prst="rect">
            <a:avLst/>
          </a:prstGeom>
          <a:noFill/>
          <a:ln w="28575">
            <a:solidFill>
              <a:srgbClr val="0000FF"/>
            </a:solidFill>
            <a:prstDash val="dash"/>
          </a:ln>
        </p:spPr>
        <p:txBody>
          <a:bodyPr wrap="square" rtlCol="0">
            <a:spAutoFit/>
          </a:bodyPr>
          <a:lstStyle/>
          <a:p>
            <a:endParaRPr lang="zh-CN" altLang="en-US" dirty="0">
              <a:latin typeface="Times New Roman" panose="02020603050405020304" pitchFamily="18" charset="0"/>
              <a:ea typeface="黑体" panose="02010609060101010101" charset="-122"/>
              <a:cs typeface="Times New Roman" panose="02020603050405020304" pitchFamily="18" charset="0"/>
            </a:endParaRPr>
          </a:p>
        </p:txBody>
      </p:sp>
      <p:sp>
        <p:nvSpPr>
          <p:cNvPr id="34" name="文本框 33"/>
          <p:cNvSpPr txBox="1"/>
          <p:nvPr/>
        </p:nvSpPr>
        <p:spPr>
          <a:xfrm>
            <a:off x="4773903" y="3627439"/>
            <a:ext cx="1027627" cy="369332"/>
          </a:xfrm>
          <a:prstGeom prst="rect">
            <a:avLst/>
          </a:prstGeom>
          <a:noFill/>
          <a:ln>
            <a:solidFill>
              <a:srgbClr val="0000FF"/>
            </a:solidFill>
          </a:ln>
        </p:spPr>
        <p:txBody>
          <a:bodyPr wrap="square" rtlCol="0">
            <a:spAutoFit/>
          </a:bodyPr>
          <a:lstStyle/>
          <a:p>
            <a:r>
              <a:rPr lang="en-US" altLang="zh-CN" dirty="0">
                <a:latin typeface="Times New Roman" panose="02020603050405020304" pitchFamily="18" charset="0"/>
                <a:ea typeface="黑体" panose="02010609060101010101" charset="-122"/>
                <a:cs typeface="Times New Roman" panose="02020603050405020304" pitchFamily="18" charset="0"/>
              </a:rPr>
              <a:t>1 0 0 0 1</a:t>
            </a:r>
            <a:endParaRPr lang="zh-CN" altLang="en-US" dirty="0">
              <a:latin typeface="Times New Roman" panose="02020603050405020304" pitchFamily="18" charset="0"/>
              <a:ea typeface="黑体" panose="02010609060101010101" charset="-122"/>
              <a:cs typeface="Times New Roman" panose="02020603050405020304" pitchFamily="18" charset="0"/>
            </a:endParaRPr>
          </a:p>
        </p:txBody>
      </p:sp>
      <p:sp>
        <p:nvSpPr>
          <p:cNvPr id="35" name="文本框 34"/>
          <p:cNvSpPr txBox="1"/>
          <p:nvPr/>
        </p:nvSpPr>
        <p:spPr>
          <a:xfrm>
            <a:off x="989333" y="2097555"/>
            <a:ext cx="907646" cy="523220"/>
          </a:xfrm>
          <a:prstGeom prst="rect">
            <a:avLst/>
          </a:prstGeom>
          <a:noFill/>
          <a:ln>
            <a:solidFill>
              <a:srgbClr val="0000FF"/>
            </a:solidFill>
          </a:ln>
        </p:spPr>
        <p:txBody>
          <a:bodyPr wrap="square" rtlCol="0">
            <a:spAutoFit/>
          </a:bodyPr>
          <a:lstStyle/>
          <a:p>
            <a:r>
              <a:rPr lang="en-US" altLang="zh-CN" sz="1400" dirty="0" err="1">
                <a:latin typeface="Times New Roman" panose="02020603050405020304" pitchFamily="18" charset="0"/>
                <a:ea typeface="黑体" panose="02010609060101010101" charset="-122"/>
                <a:cs typeface="Times New Roman" panose="02020603050405020304" pitchFamily="18" charset="0"/>
              </a:rPr>
              <a:t>GBDT</a:t>
            </a:r>
            <a:endParaRPr lang="en-US" altLang="zh-CN" sz="1400" dirty="0">
              <a:latin typeface="Times New Roman" panose="02020603050405020304" pitchFamily="18" charset="0"/>
              <a:ea typeface="黑体" panose="02010609060101010101" charset="-122"/>
              <a:cs typeface="Times New Roman" panose="02020603050405020304" pitchFamily="18" charset="0"/>
            </a:endParaRPr>
          </a:p>
          <a:p>
            <a:r>
              <a:rPr lang="en-US" altLang="zh-CN" sz="1400" dirty="0">
                <a:latin typeface="Times New Roman" panose="02020603050405020304" pitchFamily="18" charset="0"/>
                <a:ea typeface="黑体" panose="02010609060101010101" charset="-122"/>
                <a:cs typeface="Times New Roman" panose="02020603050405020304" pitchFamily="18" charset="0"/>
              </a:rPr>
              <a:t>Classifier</a:t>
            </a:r>
            <a:endParaRPr lang="zh-CN" altLang="en-US" sz="1400" dirty="0">
              <a:latin typeface="Times New Roman" panose="02020603050405020304" pitchFamily="18" charset="0"/>
              <a:ea typeface="黑体" panose="02010609060101010101" charset="-122"/>
              <a:cs typeface="Times New Roman" panose="02020603050405020304" pitchFamily="18" charset="0"/>
            </a:endParaRPr>
          </a:p>
        </p:txBody>
      </p:sp>
      <p:sp>
        <p:nvSpPr>
          <p:cNvPr id="36" name="文本框 35"/>
          <p:cNvSpPr txBox="1"/>
          <p:nvPr/>
        </p:nvSpPr>
        <p:spPr>
          <a:xfrm>
            <a:off x="985175" y="4908524"/>
            <a:ext cx="966096" cy="461665"/>
          </a:xfrm>
          <a:prstGeom prst="rect">
            <a:avLst/>
          </a:prstGeom>
          <a:noFill/>
          <a:ln>
            <a:solidFill>
              <a:srgbClr val="0000FF"/>
            </a:solidFill>
          </a:ln>
        </p:spPr>
        <p:txBody>
          <a:bodyPr wrap="square" rtlCol="0">
            <a:spAutoFit/>
          </a:bodyPr>
          <a:lstStyle/>
          <a:p>
            <a:r>
              <a:rPr lang="en-US" altLang="zh-CN" sz="1200" dirty="0">
                <a:latin typeface="Times New Roman" panose="02020603050405020304" pitchFamily="18" charset="0"/>
                <a:ea typeface="黑体" panose="02010609060101010101" charset="-122"/>
                <a:cs typeface="Times New Roman" panose="02020603050405020304" pitchFamily="18" charset="0"/>
              </a:rPr>
              <a:t>Logistic</a:t>
            </a:r>
            <a:endParaRPr lang="en-US" altLang="zh-CN" sz="1200" dirty="0">
              <a:latin typeface="Times New Roman" panose="02020603050405020304" pitchFamily="18" charset="0"/>
              <a:ea typeface="黑体" panose="02010609060101010101" charset="-122"/>
              <a:cs typeface="Times New Roman" panose="02020603050405020304" pitchFamily="18" charset="0"/>
            </a:endParaRPr>
          </a:p>
          <a:p>
            <a:r>
              <a:rPr lang="en-US" altLang="zh-CN" sz="1200" dirty="0">
                <a:latin typeface="Times New Roman" panose="02020603050405020304" pitchFamily="18" charset="0"/>
                <a:ea typeface="黑体" panose="02010609060101010101" charset="-122"/>
                <a:cs typeface="Times New Roman" panose="02020603050405020304" pitchFamily="18" charset="0"/>
              </a:rPr>
              <a:t>Regression</a:t>
            </a:r>
            <a:endParaRPr lang="zh-CN" altLang="en-US" sz="1200" dirty="0">
              <a:latin typeface="Times New Roman" panose="02020603050405020304" pitchFamily="18" charset="0"/>
              <a:ea typeface="黑体" panose="02010609060101010101" charset="-122"/>
              <a:cs typeface="Times New Roman" panose="02020603050405020304" pitchFamily="18" charset="0"/>
            </a:endParaRPr>
          </a:p>
        </p:txBody>
      </p:sp>
      <p:sp>
        <p:nvSpPr>
          <p:cNvPr id="37" name="文本框 36"/>
          <p:cNvSpPr txBox="1"/>
          <p:nvPr/>
        </p:nvSpPr>
        <p:spPr>
          <a:xfrm>
            <a:off x="1173284" y="3623761"/>
            <a:ext cx="223933" cy="369332"/>
          </a:xfrm>
          <a:prstGeom prst="rect">
            <a:avLst/>
          </a:prstGeom>
          <a:noFill/>
        </p:spPr>
        <p:txBody>
          <a:bodyPr wrap="square" rtlCol="0">
            <a:spAutoFit/>
          </a:bodyPr>
          <a:lstStyle/>
          <a:p>
            <a:r>
              <a:rPr lang="zh-CN" altLang="en-US" dirty="0"/>
              <a:t>√</a:t>
            </a:r>
            <a:endParaRPr lang="zh-CN" altLang="en-US" dirty="0"/>
          </a:p>
        </p:txBody>
      </p:sp>
      <p:sp>
        <p:nvSpPr>
          <p:cNvPr id="38" name="文本框 37"/>
          <p:cNvSpPr txBox="1"/>
          <p:nvPr/>
        </p:nvSpPr>
        <p:spPr>
          <a:xfrm>
            <a:off x="3771977" y="3640546"/>
            <a:ext cx="223933" cy="369332"/>
          </a:xfrm>
          <a:prstGeom prst="rect">
            <a:avLst/>
          </a:prstGeom>
          <a:noFill/>
        </p:spPr>
        <p:txBody>
          <a:bodyPr wrap="square" rtlCol="0">
            <a:spAutoFit/>
          </a:bodyPr>
          <a:lstStyle/>
          <a:p>
            <a:r>
              <a:rPr lang="zh-CN" altLang="en-US" dirty="0"/>
              <a:t>√</a:t>
            </a:r>
            <a:endParaRPr lang="zh-CN" altLang="en-US" dirty="0"/>
          </a:p>
        </p:txBody>
      </p:sp>
      <p:cxnSp>
        <p:nvCxnSpPr>
          <p:cNvPr id="39" name="直接箭头连接符 38"/>
          <p:cNvCxnSpPr>
            <a:endCxn id="34" idx="1"/>
          </p:cNvCxnSpPr>
          <p:nvPr/>
        </p:nvCxnSpPr>
        <p:spPr>
          <a:xfrm flipV="1">
            <a:off x="4258214" y="3812105"/>
            <a:ext cx="515689" cy="2788"/>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40" name="文本框 39"/>
          <p:cNvSpPr txBox="1"/>
          <p:nvPr/>
        </p:nvSpPr>
        <p:spPr>
          <a:xfrm>
            <a:off x="5904478" y="1809033"/>
            <a:ext cx="4931161" cy="4247317"/>
          </a:xfrm>
          <a:prstGeom prst="rect">
            <a:avLst/>
          </a:prstGeom>
          <a:noFill/>
        </p:spPr>
        <p:txBody>
          <a:bodyPr wrap="square" rtlCol="0">
            <a:spAutoFit/>
          </a:bodyPr>
          <a:lstStyle/>
          <a:p>
            <a:pPr fontAlgn="auto">
              <a:lnSpc>
                <a:spcPct val="150000"/>
              </a:lnSpc>
            </a:pPr>
            <a:r>
              <a:rPr lang="zh-CN" altLang="en-US" dirty="0">
                <a:latin typeface="黑体" panose="02010609060101010101" charset="-122"/>
                <a:ea typeface="黑体" panose="02010609060101010101" charset="-122"/>
                <a:cs typeface="Times New Roman" panose="02020603050405020304" pitchFamily="18" charset="0"/>
              </a:rPr>
              <a:t>这是</a:t>
            </a:r>
            <a:r>
              <a:rPr lang="zh-CN" altLang="zh-CN" dirty="0">
                <a:latin typeface="黑体" panose="02010609060101010101" charset="-122"/>
                <a:ea typeface="黑体" panose="02010609060101010101" charset="-122"/>
                <a:cs typeface="Times New Roman" panose="02020603050405020304" pitchFamily="18" charset="0"/>
              </a:rPr>
              <a:t>一个GBDT+LR 模型结构，蓝色和红色部分表示两个弱分类器，其中蓝色弱分类器的叶子结点个数为3，红色弱分类器的叶子结点个数为2，并且蓝色弱分类器中</a:t>
            </a:r>
            <a:r>
              <a:rPr lang="zh-CN" altLang="en-US" dirty="0">
                <a:latin typeface="黑体" panose="02010609060101010101" charset="-122"/>
                <a:ea typeface="黑体" panose="02010609060101010101" charset="-122"/>
                <a:cs typeface="Times New Roman" panose="02020603050405020304" pitchFamily="18" charset="0"/>
              </a:rPr>
              <a:t>由第一个节点决定预测分类的概率</a:t>
            </a:r>
            <a:r>
              <a:rPr lang="zh-CN" altLang="zh-CN" dirty="0">
                <a:latin typeface="黑体" panose="02010609060101010101" charset="-122"/>
                <a:ea typeface="黑体" panose="02010609060101010101" charset="-122"/>
                <a:cs typeface="Times New Roman" panose="02020603050405020304" pitchFamily="18" charset="0"/>
              </a:rPr>
              <a:t>，红色弱分类器中</a:t>
            </a:r>
            <a:r>
              <a:rPr lang="zh-CN" altLang="en-US" dirty="0">
                <a:latin typeface="黑体" panose="02010609060101010101" charset="-122"/>
                <a:ea typeface="黑体" panose="02010609060101010101" charset="-122"/>
                <a:cs typeface="Times New Roman" panose="02020603050405020304" pitchFamily="18" charset="0"/>
              </a:rPr>
              <a:t>由第二个叶子节点决定预测分类的概率（每一个弱学习器，有且仅有一个节点输出预测结果）</a:t>
            </a:r>
            <a:r>
              <a:rPr lang="zh-CN" altLang="zh-CN" dirty="0">
                <a:latin typeface="黑体" panose="02010609060101010101" charset="-122"/>
                <a:ea typeface="黑体" panose="02010609060101010101" charset="-122"/>
                <a:cs typeface="Times New Roman" panose="02020603050405020304" pitchFamily="18" charset="0"/>
              </a:rPr>
              <a:t>。记蓝色弱分类器的预测结果为[</a:t>
            </a:r>
            <a:r>
              <a:rPr lang="en-US" altLang="zh-CN" dirty="0">
                <a:latin typeface="黑体" panose="02010609060101010101" charset="-122"/>
                <a:ea typeface="黑体" panose="02010609060101010101" charset="-122"/>
                <a:cs typeface="Times New Roman" panose="02020603050405020304" pitchFamily="18" charset="0"/>
              </a:rPr>
              <a:t>1 0 </a:t>
            </a:r>
            <a:r>
              <a:rPr lang="zh-CN" altLang="zh-CN" dirty="0">
                <a:latin typeface="黑体" panose="02010609060101010101" charset="-122"/>
                <a:ea typeface="黑体" panose="02010609060101010101" charset="-122"/>
                <a:cs typeface="Times New Roman" panose="02020603050405020304" pitchFamily="18" charset="0"/>
              </a:rPr>
              <a:t>0]，红色弱分类器的预测结果为[0 1]，GBDT的输出为这些弱分类器的</a:t>
            </a:r>
            <a:r>
              <a:rPr lang="zh-CN" altLang="en-US" dirty="0">
                <a:latin typeface="黑体" panose="02010609060101010101" charset="-122"/>
                <a:ea typeface="黑体" panose="02010609060101010101" charset="-122"/>
                <a:cs typeface="Times New Roman" panose="02020603050405020304" pitchFamily="18" charset="0"/>
              </a:rPr>
              <a:t>叶子节点的</a:t>
            </a:r>
            <a:r>
              <a:rPr lang="zh-CN" altLang="zh-CN" dirty="0">
                <a:latin typeface="黑体" panose="02010609060101010101" charset="-122"/>
                <a:ea typeface="黑体" panose="02010609060101010101" charset="-122"/>
                <a:cs typeface="Times New Roman" panose="02020603050405020304" pitchFamily="18" charset="0"/>
              </a:rPr>
              <a:t>组合[</a:t>
            </a:r>
            <a:r>
              <a:rPr lang="en-US" altLang="zh-CN" dirty="0">
                <a:latin typeface="黑体" panose="02010609060101010101" charset="-122"/>
                <a:ea typeface="黑体" panose="02010609060101010101" charset="-122"/>
                <a:cs typeface="Times New Roman" panose="02020603050405020304" pitchFamily="18" charset="0"/>
              </a:rPr>
              <a:t>1 </a:t>
            </a:r>
            <a:r>
              <a:rPr lang="zh-CN" altLang="zh-CN" dirty="0">
                <a:latin typeface="黑体" panose="02010609060101010101" charset="-122"/>
                <a:ea typeface="黑体" panose="02010609060101010101" charset="-122"/>
                <a:cs typeface="Times New Roman" panose="02020603050405020304" pitchFamily="18" charset="0"/>
              </a:rPr>
              <a:t>0 0 0 1] </a:t>
            </a:r>
            <a:r>
              <a:rPr lang="zh-CN" altLang="en-US" dirty="0">
                <a:latin typeface="黑体" panose="02010609060101010101" charset="-122"/>
                <a:ea typeface="黑体" panose="02010609060101010101" charset="-122"/>
                <a:cs typeface="Times New Roman" panose="02020603050405020304" pitchFamily="18" charset="0"/>
              </a:rPr>
              <a:t>。</a:t>
            </a:r>
            <a:endParaRPr lang="en-US" altLang="zh-CN" dirty="0">
              <a:latin typeface="黑体" panose="02010609060101010101" charset="-122"/>
              <a:ea typeface="黑体" panose="02010609060101010101" charset="-122"/>
              <a:cs typeface="Times New Roman" panose="02020603050405020304" pitchFamily="18" charset="0"/>
            </a:endParaRPr>
          </a:p>
        </p:txBody>
      </p:sp>
    </p:spTree>
  </p:cSld>
  <p:clrMapOvr>
    <a:masterClrMapping/>
  </p:clrMapOvr>
  <p:transition spd="med"/>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62526" y="176378"/>
            <a:ext cx="7150695" cy="786149"/>
          </a:xfrm>
        </p:spPr>
        <p:txBody>
          <a:bodyPr>
            <a:normAutofit/>
          </a:bodyPr>
          <a:lstStyle/>
          <a:p>
            <a:pPr>
              <a:lnSpc>
                <a:spcPct val="150000"/>
              </a:lnSpc>
            </a:pPr>
            <a:r>
              <a:rPr kumimoji="1" lang="en-US" altLang="zh-CN" b="0" dirty="0">
                <a:sym typeface="+mn-ea"/>
              </a:rPr>
              <a:t>4.5.3</a:t>
            </a:r>
            <a:r>
              <a:rPr kumimoji="1" lang="zh-CN" altLang="en-US" b="0" dirty="0">
                <a:sym typeface="+mn-ea"/>
              </a:rPr>
              <a:t>、算法原理</a:t>
            </a:r>
            <a:endParaRPr kumimoji="1" lang="zh-CN" altLang="en-US" b="0" dirty="0">
              <a:sym typeface="+mn-ea"/>
            </a:endParaRPr>
          </a:p>
        </p:txBody>
      </p:sp>
      <p:sp>
        <p:nvSpPr>
          <p:cNvPr id="3" name="文本占位符 2"/>
          <p:cNvSpPr>
            <a:spLocks noGrp="1"/>
          </p:cNvSpPr>
          <p:nvPr>
            <p:ph type="body" idx="1"/>
          </p:nvPr>
        </p:nvSpPr>
        <p:spPr>
          <a:xfrm>
            <a:off x="532014" y="1155033"/>
            <a:ext cx="11105803" cy="5137702"/>
          </a:xfrm>
        </p:spPr>
        <p:txBody>
          <a:bodyPr>
            <a:normAutofit lnSpcReduction="10000"/>
          </a:bodyPr>
          <a:lstStyle/>
          <a:p>
            <a:pPr>
              <a:lnSpc>
                <a:spcPct val="150000"/>
              </a:lnSpc>
            </a:pPr>
            <a:r>
              <a:rPr lang="zh-CN" altLang="en-US" dirty="0">
                <a:solidFill>
                  <a:schemeClr val="tx1"/>
                </a:solidFill>
              </a:rPr>
              <a:t>该模型由两部分组成：</a:t>
            </a:r>
            <a:r>
              <a:rPr lang="en-US" altLang="zh-CN" dirty="0">
                <a:solidFill>
                  <a:srgbClr val="0000FF"/>
                </a:solidFill>
              </a:rPr>
              <a:t>GBDT</a:t>
            </a:r>
            <a:r>
              <a:rPr lang="zh-CN" altLang="en-US" dirty="0">
                <a:solidFill>
                  <a:srgbClr val="0000FF"/>
                </a:solidFill>
              </a:rPr>
              <a:t>提取特征，</a:t>
            </a:r>
            <a:r>
              <a:rPr lang="en-US" altLang="zh-CN" dirty="0" err="1">
                <a:solidFill>
                  <a:srgbClr val="0000FF"/>
                </a:solidFill>
              </a:rPr>
              <a:t>LR</a:t>
            </a:r>
            <a:r>
              <a:rPr lang="zh-CN" altLang="en-US" dirty="0">
                <a:solidFill>
                  <a:srgbClr val="0000FF"/>
                </a:solidFill>
              </a:rPr>
              <a:t>训练学习</a:t>
            </a:r>
            <a:r>
              <a:rPr lang="zh-CN" altLang="en-US" dirty="0">
                <a:solidFill>
                  <a:schemeClr val="tx1"/>
                </a:solidFill>
              </a:rPr>
              <a:t>，具体步骤如下：</a:t>
            </a:r>
            <a:endParaRPr lang="zh-CN" altLang="en-US" dirty="0">
              <a:solidFill>
                <a:schemeClr val="tx1"/>
              </a:solidFill>
            </a:endParaRPr>
          </a:p>
          <a:p>
            <a:pPr marL="810895" lvl="1" indent="-457200">
              <a:lnSpc>
                <a:spcPct val="150000"/>
              </a:lnSpc>
              <a:buFont typeface="+mj-lt"/>
              <a:buAutoNum type="arabicPeriod"/>
            </a:pPr>
            <a:r>
              <a:rPr lang="zh-CN" altLang="en-US" dirty="0">
                <a:solidFill>
                  <a:schemeClr val="tx1"/>
                </a:solidFill>
              </a:rPr>
              <a:t>原始数据输入到</a:t>
            </a:r>
            <a:r>
              <a:rPr lang="en-US" altLang="zh-CN" dirty="0">
                <a:solidFill>
                  <a:schemeClr val="tx1"/>
                </a:solidFill>
              </a:rPr>
              <a:t>GDBT</a:t>
            </a:r>
            <a:r>
              <a:rPr lang="zh-CN" altLang="en-US" dirty="0">
                <a:solidFill>
                  <a:schemeClr val="tx1"/>
                </a:solidFill>
              </a:rPr>
              <a:t>中训练得到一个二分类器，利用网格搜索来找到最佳的特征组合；</a:t>
            </a:r>
            <a:endParaRPr lang="zh-CN" altLang="en-US" dirty="0">
              <a:solidFill>
                <a:schemeClr val="tx1"/>
              </a:solidFill>
            </a:endParaRPr>
          </a:p>
          <a:p>
            <a:pPr marL="810895" lvl="1" indent="-457200">
              <a:lnSpc>
                <a:spcPct val="150000"/>
              </a:lnSpc>
              <a:buFont typeface="+mj-lt"/>
              <a:buAutoNum type="arabicPeriod"/>
            </a:pPr>
            <a:r>
              <a:rPr lang="zh-CN" altLang="en-US" dirty="0">
                <a:solidFill>
                  <a:schemeClr val="tx1"/>
                </a:solidFill>
              </a:rPr>
              <a:t>利用</a:t>
            </a:r>
            <a:r>
              <a:rPr lang="en-US" altLang="zh-CN" dirty="0">
                <a:solidFill>
                  <a:schemeClr val="tx1"/>
                </a:solidFill>
              </a:rPr>
              <a:t>GBDT</a:t>
            </a:r>
            <a:r>
              <a:rPr lang="zh-CN" altLang="en-US" dirty="0">
                <a:solidFill>
                  <a:schemeClr val="tx1"/>
                </a:solidFill>
              </a:rPr>
              <a:t>提取的特征组合，来构造新特征集；</a:t>
            </a:r>
            <a:endParaRPr lang="zh-CN" altLang="en-US" dirty="0">
              <a:solidFill>
                <a:schemeClr val="tx1"/>
              </a:solidFill>
            </a:endParaRPr>
          </a:p>
          <a:p>
            <a:pPr marL="810895" lvl="1" indent="-457200">
              <a:lnSpc>
                <a:spcPct val="150000"/>
              </a:lnSpc>
              <a:buFont typeface="+mj-lt"/>
              <a:buAutoNum type="arabicPeriod"/>
            </a:pPr>
            <a:r>
              <a:rPr lang="zh-CN" altLang="en-US" dirty="0">
                <a:solidFill>
                  <a:schemeClr val="tx1"/>
                </a:solidFill>
              </a:rPr>
              <a:t>将新特征集和原始数据集中的</a:t>
            </a:r>
            <a:r>
              <a:rPr lang="en-US" altLang="zh-CN" dirty="0">
                <a:solidFill>
                  <a:schemeClr val="tx1"/>
                </a:solidFill>
              </a:rPr>
              <a:t>label</a:t>
            </a:r>
            <a:r>
              <a:rPr lang="zh-CN" altLang="en-US" dirty="0">
                <a:solidFill>
                  <a:schemeClr val="tx1"/>
                </a:solidFill>
              </a:rPr>
              <a:t>合并得到新的数据集，输入到</a:t>
            </a:r>
            <a:r>
              <a:rPr lang="en-US" altLang="zh-CN" dirty="0" err="1">
                <a:solidFill>
                  <a:schemeClr val="tx1"/>
                </a:solidFill>
              </a:rPr>
              <a:t>LR</a:t>
            </a:r>
            <a:r>
              <a:rPr lang="zh-CN" altLang="en-US" dirty="0">
                <a:solidFill>
                  <a:schemeClr val="tx1"/>
                </a:solidFill>
              </a:rPr>
              <a:t>模型中训练，训练完成后的</a:t>
            </a:r>
            <a:r>
              <a:rPr lang="en-US" altLang="zh-CN" dirty="0" err="1">
                <a:solidFill>
                  <a:schemeClr val="tx1"/>
                </a:solidFill>
              </a:rPr>
              <a:t>LR</a:t>
            </a:r>
            <a:r>
              <a:rPr lang="zh-CN" altLang="en-US" dirty="0">
                <a:solidFill>
                  <a:schemeClr val="tx1"/>
                </a:solidFill>
              </a:rPr>
              <a:t>模型可以做最终的</a:t>
            </a:r>
            <a:r>
              <a:rPr lang="en-US" altLang="zh-CN" dirty="0">
                <a:solidFill>
                  <a:schemeClr val="tx1"/>
                </a:solidFill>
              </a:rPr>
              <a:t>CTR</a:t>
            </a:r>
            <a:r>
              <a:rPr lang="zh-CN" altLang="en-US" dirty="0">
                <a:solidFill>
                  <a:schemeClr val="tx1"/>
                </a:solidFill>
              </a:rPr>
              <a:t>预测。</a:t>
            </a:r>
            <a:endParaRPr lang="en-US" altLang="zh-CN" dirty="0">
              <a:solidFill>
                <a:schemeClr val="tx1"/>
              </a:solidFill>
            </a:endParaRPr>
          </a:p>
          <a:p>
            <a:pPr marL="810895" lvl="1" indent="-457200">
              <a:lnSpc>
                <a:spcPct val="150000"/>
              </a:lnSpc>
              <a:buFont typeface="+mj-lt"/>
              <a:buAutoNum type="arabicPeriod"/>
            </a:pPr>
            <a:endParaRPr lang="en-US" altLang="zh-CN" dirty="0">
              <a:solidFill>
                <a:schemeClr val="tx1"/>
              </a:solidFill>
            </a:endParaRPr>
          </a:p>
          <a:p>
            <a:pPr marL="353695" lvl="1">
              <a:lnSpc>
                <a:spcPct val="150000"/>
              </a:lnSpc>
              <a:buNone/>
            </a:pPr>
            <a:endParaRPr lang="en-US" altLang="zh-CN" dirty="0">
              <a:solidFill>
                <a:schemeClr val="tx1"/>
              </a:solidFill>
            </a:endParaRPr>
          </a:p>
          <a:p>
            <a:pPr marL="353695" lvl="1">
              <a:lnSpc>
                <a:spcPct val="150000"/>
              </a:lnSpc>
              <a:buNone/>
            </a:pPr>
            <a:endParaRPr lang="en-US" altLang="zh-CN" dirty="0">
              <a:solidFill>
                <a:schemeClr val="tx1"/>
              </a:solidFill>
            </a:endParaRPr>
          </a:p>
          <a:p>
            <a:pPr marL="285750" indent="-285750">
              <a:lnSpc>
                <a:spcPct val="150000"/>
              </a:lnSpc>
            </a:pPr>
            <a:r>
              <a:rPr lang="zh-CN" altLang="en-US" dirty="0">
                <a:solidFill>
                  <a:srgbClr val="0000FF"/>
                </a:solidFill>
              </a:rPr>
              <a:t>注意</a:t>
            </a:r>
            <a:r>
              <a:rPr lang="zh-CN" altLang="en-US" dirty="0">
                <a:solidFill>
                  <a:schemeClr val="tx1"/>
                </a:solidFill>
              </a:rPr>
              <a:t>：使用</a:t>
            </a:r>
            <a:r>
              <a:rPr lang="en-US" altLang="zh-CN" dirty="0">
                <a:solidFill>
                  <a:schemeClr val="tx1"/>
                </a:solidFill>
              </a:rPr>
              <a:t>GBDT</a:t>
            </a:r>
            <a:r>
              <a:rPr lang="zh-CN" altLang="en-US" dirty="0">
                <a:solidFill>
                  <a:schemeClr val="tx1"/>
                </a:solidFill>
              </a:rPr>
              <a:t>提取特征构造新数据集时，特征的维度会因为弱分类器数量、叶子数量等的影响变得更大，从而可能会出现过拟合的问题。在</a:t>
            </a:r>
            <a:r>
              <a:rPr lang="en-US" altLang="zh-CN" dirty="0">
                <a:solidFill>
                  <a:schemeClr val="tx1"/>
                </a:solidFill>
              </a:rPr>
              <a:t>Facebook</a:t>
            </a:r>
            <a:r>
              <a:rPr lang="zh-CN" altLang="en-US" dirty="0">
                <a:solidFill>
                  <a:schemeClr val="tx1"/>
                </a:solidFill>
              </a:rPr>
              <a:t>的论文中</a:t>
            </a:r>
            <a:r>
              <a:rPr lang="en-US" altLang="zh-CN" dirty="0" err="1">
                <a:solidFill>
                  <a:schemeClr val="tx1"/>
                </a:solidFill>
              </a:rPr>
              <a:t>LR</a:t>
            </a:r>
            <a:r>
              <a:rPr lang="zh-CN" altLang="en-US" dirty="0">
                <a:solidFill>
                  <a:schemeClr val="tx1"/>
                </a:solidFill>
              </a:rPr>
              <a:t>部分使用</a:t>
            </a:r>
            <a:r>
              <a:rPr lang="en-US" altLang="zh-CN" dirty="0" err="1">
                <a:solidFill>
                  <a:schemeClr val="tx1"/>
                </a:solidFill>
              </a:rPr>
              <a:t>L1</a:t>
            </a:r>
            <a:r>
              <a:rPr lang="zh-CN" altLang="en-US" dirty="0">
                <a:solidFill>
                  <a:schemeClr val="tx1"/>
                </a:solidFill>
              </a:rPr>
              <a:t>正则化来避免过拟合（奇怪的是，我们实验发现使用</a:t>
            </a:r>
            <a:r>
              <a:rPr lang="en-US" altLang="zh-CN" dirty="0" err="1">
                <a:solidFill>
                  <a:schemeClr val="tx1"/>
                </a:solidFill>
              </a:rPr>
              <a:t>L1</a:t>
            </a:r>
            <a:r>
              <a:rPr lang="zh-CN" altLang="en-US" dirty="0">
                <a:solidFill>
                  <a:schemeClr val="tx1"/>
                </a:solidFill>
              </a:rPr>
              <a:t>正则效果很差）。</a:t>
            </a:r>
            <a:endParaRPr lang="zh-CN" altLang="en-US" dirty="0">
              <a:solidFill>
                <a:schemeClr val="tx1"/>
              </a:solidFill>
            </a:endParaRPr>
          </a:p>
          <a:p>
            <a:pPr marL="353695" lvl="1">
              <a:lnSpc>
                <a:spcPct val="150000"/>
              </a:lnSpc>
              <a:buNone/>
            </a:pPr>
            <a:endParaRPr lang="zh-CN" altLang="en-US" dirty="0">
              <a:solidFill>
                <a:schemeClr val="tx1"/>
              </a:solidFill>
            </a:endParaRPr>
          </a:p>
          <a:p>
            <a:pPr marL="0" indent="0">
              <a:lnSpc>
                <a:spcPct val="150000"/>
              </a:lnSpc>
              <a:buNone/>
            </a:pPr>
            <a:endParaRPr lang="en-US" altLang="zh-CN" sz="1800" dirty="0"/>
          </a:p>
        </p:txBody>
      </p:sp>
      <p:sp>
        <p:nvSpPr>
          <p:cNvPr id="4" name="文本框 3"/>
          <p:cNvSpPr txBox="1"/>
          <p:nvPr/>
        </p:nvSpPr>
        <p:spPr>
          <a:xfrm>
            <a:off x="1270824" y="2105013"/>
            <a:ext cx="2735506" cy="369332"/>
          </a:xfrm>
          <a:prstGeom prst="rect">
            <a:avLst/>
          </a:prstGeom>
          <a:noFill/>
          <a:ln w="19050">
            <a:solidFill>
              <a:srgbClr val="0000FF"/>
            </a:solidFill>
          </a:ln>
        </p:spPr>
        <p:txBody>
          <a:bodyPr wrap="square" rtlCol="0">
            <a:spAutoFit/>
          </a:bodyPr>
          <a:lstStyle/>
          <a:p>
            <a:endParaRPr lang="zh-CN" altLang="en-US" dirty="0">
              <a:latin typeface="Times New Roman" panose="02020603050405020304" pitchFamily="18" charset="0"/>
              <a:ea typeface="黑体" panose="02010609060101010101" charset="-122"/>
              <a:cs typeface="Times New Roman" panose="02020603050405020304" pitchFamily="18" charset="0"/>
            </a:endParaRPr>
          </a:p>
        </p:txBody>
      </p:sp>
      <p:cxnSp>
        <p:nvCxnSpPr>
          <p:cNvPr id="5" name="直接箭头连接符 4"/>
          <p:cNvCxnSpPr/>
          <p:nvPr/>
        </p:nvCxnSpPr>
        <p:spPr>
          <a:xfrm flipH="1" flipV="1">
            <a:off x="4006330" y="2474345"/>
            <a:ext cx="615546" cy="1424325"/>
          </a:xfrm>
          <a:prstGeom prst="straightConnector1">
            <a:avLst/>
          </a:prstGeom>
          <a:ln w="19050">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4621876" y="3898669"/>
            <a:ext cx="1973552" cy="707886"/>
          </a:xfrm>
          <a:prstGeom prst="rect">
            <a:avLst/>
          </a:prstGeom>
          <a:noFill/>
          <a:ln w="19050">
            <a:solidFill>
              <a:srgbClr val="0000FF"/>
            </a:solidFill>
          </a:ln>
        </p:spPr>
        <p:txBody>
          <a:bodyPr wrap="square" rtlCol="0">
            <a:spAutoFit/>
          </a:bodyPr>
          <a:lstStyle/>
          <a:p>
            <a:r>
              <a:rPr lang="zh-CN" altLang="en-US" sz="2000" dirty="0">
                <a:solidFill>
                  <a:srgbClr val="0000FF"/>
                </a:solidFill>
                <a:latin typeface="黑体" panose="02010609060101010101" charset="-122"/>
                <a:ea typeface="黑体" panose="02010609060101010101" charset="-122"/>
                <a:cs typeface="Times New Roman" panose="02020603050405020304" pitchFamily="18" charset="0"/>
              </a:rPr>
              <a:t>如何利用</a:t>
            </a:r>
            <a:r>
              <a:rPr lang="en-US" altLang="zh-CN" sz="2000" dirty="0">
                <a:solidFill>
                  <a:srgbClr val="0000FF"/>
                </a:solidFill>
                <a:latin typeface="黑体" panose="02010609060101010101" charset="-122"/>
                <a:ea typeface="黑体" panose="02010609060101010101" charset="-122"/>
                <a:cs typeface="Times New Roman" panose="02020603050405020304" pitchFamily="18" charset="0"/>
              </a:rPr>
              <a:t>GBDT</a:t>
            </a:r>
            <a:r>
              <a:rPr lang="zh-CN" altLang="en-US" sz="2000" dirty="0">
                <a:solidFill>
                  <a:srgbClr val="0000FF"/>
                </a:solidFill>
                <a:latin typeface="黑体" panose="02010609060101010101" charset="-122"/>
                <a:ea typeface="黑体" panose="02010609060101010101" charset="-122"/>
                <a:cs typeface="Times New Roman" panose="02020603050405020304" pitchFamily="18" charset="0"/>
              </a:rPr>
              <a:t>提取特征的？</a:t>
            </a:r>
            <a:endParaRPr lang="zh-CN" altLang="en-US" sz="2000" dirty="0">
              <a:solidFill>
                <a:srgbClr val="0000FF"/>
              </a:solidFill>
              <a:latin typeface="黑体" panose="02010609060101010101" charset="-122"/>
              <a:ea typeface="黑体" panose="02010609060101010101" charset="-122"/>
              <a:cs typeface="Times New Roman" panose="02020603050405020304" pitchFamily="18" charset="0"/>
            </a:endParaRP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96025" y="169876"/>
            <a:ext cx="7603960" cy="786149"/>
          </a:xfrm>
        </p:spPr>
        <p:txBody>
          <a:bodyPr>
            <a:normAutofit/>
          </a:bodyPr>
          <a:lstStyle/>
          <a:p>
            <a:pPr>
              <a:lnSpc>
                <a:spcPct val="150000"/>
              </a:lnSpc>
            </a:pPr>
            <a:r>
              <a:rPr kumimoji="1" lang="en-US" altLang="zh-CN" b="0" dirty="0">
                <a:sym typeface="+mn-ea"/>
              </a:rPr>
              <a:t>4.1.3</a:t>
            </a:r>
            <a:r>
              <a:rPr kumimoji="1" lang="zh-CN" altLang="en-US" b="0" dirty="0">
                <a:sym typeface="+mn-ea"/>
              </a:rPr>
              <a:t>、</a:t>
            </a:r>
            <a:r>
              <a:rPr kumimoji="1" lang="en-US" altLang="zh-CN" b="0" dirty="0">
                <a:sym typeface="+mn-ea"/>
              </a:rPr>
              <a:t>CTR</a:t>
            </a:r>
            <a:r>
              <a:rPr kumimoji="1" lang="zh-CN" altLang="en-US" b="0" dirty="0">
                <a:sym typeface="+mn-ea"/>
              </a:rPr>
              <a:t>预估如何进行？</a:t>
            </a:r>
            <a:endParaRPr kumimoji="1" lang="zh-CN" altLang="en-US" b="0" dirty="0">
              <a:sym typeface="+mn-ea"/>
            </a:endParaRPr>
          </a:p>
        </p:txBody>
      </p:sp>
      <p:sp>
        <p:nvSpPr>
          <p:cNvPr id="3" name="文本占位符 2"/>
          <p:cNvSpPr>
            <a:spLocks noGrp="1"/>
          </p:cNvSpPr>
          <p:nvPr>
            <p:ph type="body" idx="1"/>
          </p:nvPr>
        </p:nvSpPr>
        <p:spPr/>
        <p:txBody>
          <a:bodyPr>
            <a:normAutofit/>
          </a:bodyPr>
          <a:lstStyle/>
          <a:p>
            <a:pPr marL="0" indent="0">
              <a:lnSpc>
                <a:spcPct val="150000"/>
              </a:lnSpc>
              <a:buNone/>
            </a:pPr>
            <a:r>
              <a:rPr lang="en-US" altLang="zh-CN" sz="1800" dirty="0"/>
              <a:t>1</a:t>
            </a:r>
            <a:r>
              <a:rPr lang="zh-CN" altLang="en-US" sz="1800" dirty="0"/>
              <a:t>、</a:t>
            </a:r>
            <a:r>
              <a:rPr lang="zh-CN" altLang="en-US" sz="1800" dirty="0">
                <a:solidFill>
                  <a:srgbClr val="0000FF"/>
                </a:solidFill>
              </a:rPr>
              <a:t>构造特征</a:t>
            </a:r>
            <a:r>
              <a:rPr lang="en-US" altLang="zh-CN" sz="1800" dirty="0"/>
              <a:t>. </a:t>
            </a:r>
            <a:endParaRPr lang="en-US" altLang="zh-CN" sz="1800" dirty="0"/>
          </a:p>
          <a:p>
            <a:pPr>
              <a:lnSpc>
                <a:spcPct val="150000"/>
              </a:lnSpc>
              <a:buFont typeface="Arial" panose="020B0604020202020204" pitchFamily="34" charset="0"/>
              <a:buChar char="•"/>
            </a:pPr>
            <a:r>
              <a:rPr lang="zh-CN" altLang="en-US" sz="1800" dirty="0"/>
              <a:t>在实际的广告系统中，有很多的因素决定了广告的点击率，我们把这些因素主要分成</a:t>
            </a:r>
            <a:r>
              <a:rPr lang="en-US" altLang="zh-CN" sz="1800" dirty="0"/>
              <a:t>3</a:t>
            </a:r>
            <a:r>
              <a:rPr lang="zh-CN" altLang="en-US" sz="1800" dirty="0"/>
              <a:t>类：</a:t>
            </a:r>
            <a:endParaRPr lang="zh-CN" altLang="en-US" sz="1800" dirty="0"/>
          </a:p>
          <a:p>
            <a:pPr lvl="1">
              <a:lnSpc>
                <a:spcPct val="150000"/>
              </a:lnSpc>
              <a:buNone/>
            </a:pPr>
            <a:r>
              <a:rPr lang="en-US" altLang="zh-CN" sz="1600" dirty="0"/>
              <a:t>1</a:t>
            </a:r>
            <a:r>
              <a:rPr lang="zh-CN" altLang="en-US" sz="1600" dirty="0"/>
              <a:t>）</a:t>
            </a:r>
            <a:r>
              <a:rPr lang="zh-CN" altLang="en-US" sz="1600" dirty="0">
                <a:solidFill>
                  <a:srgbClr val="0000FF"/>
                </a:solidFill>
              </a:rPr>
              <a:t>广告主侧</a:t>
            </a:r>
            <a:r>
              <a:rPr lang="zh-CN" altLang="en-US" sz="1600" dirty="0"/>
              <a:t>，比如广告创意、广告的表现形式、广告主行业等；</a:t>
            </a:r>
            <a:endParaRPr lang="zh-CN" altLang="en-US" sz="1600" dirty="0"/>
          </a:p>
          <a:p>
            <a:pPr lvl="1">
              <a:lnSpc>
                <a:spcPct val="150000"/>
              </a:lnSpc>
              <a:buNone/>
            </a:pPr>
            <a:r>
              <a:rPr lang="en-US" altLang="zh-CN" sz="1600" dirty="0"/>
              <a:t>2</a:t>
            </a:r>
            <a:r>
              <a:rPr lang="zh-CN" altLang="en-US" sz="1600" dirty="0"/>
              <a:t>）</a:t>
            </a:r>
            <a:r>
              <a:rPr lang="zh-CN" altLang="en-US" sz="1600" dirty="0">
                <a:solidFill>
                  <a:srgbClr val="0000FF"/>
                </a:solidFill>
              </a:rPr>
              <a:t>用户侧</a:t>
            </a:r>
            <a:r>
              <a:rPr lang="zh-CN" altLang="en-US" sz="1600" dirty="0"/>
              <a:t>，如人群属性，，如年龄、性别、职业、居住地、手机型号、收入等等；</a:t>
            </a:r>
            <a:endParaRPr lang="zh-CN" altLang="en-US" sz="1600" dirty="0"/>
          </a:p>
          <a:p>
            <a:pPr lvl="1">
              <a:lnSpc>
                <a:spcPct val="150000"/>
              </a:lnSpc>
              <a:buNone/>
            </a:pPr>
            <a:r>
              <a:rPr lang="en-US" altLang="zh-CN" sz="1600" dirty="0"/>
              <a:t>3</a:t>
            </a:r>
            <a:r>
              <a:rPr lang="zh-CN" altLang="en-US" sz="1600" dirty="0"/>
              <a:t>）</a:t>
            </a:r>
            <a:r>
              <a:rPr lang="zh-CN" altLang="en-US" sz="1600" dirty="0">
                <a:solidFill>
                  <a:srgbClr val="0000FF"/>
                </a:solidFill>
              </a:rPr>
              <a:t>广告平台侧</a:t>
            </a:r>
            <a:r>
              <a:rPr lang="zh-CN" altLang="en-US" sz="1600" dirty="0"/>
              <a:t>，比如不同的广告位、投放时间、频次控制策略等等。</a:t>
            </a:r>
            <a:endParaRPr lang="zh-CN" altLang="en-US" sz="1600" dirty="0"/>
          </a:p>
          <a:p>
            <a:pPr>
              <a:lnSpc>
                <a:spcPct val="150000"/>
              </a:lnSpc>
              <a:buFont typeface="Arial" panose="020B0604020202020204" pitchFamily="34" charset="0"/>
              <a:buChar char="•"/>
            </a:pPr>
            <a:r>
              <a:rPr lang="zh-CN" altLang="en-US" sz="1800" dirty="0"/>
              <a:t>这些</a:t>
            </a:r>
            <a:r>
              <a:rPr lang="zh-CN" altLang="en-US" sz="1800" dirty="0">
                <a:solidFill>
                  <a:srgbClr val="0000FF"/>
                </a:solidFill>
              </a:rPr>
              <a:t>决定因素在</a:t>
            </a:r>
            <a:r>
              <a:rPr lang="en-US" altLang="zh-CN" sz="1800" dirty="0">
                <a:solidFill>
                  <a:srgbClr val="0000FF"/>
                </a:solidFill>
              </a:rPr>
              <a:t>CTR</a:t>
            </a:r>
            <a:r>
              <a:rPr lang="zh-CN" altLang="en-US" sz="1800" dirty="0">
                <a:solidFill>
                  <a:srgbClr val="0000FF"/>
                </a:solidFill>
              </a:rPr>
              <a:t>预估中被称之为特征</a:t>
            </a:r>
            <a:r>
              <a:rPr lang="zh-CN" altLang="en-US" sz="1800" dirty="0"/>
              <a:t>，而</a:t>
            </a:r>
            <a:r>
              <a:rPr lang="en-US" altLang="zh-CN" sz="1800" dirty="0"/>
              <a:t>CTR</a:t>
            </a:r>
            <a:r>
              <a:rPr lang="zh-CN" altLang="en-US" sz="1800" dirty="0"/>
              <a:t>预估的第一步就是“特征工程”，即把这些特征找到并数据化（向量化）。特征工程是一件繁琐且非智能的工作，找到和构造和</a:t>
            </a:r>
            <a:r>
              <a:rPr lang="en-US" altLang="zh-CN" sz="1800" dirty="0"/>
              <a:t>CTR</a:t>
            </a:r>
            <a:r>
              <a:rPr lang="zh-CN" altLang="en-US" sz="1800" dirty="0"/>
              <a:t>有相关度的特征就不简单，第一步得列出来不同的特征可能对</a:t>
            </a:r>
            <a:r>
              <a:rPr lang="en-US" altLang="zh-CN" sz="1800" dirty="0"/>
              <a:t>CTR</a:t>
            </a:r>
            <a:r>
              <a:rPr lang="zh-CN" altLang="en-US" sz="1800" dirty="0"/>
              <a:t>产生影响，有时候需要数据统计，有时候需要靠直觉，有时候则要靠经验。注意，本章的学习中不会涉及到特征工程和计算广告太多的内容。</a:t>
            </a:r>
            <a:endParaRPr lang="zh-CN" altLang="en-US" sz="1800" dirty="0"/>
          </a:p>
          <a:p>
            <a:pPr>
              <a:lnSpc>
                <a:spcPct val="150000"/>
              </a:lnSpc>
            </a:pPr>
            <a:endParaRPr lang="zh-CN" altLang="en-US" sz="1600" dirty="0"/>
          </a:p>
        </p:txBody>
      </p:sp>
    </p:spTree>
  </p:cSld>
  <p:clrMapOvr>
    <a:masterClrMapping/>
  </p:clrMapOvr>
  <p:transition spd="med"/>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62526" y="176378"/>
            <a:ext cx="7150695" cy="786149"/>
          </a:xfrm>
        </p:spPr>
        <p:txBody>
          <a:bodyPr>
            <a:normAutofit/>
          </a:bodyPr>
          <a:lstStyle/>
          <a:p>
            <a:pPr>
              <a:lnSpc>
                <a:spcPct val="150000"/>
              </a:lnSpc>
            </a:pPr>
            <a:r>
              <a:rPr kumimoji="1" lang="en-US" altLang="zh-CN" b="0" dirty="0">
                <a:sym typeface="+mn-ea"/>
              </a:rPr>
              <a:t>4.5.3</a:t>
            </a:r>
            <a:r>
              <a:rPr kumimoji="1" lang="zh-CN" altLang="en-US" b="0" dirty="0">
                <a:sym typeface="+mn-ea"/>
              </a:rPr>
              <a:t>、算法原理</a:t>
            </a:r>
            <a:endParaRPr kumimoji="1" lang="zh-CN" altLang="en-US" b="0" dirty="0">
              <a:sym typeface="+mn-ea"/>
            </a:endParaRPr>
          </a:p>
        </p:txBody>
      </p:sp>
      <p:sp>
        <p:nvSpPr>
          <p:cNvPr id="3" name="文本占位符 2"/>
          <p:cNvSpPr>
            <a:spLocks noGrp="1"/>
          </p:cNvSpPr>
          <p:nvPr>
            <p:ph type="body" idx="1"/>
          </p:nvPr>
        </p:nvSpPr>
        <p:spPr>
          <a:xfrm>
            <a:off x="532014" y="1155033"/>
            <a:ext cx="11105803" cy="5137702"/>
          </a:xfrm>
        </p:spPr>
        <p:txBody>
          <a:bodyPr>
            <a:normAutofit/>
          </a:bodyPr>
          <a:lstStyle/>
          <a:p>
            <a:pPr marL="0" indent="0">
              <a:lnSpc>
                <a:spcPct val="150000"/>
              </a:lnSpc>
              <a:buNone/>
            </a:pPr>
            <a:r>
              <a:rPr lang="zh-CN" altLang="en-US" dirty="0">
                <a:solidFill>
                  <a:srgbClr val="0000FF"/>
                </a:solidFill>
              </a:rPr>
              <a:t>拓展</a:t>
            </a:r>
            <a:r>
              <a:rPr lang="en-US" altLang="zh-CN" dirty="0">
                <a:solidFill>
                  <a:srgbClr val="0000FF"/>
                </a:solidFill>
              </a:rPr>
              <a:t>-</a:t>
            </a:r>
            <a:r>
              <a:rPr lang="zh-CN" altLang="en-US" dirty="0">
                <a:solidFill>
                  <a:srgbClr val="0000FF"/>
                </a:solidFill>
              </a:rPr>
              <a:t>其他的组合模型</a:t>
            </a:r>
            <a:endParaRPr lang="zh-CN" altLang="en-US" dirty="0">
              <a:solidFill>
                <a:srgbClr val="0000FF"/>
              </a:solidFill>
            </a:endParaRPr>
          </a:p>
          <a:p>
            <a:pPr>
              <a:lnSpc>
                <a:spcPct val="150000"/>
              </a:lnSpc>
            </a:pPr>
            <a:r>
              <a:rPr lang="zh-CN" altLang="en-US" dirty="0"/>
              <a:t>融合模型的思想不仅仅受限于</a:t>
            </a:r>
            <a:r>
              <a:rPr lang="en-US" altLang="zh-CN" dirty="0"/>
              <a:t>GBDT</a:t>
            </a:r>
            <a:r>
              <a:rPr lang="zh-CN" altLang="en-US" dirty="0"/>
              <a:t>和</a:t>
            </a:r>
            <a:r>
              <a:rPr lang="en-US" altLang="zh-CN" dirty="0" err="1"/>
              <a:t>LR</a:t>
            </a:r>
            <a:r>
              <a:rPr lang="zh-CN" altLang="en-US" dirty="0"/>
              <a:t>模型，我们仍然可以发挥自己的想象力，比如使用</a:t>
            </a:r>
            <a:r>
              <a:rPr lang="zh-CN" altLang="en-US" dirty="0">
                <a:solidFill>
                  <a:srgbClr val="0000FF"/>
                </a:solidFill>
              </a:rPr>
              <a:t>随机森林</a:t>
            </a:r>
            <a:r>
              <a:rPr lang="en-US" altLang="zh-CN" dirty="0" err="1">
                <a:solidFill>
                  <a:srgbClr val="0000FF"/>
                </a:solidFill>
              </a:rPr>
              <a:t>XGBoost</a:t>
            </a:r>
            <a:r>
              <a:rPr lang="zh-CN" altLang="en-US" dirty="0"/>
              <a:t>来提取特征，使用</a:t>
            </a:r>
            <a:r>
              <a:rPr lang="en-US" altLang="zh-CN" dirty="0" err="1"/>
              <a:t>LR</a:t>
            </a:r>
            <a:r>
              <a:rPr lang="en-US" altLang="zh-CN" dirty="0"/>
              <a:t>/FM</a:t>
            </a:r>
            <a:r>
              <a:rPr lang="zh-CN" altLang="en-US" dirty="0"/>
              <a:t>训练学习，其实这些设想都可以，至于最终的预测效果，在很大程度上还要看调参的情况，不过，在提取特征的时候，</a:t>
            </a:r>
            <a:r>
              <a:rPr lang="en-US" altLang="zh-CN" dirty="0"/>
              <a:t>GBDT</a:t>
            </a:r>
            <a:r>
              <a:rPr lang="zh-CN" altLang="en-US" dirty="0"/>
              <a:t>的效果是显然强于随机森林的。使用</a:t>
            </a:r>
            <a:r>
              <a:rPr lang="en-US" altLang="zh-CN" dirty="0"/>
              <a:t>FM</a:t>
            </a:r>
            <a:r>
              <a:rPr lang="zh-CN" altLang="en-US" dirty="0"/>
              <a:t>来替代</a:t>
            </a:r>
            <a:r>
              <a:rPr lang="en-US" altLang="zh-CN" dirty="0" err="1"/>
              <a:t>LR</a:t>
            </a:r>
            <a:r>
              <a:rPr lang="zh-CN" altLang="en-US" dirty="0"/>
              <a:t>显然是可行的，因为</a:t>
            </a:r>
            <a:r>
              <a:rPr lang="en-US" altLang="zh-CN" dirty="0"/>
              <a:t>FM</a:t>
            </a:r>
            <a:r>
              <a:rPr lang="zh-CN" altLang="en-US" dirty="0"/>
              <a:t>相比于</a:t>
            </a:r>
            <a:r>
              <a:rPr lang="en-US" altLang="zh-CN" dirty="0" err="1"/>
              <a:t>LR</a:t>
            </a:r>
            <a:r>
              <a:rPr lang="zh-CN" altLang="en-US" dirty="0"/>
              <a:t>会多考虑特征之间的相互关系，理论上效果应该会更好。</a:t>
            </a:r>
            <a:endParaRPr lang="zh-CN" altLang="en-US" dirty="0"/>
          </a:p>
          <a:p>
            <a:pPr marL="0" indent="0">
              <a:lnSpc>
                <a:spcPct val="150000"/>
              </a:lnSpc>
              <a:buNone/>
            </a:pPr>
            <a:endParaRPr lang="en-US" altLang="zh-CN" sz="1800" dirty="0"/>
          </a:p>
        </p:txBody>
      </p:sp>
    </p:spTree>
  </p:cSld>
  <p:clrMapOvr>
    <a:masterClrMapping/>
  </p:clrMapOvr>
  <p:transition spd="med"/>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62526" y="176378"/>
            <a:ext cx="7150695" cy="786149"/>
          </a:xfrm>
        </p:spPr>
        <p:txBody>
          <a:bodyPr>
            <a:normAutofit/>
          </a:bodyPr>
          <a:lstStyle/>
          <a:p>
            <a:pPr>
              <a:lnSpc>
                <a:spcPct val="150000"/>
              </a:lnSpc>
            </a:pPr>
            <a:r>
              <a:rPr kumimoji="1" lang="en-US" altLang="zh-CN" b="0" dirty="0">
                <a:sym typeface="+mn-ea"/>
              </a:rPr>
              <a:t>4.5.4</a:t>
            </a:r>
            <a:r>
              <a:rPr kumimoji="1" lang="zh-CN" altLang="en-US" b="0" dirty="0">
                <a:sym typeface="+mn-ea"/>
              </a:rPr>
              <a:t>、案例分析及实验</a:t>
            </a:r>
            <a:endParaRPr kumimoji="1" lang="zh-CN" altLang="en-US" b="0" dirty="0">
              <a:sym typeface="+mn-ea"/>
            </a:endParaRPr>
          </a:p>
        </p:txBody>
      </p:sp>
      <p:sp>
        <p:nvSpPr>
          <p:cNvPr id="3" name="文本占位符 2"/>
          <p:cNvSpPr>
            <a:spLocks noGrp="1"/>
          </p:cNvSpPr>
          <p:nvPr>
            <p:ph type="body" idx="1"/>
          </p:nvPr>
        </p:nvSpPr>
        <p:spPr>
          <a:xfrm>
            <a:off x="532014" y="1155033"/>
            <a:ext cx="11105803" cy="5137702"/>
          </a:xfrm>
        </p:spPr>
        <p:txBody>
          <a:bodyPr>
            <a:normAutofit/>
          </a:bodyPr>
          <a:lstStyle/>
          <a:p>
            <a:pPr>
              <a:lnSpc>
                <a:spcPct val="150000"/>
              </a:lnSpc>
            </a:pPr>
            <a:r>
              <a:rPr lang="zh-CN" altLang="en-US" dirty="0">
                <a:solidFill>
                  <a:schemeClr val="tx1"/>
                </a:solidFill>
              </a:rPr>
              <a:t>问题简介</a:t>
            </a:r>
            <a:endParaRPr lang="zh-CN" altLang="en-US" dirty="0">
              <a:solidFill>
                <a:schemeClr val="tx1"/>
              </a:solidFill>
            </a:endParaRPr>
          </a:p>
          <a:p>
            <a:pPr marL="0" indent="0">
              <a:lnSpc>
                <a:spcPct val="150000"/>
              </a:lnSpc>
              <a:buNone/>
            </a:pPr>
            <a:r>
              <a:rPr lang="zh-CN" altLang="en-US" dirty="0">
                <a:solidFill>
                  <a:schemeClr val="tx1"/>
                </a:solidFill>
              </a:rPr>
              <a:t>该案例来自于某数据挖掘竞赛中的广告点击率预测，参赛选手通过人工智能技术构建预测模型预估用户的广告点击概率，即给定广告点击相关的广告、媒体、用户、上下文内容等信息的条件下预测广告点击概率</a:t>
            </a:r>
            <a:endParaRPr lang="zh-CN" altLang="en-US" dirty="0">
              <a:solidFill>
                <a:schemeClr val="tx1"/>
              </a:solidFill>
            </a:endParaRPr>
          </a:p>
          <a:p>
            <a:pPr>
              <a:lnSpc>
                <a:spcPct val="150000"/>
              </a:lnSpc>
            </a:pPr>
            <a:r>
              <a:rPr lang="zh-CN" altLang="en-US" dirty="0">
                <a:solidFill>
                  <a:schemeClr val="tx1"/>
                </a:solidFill>
              </a:rPr>
              <a:t>数据集</a:t>
            </a:r>
            <a:endParaRPr lang="zh-CN" altLang="en-US" dirty="0">
              <a:solidFill>
                <a:schemeClr val="tx1"/>
              </a:solidFill>
            </a:endParaRPr>
          </a:p>
          <a:p>
            <a:pPr marL="0" indent="0">
              <a:lnSpc>
                <a:spcPct val="150000"/>
              </a:lnSpc>
              <a:buNone/>
            </a:pPr>
            <a:r>
              <a:rPr lang="zh-CN" altLang="en-US" dirty="0">
                <a:solidFill>
                  <a:schemeClr val="tx1"/>
                </a:solidFill>
              </a:rPr>
              <a:t>共</a:t>
            </a:r>
            <a:r>
              <a:rPr lang="en-US" altLang="zh-CN" dirty="0">
                <a:solidFill>
                  <a:schemeClr val="tx1"/>
                </a:solidFill>
              </a:rPr>
              <a:t>1001650</a:t>
            </a:r>
            <a:r>
              <a:rPr lang="zh-CN" altLang="en-US" dirty="0">
                <a:solidFill>
                  <a:schemeClr val="tx1"/>
                </a:solidFill>
              </a:rPr>
              <a:t>初赛数据，</a:t>
            </a:r>
            <a:r>
              <a:rPr lang="zh-CN" altLang="en-US" dirty="0">
                <a:solidFill>
                  <a:srgbClr val="0000FF"/>
                </a:solidFill>
              </a:rPr>
              <a:t>但是因为在</a:t>
            </a:r>
            <a:r>
              <a:rPr lang="en-US" altLang="zh-CN" dirty="0">
                <a:solidFill>
                  <a:srgbClr val="0000FF"/>
                </a:solidFill>
              </a:rPr>
              <a:t>AI Studio</a:t>
            </a:r>
            <a:r>
              <a:rPr lang="zh-CN" altLang="en-US" dirty="0">
                <a:solidFill>
                  <a:srgbClr val="0000FF"/>
                </a:solidFill>
              </a:rPr>
              <a:t>中测试时，由于免费账户的算力限制，程序无法正常运行，所以我们的模型仅仅使用</a:t>
            </a:r>
            <a:r>
              <a:rPr lang="en-US" altLang="zh-CN" dirty="0" err="1">
                <a:solidFill>
                  <a:srgbClr val="0000FF"/>
                </a:solidFill>
              </a:rPr>
              <a:t>1W</a:t>
            </a:r>
            <a:r>
              <a:rPr lang="zh-CN" altLang="en-US" dirty="0">
                <a:solidFill>
                  <a:srgbClr val="0000FF"/>
                </a:solidFill>
              </a:rPr>
              <a:t>条数据来训练学习</a:t>
            </a:r>
            <a:r>
              <a:rPr lang="zh-CN" altLang="en-US" dirty="0">
                <a:solidFill>
                  <a:schemeClr val="tx1"/>
                </a:solidFill>
              </a:rPr>
              <a:t>。</a:t>
            </a:r>
            <a:endParaRPr lang="zh-CN" altLang="en-US" dirty="0">
              <a:solidFill>
                <a:schemeClr val="tx1"/>
              </a:solidFill>
            </a:endParaRPr>
          </a:p>
          <a:p>
            <a:pPr marL="0" indent="0">
              <a:lnSpc>
                <a:spcPct val="150000"/>
              </a:lnSpc>
              <a:buNone/>
            </a:pPr>
            <a:r>
              <a:rPr lang="zh-CN" altLang="en-US" dirty="0">
                <a:solidFill>
                  <a:schemeClr val="tx1"/>
                </a:solidFill>
              </a:rPr>
              <a:t>该数据集中共计</a:t>
            </a:r>
            <a:r>
              <a:rPr lang="en-US" altLang="zh-CN" dirty="0">
                <a:solidFill>
                  <a:schemeClr val="tx1"/>
                </a:solidFill>
              </a:rPr>
              <a:t>33</a:t>
            </a:r>
            <a:r>
              <a:rPr lang="zh-CN" altLang="en-US" dirty="0">
                <a:solidFill>
                  <a:schemeClr val="tx1"/>
                </a:solidFill>
              </a:rPr>
              <a:t>维特征，包括：广告信息，媒体信息，用户信息，上下文信息。</a:t>
            </a:r>
            <a:endParaRPr lang="zh-CN" altLang="en-US" dirty="0">
              <a:solidFill>
                <a:schemeClr val="tx1"/>
              </a:solidFill>
            </a:endParaRPr>
          </a:p>
          <a:p>
            <a:pPr marL="0" indent="0">
              <a:lnSpc>
                <a:spcPct val="150000"/>
              </a:lnSpc>
              <a:buNone/>
            </a:pPr>
            <a:endParaRPr lang="en-US" altLang="zh-CN" sz="1800" dirty="0"/>
          </a:p>
        </p:txBody>
      </p:sp>
    </p:spTree>
  </p:cSld>
  <p:clrMapOvr>
    <a:masterClrMapping/>
  </p:clrMapOvr>
  <p:transition spd="med"/>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62526" y="176378"/>
            <a:ext cx="7150695" cy="786149"/>
          </a:xfrm>
        </p:spPr>
        <p:txBody>
          <a:bodyPr>
            <a:normAutofit/>
          </a:bodyPr>
          <a:lstStyle/>
          <a:p>
            <a:pPr>
              <a:lnSpc>
                <a:spcPct val="150000"/>
              </a:lnSpc>
            </a:pPr>
            <a:r>
              <a:rPr kumimoji="1" lang="en-US" altLang="zh-CN" b="0" dirty="0">
                <a:sym typeface="+mn-ea"/>
              </a:rPr>
              <a:t>4.5.4</a:t>
            </a:r>
            <a:r>
              <a:rPr kumimoji="1" lang="zh-CN" altLang="en-US" b="0" dirty="0">
                <a:sym typeface="+mn-ea"/>
              </a:rPr>
              <a:t>、案例分析及实验</a:t>
            </a:r>
            <a:endParaRPr kumimoji="1" lang="zh-CN" altLang="en-US" b="0" dirty="0">
              <a:sym typeface="+mn-ea"/>
            </a:endParaRPr>
          </a:p>
        </p:txBody>
      </p:sp>
      <p:sp>
        <p:nvSpPr>
          <p:cNvPr id="3" name="文本占位符 2"/>
          <p:cNvSpPr>
            <a:spLocks noGrp="1"/>
          </p:cNvSpPr>
          <p:nvPr>
            <p:ph type="body" idx="1"/>
          </p:nvPr>
        </p:nvSpPr>
        <p:spPr>
          <a:xfrm>
            <a:off x="532015" y="1155033"/>
            <a:ext cx="11014363" cy="5137702"/>
          </a:xfrm>
        </p:spPr>
        <p:txBody>
          <a:bodyPr>
            <a:normAutofit/>
          </a:bodyPr>
          <a:lstStyle/>
          <a:p>
            <a:pPr>
              <a:lnSpc>
                <a:spcPct val="150000"/>
              </a:lnSpc>
            </a:pPr>
            <a:r>
              <a:rPr lang="zh-CN" altLang="en-US" dirty="0">
                <a:solidFill>
                  <a:srgbClr val="0000FF"/>
                </a:solidFill>
              </a:rPr>
              <a:t>在线</a:t>
            </a:r>
            <a:r>
              <a:rPr lang="en-US" altLang="zh-CN" dirty="0">
                <a:solidFill>
                  <a:srgbClr val="0000FF"/>
                </a:solidFill>
              </a:rPr>
              <a:t>AI Studio</a:t>
            </a:r>
            <a:endParaRPr lang="en-US" altLang="zh-CN" dirty="0">
              <a:solidFill>
                <a:srgbClr val="0000FF"/>
              </a:solidFill>
            </a:endParaRPr>
          </a:p>
          <a:p>
            <a:pPr marL="0" indent="0">
              <a:lnSpc>
                <a:spcPct val="150000"/>
              </a:lnSpc>
              <a:buNone/>
            </a:pPr>
            <a:endParaRPr lang="en-US" altLang="zh-CN" sz="1800" dirty="0"/>
          </a:p>
        </p:txBody>
      </p:sp>
      <p:sp>
        <p:nvSpPr>
          <p:cNvPr id="5" name="文本框 4"/>
          <p:cNvSpPr txBox="1"/>
          <p:nvPr/>
        </p:nvSpPr>
        <p:spPr>
          <a:xfrm>
            <a:off x="1102024" y="1786322"/>
            <a:ext cx="3383419" cy="442878"/>
          </a:xfrm>
          <a:prstGeom prst="rect">
            <a:avLst/>
          </a:prstGeom>
          <a:noFill/>
        </p:spPr>
        <p:txBody>
          <a:bodyPr wrap="square" rtlCol="0">
            <a:spAutoFit/>
          </a:bodyPr>
          <a:lstStyle/>
          <a:p>
            <a:pPr>
              <a:lnSpc>
                <a:spcPct val="150000"/>
              </a:lnSpc>
            </a:pPr>
            <a:r>
              <a:rPr lang="zh-CN" altLang="en-US" dirty="0">
                <a:latin typeface="黑体" panose="02010609060101010101" charset="-122"/>
                <a:ea typeface="黑体" panose="02010609060101010101" charset="-122"/>
                <a:cs typeface="Times New Roman" panose="02020603050405020304" pitchFamily="18" charset="0"/>
              </a:rPr>
              <a:t>在</a:t>
            </a:r>
            <a:r>
              <a:rPr lang="en-US" altLang="zh-CN" dirty="0">
                <a:latin typeface="黑体" panose="02010609060101010101" charset="-122"/>
                <a:ea typeface="黑体" panose="02010609060101010101" charset="-122"/>
                <a:cs typeface="Times New Roman" panose="02020603050405020304" pitchFamily="18" charset="0"/>
              </a:rPr>
              <a:t>AI Studio</a:t>
            </a:r>
            <a:r>
              <a:rPr lang="zh-CN" altLang="en-US" dirty="0">
                <a:latin typeface="黑体" panose="02010609060101010101" charset="-122"/>
                <a:ea typeface="黑体" panose="02010609060101010101" charset="-122"/>
                <a:cs typeface="Times New Roman" panose="02020603050405020304" pitchFamily="18" charset="0"/>
              </a:rPr>
              <a:t>中创建项目</a:t>
            </a:r>
            <a:r>
              <a:rPr lang="en-US" altLang="zh-CN" dirty="0" err="1">
                <a:latin typeface="黑体" panose="02010609060101010101" charset="-122"/>
                <a:ea typeface="黑体" panose="02010609060101010101" charset="-122"/>
                <a:cs typeface="Times New Roman" panose="02020603050405020304" pitchFamily="18" charset="0"/>
              </a:rPr>
              <a:t>GBDT+LR</a:t>
            </a:r>
            <a:endParaRPr lang="en-US" altLang="zh-CN" dirty="0">
              <a:latin typeface="黑体" panose="02010609060101010101" charset="-122"/>
              <a:ea typeface="黑体" panose="02010609060101010101" charset="-122"/>
              <a:cs typeface="Times New Roman" panose="02020603050405020304" pitchFamily="18" charset="0"/>
            </a:endParaRPr>
          </a:p>
        </p:txBody>
      </p:sp>
      <p:sp>
        <p:nvSpPr>
          <p:cNvPr id="6" name="文本框 5"/>
          <p:cNvSpPr txBox="1"/>
          <p:nvPr/>
        </p:nvSpPr>
        <p:spPr>
          <a:xfrm>
            <a:off x="5808624" y="1735626"/>
            <a:ext cx="1749654" cy="442878"/>
          </a:xfrm>
          <a:prstGeom prst="rect">
            <a:avLst/>
          </a:prstGeom>
          <a:noFill/>
        </p:spPr>
        <p:txBody>
          <a:bodyPr wrap="square" rtlCol="0">
            <a:spAutoFit/>
          </a:bodyPr>
          <a:lstStyle/>
          <a:p>
            <a:pPr fontAlgn="auto">
              <a:lnSpc>
                <a:spcPct val="150000"/>
              </a:lnSpc>
            </a:pPr>
            <a:r>
              <a:rPr lang="zh-CN" altLang="en-US" dirty="0">
                <a:latin typeface="黑体" panose="02010609060101010101" charset="-122"/>
                <a:ea typeface="黑体" panose="02010609060101010101" charset="-122"/>
                <a:cs typeface="Times New Roman" panose="02020603050405020304" pitchFamily="18" charset="0"/>
              </a:rPr>
              <a:t>导入数据集</a:t>
            </a:r>
            <a:endParaRPr lang="en-US" altLang="zh-CN" sz="1600" dirty="0">
              <a:latin typeface="黑体" panose="02010609060101010101" charset="-122"/>
              <a:ea typeface="黑体" panose="02010609060101010101" charset="-122"/>
              <a:cs typeface="Times New Roman" panose="02020603050405020304" pitchFamily="18" charset="0"/>
            </a:endParaRPr>
          </a:p>
        </p:txBody>
      </p:sp>
      <p:pic>
        <p:nvPicPr>
          <p:cNvPr id="8" name="图片 7"/>
          <p:cNvPicPr>
            <a:picLocks noChangeAspect="1"/>
          </p:cNvPicPr>
          <p:nvPr/>
        </p:nvPicPr>
        <p:blipFill>
          <a:blip r:embed="rId1"/>
          <a:stretch>
            <a:fillRect/>
          </a:stretch>
        </p:blipFill>
        <p:spPr>
          <a:xfrm>
            <a:off x="1047629" y="2248880"/>
            <a:ext cx="3524371" cy="3756238"/>
          </a:xfrm>
          <a:prstGeom prst="rect">
            <a:avLst/>
          </a:prstGeom>
        </p:spPr>
      </p:pic>
      <p:pic>
        <p:nvPicPr>
          <p:cNvPr id="9" name="图片 8"/>
          <p:cNvPicPr>
            <a:picLocks noChangeAspect="1"/>
          </p:cNvPicPr>
          <p:nvPr/>
        </p:nvPicPr>
        <p:blipFill>
          <a:blip r:embed="rId2"/>
          <a:stretch>
            <a:fillRect/>
          </a:stretch>
        </p:blipFill>
        <p:spPr>
          <a:xfrm>
            <a:off x="5415726" y="2229200"/>
            <a:ext cx="3648650" cy="3756238"/>
          </a:xfrm>
          <a:prstGeom prst="rect">
            <a:avLst/>
          </a:prstGeom>
        </p:spPr>
      </p:pic>
    </p:spTree>
  </p:cSld>
  <p:clrMapOvr>
    <a:masterClrMapping/>
  </p:clrMapOvr>
  <p:transition spd="med"/>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62526" y="176378"/>
            <a:ext cx="7150695" cy="786149"/>
          </a:xfrm>
        </p:spPr>
        <p:txBody>
          <a:bodyPr>
            <a:normAutofit/>
          </a:bodyPr>
          <a:lstStyle/>
          <a:p>
            <a:pPr>
              <a:lnSpc>
                <a:spcPct val="150000"/>
              </a:lnSpc>
            </a:pPr>
            <a:r>
              <a:rPr kumimoji="1" lang="en-US" altLang="zh-CN" b="0" dirty="0">
                <a:sym typeface="+mn-ea"/>
              </a:rPr>
              <a:t>4.5.4</a:t>
            </a:r>
            <a:r>
              <a:rPr kumimoji="1" lang="zh-CN" altLang="en-US" b="0" dirty="0">
                <a:sym typeface="+mn-ea"/>
              </a:rPr>
              <a:t>、案例分析及实验</a:t>
            </a:r>
            <a:endParaRPr kumimoji="1" lang="zh-CN" altLang="en-US" b="0" dirty="0">
              <a:sym typeface="+mn-ea"/>
            </a:endParaRPr>
          </a:p>
        </p:txBody>
      </p:sp>
      <p:sp>
        <p:nvSpPr>
          <p:cNvPr id="3" name="文本占位符 2"/>
          <p:cNvSpPr>
            <a:spLocks noGrp="1"/>
          </p:cNvSpPr>
          <p:nvPr>
            <p:ph type="body" idx="1"/>
          </p:nvPr>
        </p:nvSpPr>
        <p:spPr>
          <a:xfrm>
            <a:off x="532015" y="1155033"/>
            <a:ext cx="11014363" cy="5137702"/>
          </a:xfrm>
        </p:spPr>
        <p:txBody>
          <a:bodyPr>
            <a:normAutofit/>
          </a:bodyPr>
          <a:lstStyle/>
          <a:p>
            <a:pPr>
              <a:lnSpc>
                <a:spcPct val="150000"/>
              </a:lnSpc>
            </a:pPr>
            <a:r>
              <a:rPr lang="zh-CN" altLang="en-US" dirty="0">
                <a:solidFill>
                  <a:srgbClr val="0000FF"/>
                </a:solidFill>
              </a:rPr>
              <a:t>在线</a:t>
            </a:r>
            <a:r>
              <a:rPr lang="en-US" altLang="zh-CN" dirty="0">
                <a:solidFill>
                  <a:srgbClr val="0000FF"/>
                </a:solidFill>
              </a:rPr>
              <a:t>AI Studio</a:t>
            </a:r>
            <a:endParaRPr lang="en-US" altLang="zh-CN" dirty="0">
              <a:solidFill>
                <a:srgbClr val="0000FF"/>
              </a:solidFill>
            </a:endParaRPr>
          </a:p>
          <a:p>
            <a:pPr marL="0" indent="0">
              <a:lnSpc>
                <a:spcPct val="150000"/>
              </a:lnSpc>
              <a:buNone/>
            </a:pPr>
            <a:endParaRPr lang="en-US" altLang="zh-CN" sz="1800" dirty="0"/>
          </a:p>
        </p:txBody>
      </p:sp>
      <p:sp>
        <p:nvSpPr>
          <p:cNvPr id="5" name="文本框 4"/>
          <p:cNvSpPr txBox="1"/>
          <p:nvPr/>
        </p:nvSpPr>
        <p:spPr>
          <a:xfrm>
            <a:off x="1102024" y="1786322"/>
            <a:ext cx="3383419" cy="442878"/>
          </a:xfrm>
          <a:prstGeom prst="rect">
            <a:avLst/>
          </a:prstGeom>
          <a:noFill/>
        </p:spPr>
        <p:txBody>
          <a:bodyPr wrap="square" rtlCol="0">
            <a:spAutoFit/>
          </a:bodyPr>
          <a:lstStyle/>
          <a:p>
            <a:pPr>
              <a:lnSpc>
                <a:spcPct val="150000"/>
              </a:lnSpc>
            </a:pPr>
            <a:r>
              <a:rPr lang="zh-CN" altLang="en-US" dirty="0">
                <a:latin typeface="黑体" panose="02010609060101010101" charset="-122"/>
                <a:ea typeface="黑体" panose="02010609060101010101" charset="-122"/>
                <a:cs typeface="Times New Roman" panose="02020603050405020304" pitchFamily="18" charset="0"/>
              </a:rPr>
              <a:t>在</a:t>
            </a:r>
            <a:r>
              <a:rPr lang="en-US" altLang="zh-CN" dirty="0">
                <a:latin typeface="黑体" panose="02010609060101010101" charset="-122"/>
                <a:ea typeface="黑体" panose="02010609060101010101" charset="-122"/>
                <a:cs typeface="Times New Roman" panose="02020603050405020304" pitchFamily="18" charset="0"/>
              </a:rPr>
              <a:t>AI studio</a:t>
            </a:r>
            <a:r>
              <a:rPr lang="zh-CN" altLang="en-US" dirty="0">
                <a:latin typeface="黑体" panose="02010609060101010101" charset="-122"/>
                <a:ea typeface="黑体" panose="02010609060101010101" charset="-122"/>
                <a:cs typeface="Times New Roman" panose="02020603050405020304" pitchFamily="18" charset="0"/>
              </a:rPr>
              <a:t>中安装</a:t>
            </a:r>
            <a:r>
              <a:rPr lang="en-US" altLang="zh-CN" dirty="0" err="1">
                <a:latin typeface="黑体" panose="02010609060101010101" charset="-122"/>
                <a:ea typeface="黑体" panose="02010609060101010101" charset="-122"/>
                <a:cs typeface="Times New Roman" panose="02020603050405020304" pitchFamily="18" charset="0"/>
              </a:rPr>
              <a:t>lightgbm</a:t>
            </a:r>
            <a:endParaRPr lang="en-US" altLang="zh-CN" dirty="0">
              <a:latin typeface="黑体" panose="02010609060101010101" charset="-122"/>
              <a:ea typeface="黑体" panose="02010609060101010101" charset="-122"/>
              <a:cs typeface="Times New Roman" panose="02020603050405020304" pitchFamily="18" charset="0"/>
            </a:endParaRPr>
          </a:p>
        </p:txBody>
      </p:sp>
      <p:sp>
        <p:nvSpPr>
          <p:cNvPr id="6" name="文本框 5"/>
          <p:cNvSpPr txBox="1"/>
          <p:nvPr/>
        </p:nvSpPr>
        <p:spPr>
          <a:xfrm>
            <a:off x="6617082" y="1854281"/>
            <a:ext cx="3800889" cy="507831"/>
          </a:xfrm>
          <a:prstGeom prst="rect">
            <a:avLst/>
          </a:prstGeom>
          <a:noFill/>
        </p:spPr>
        <p:txBody>
          <a:bodyPr wrap="square" rtlCol="0">
            <a:spAutoFit/>
          </a:bodyPr>
          <a:lstStyle/>
          <a:p>
            <a:pPr>
              <a:lnSpc>
                <a:spcPct val="150000"/>
              </a:lnSpc>
            </a:pPr>
            <a:r>
              <a:rPr lang="zh-CN" altLang="en-US" dirty="0">
                <a:latin typeface="黑体" panose="02010609060101010101" charset="-122"/>
                <a:ea typeface="黑体" panose="02010609060101010101" charset="-122"/>
                <a:cs typeface="Times New Roman" panose="02020603050405020304" pitchFamily="18" charset="0"/>
              </a:rPr>
              <a:t>导入相关的工具包</a:t>
            </a:r>
            <a:endParaRPr lang="zh-CN" altLang="en-US" dirty="0">
              <a:latin typeface="黑体" panose="02010609060101010101" charset="-122"/>
              <a:ea typeface="黑体" panose="02010609060101010101" charset="-122"/>
              <a:cs typeface="Times New Roman" panose="02020603050405020304" pitchFamily="18" charset="0"/>
            </a:endParaRPr>
          </a:p>
        </p:txBody>
      </p:sp>
      <p:pic>
        <p:nvPicPr>
          <p:cNvPr id="10" name="图片 9"/>
          <p:cNvPicPr>
            <a:picLocks noChangeAspect="1"/>
          </p:cNvPicPr>
          <p:nvPr/>
        </p:nvPicPr>
        <p:blipFill rotWithShape="1">
          <a:blip r:embed="rId1"/>
          <a:srcRect r="27165"/>
          <a:stretch>
            <a:fillRect/>
          </a:stretch>
        </p:blipFill>
        <p:spPr>
          <a:xfrm>
            <a:off x="789880" y="2421706"/>
            <a:ext cx="4734144" cy="2127584"/>
          </a:xfrm>
          <a:prstGeom prst="rect">
            <a:avLst/>
          </a:prstGeom>
        </p:spPr>
      </p:pic>
      <p:pic>
        <p:nvPicPr>
          <p:cNvPr id="11" name="图片 10"/>
          <p:cNvPicPr>
            <a:picLocks noChangeAspect="1"/>
          </p:cNvPicPr>
          <p:nvPr/>
        </p:nvPicPr>
        <p:blipFill>
          <a:blip r:embed="rId2"/>
          <a:stretch>
            <a:fillRect/>
          </a:stretch>
        </p:blipFill>
        <p:spPr>
          <a:xfrm>
            <a:off x="6225098" y="2362112"/>
            <a:ext cx="5200000" cy="2323809"/>
          </a:xfrm>
          <a:prstGeom prst="rect">
            <a:avLst/>
          </a:prstGeom>
        </p:spPr>
      </p:pic>
    </p:spTree>
  </p:cSld>
  <p:clrMapOvr>
    <a:masterClrMapping/>
  </p:clrMapOvr>
  <p:transition spd="med"/>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62526" y="176378"/>
            <a:ext cx="7150695" cy="786149"/>
          </a:xfrm>
        </p:spPr>
        <p:txBody>
          <a:bodyPr>
            <a:normAutofit/>
          </a:bodyPr>
          <a:lstStyle/>
          <a:p>
            <a:pPr>
              <a:lnSpc>
                <a:spcPct val="150000"/>
              </a:lnSpc>
            </a:pPr>
            <a:r>
              <a:rPr kumimoji="1" lang="en-US" altLang="zh-CN" b="0" dirty="0">
                <a:sym typeface="+mn-ea"/>
              </a:rPr>
              <a:t>4.5.4</a:t>
            </a:r>
            <a:r>
              <a:rPr kumimoji="1" lang="zh-CN" altLang="en-US" b="0" dirty="0">
                <a:sym typeface="+mn-ea"/>
              </a:rPr>
              <a:t>、案例分析及实验</a:t>
            </a:r>
            <a:endParaRPr kumimoji="1" lang="zh-CN" altLang="en-US" b="0" dirty="0">
              <a:sym typeface="+mn-ea"/>
            </a:endParaRPr>
          </a:p>
        </p:txBody>
      </p:sp>
      <p:sp>
        <p:nvSpPr>
          <p:cNvPr id="3" name="文本占位符 2"/>
          <p:cNvSpPr>
            <a:spLocks noGrp="1"/>
          </p:cNvSpPr>
          <p:nvPr>
            <p:ph type="body" idx="1"/>
          </p:nvPr>
        </p:nvSpPr>
        <p:spPr>
          <a:xfrm>
            <a:off x="532015" y="1155033"/>
            <a:ext cx="11014363" cy="5137702"/>
          </a:xfrm>
        </p:spPr>
        <p:txBody>
          <a:bodyPr>
            <a:normAutofit/>
          </a:bodyPr>
          <a:lstStyle/>
          <a:p>
            <a:pPr>
              <a:lnSpc>
                <a:spcPct val="150000"/>
              </a:lnSpc>
            </a:pPr>
            <a:r>
              <a:rPr lang="zh-CN" altLang="en-US" dirty="0">
                <a:solidFill>
                  <a:srgbClr val="0000FF"/>
                </a:solidFill>
              </a:rPr>
              <a:t>在线</a:t>
            </a:r>
            <a:r>
              <a:rPr lang="en-US" altLang="zh-CN" dirty="0">
                <a:solidFill>
                  <a:srgbClr val="0000FF"/>
                </a:solidFill>
              </a:rPr>
              <a:t>AI Studio</a:t>
            </a:r>
            <a:endParaRPr lang="en-US" altLang="zh-CN" dirty="0">
              <a:solidFill>
                <a:srgbClr val="0000FF"/>
              </a:solidFill>
            </a:endParaRPr>
          </a:p>
          <a:p>
            <a:pPr marL="0" indent="0">
              <a:lnSpc>
                <a:spcPct val="150000"/>
              </a:lnSpc>
              <a:buNone/>
            </a:pPr>
            <a:endParaRPr lang="en-US" altLang="zh-CN" sz="1800" dirty="0"/>
          </a:p>
        </p:txBody>
      </p:sp>
      <p:sp>
        <p:nvSpPr>
          <p:cNvPr id="5" name="文本框 4"/>
          <p:cNvSpPr txBox="1"/>
          <p:nvPr/>
        </p:nvSpPr>
        <p:spPr>
          <a:xfrm>
            <a:off x="1102024" y="1786322"/>
            <a:ext cx="3383419" cy="442878"/>
          </a:xfrm>
          <a:prstGeom prst="rect">
            <a:avLst/>
          </a:prstGeom>
          <a:noFill/>
        </p:spPr>
        <p:txBody>
          <a:bodyPr wrap="square" rtlCol="0">
            <a:spAutoFit/>
          </a:bodyPr>
          <a:lstStyle/>
          <a:p>
            <a:pPr>
              <a:lnSpc>
                <a:spcPct val="150000"/>
              </a:lnSpc>
            </a:pPr>
            <a:r>
              <a:rPr lang="zh-CN" altLang="en-US">
                <a:latin typeface="黑体" panose="02010609060101010101" charset="-122"/>
                <a:ea typeface="黑体" panose="02010609060101010101" charset="-122"/>
                <a:cs typeface="Times New Roman" panose="02020603050405020304" pitchFamily="18" charset="0"/>
              </a:rPr>
              <a:t>数据清洗</a:t>
            </a:r>
            <a:endParaRPr lang="zh-CN" altLang="en-US" dirty="0">
              <a:latin typeface="黑体" panose="02010609060101010101" charset="-122"/>
              <a:ea typeface="黑体" panose="02010609060101010101" charset="-122"/>
              <a:cs typeface="Times New Roman" panose="02020603050405020304" pitchFamily="18" charset="0"/>
            </a:endParaRPr>
          </a:p>
        </p:txBody>
      </p:sp>
      <p:pic>
        <p:nvPicPr>
          <p:cNvPr id="8" name="图片 7"/>
          <p:cNvPicPr>
            <a:picLocks noChangeAspect="1"/>
          </p:cNvPicPr>
          <p:nvPr/>
        </p:nvPicPr>
        <p:blipFill>
          <a:blip r:embed="rId1"/>
          <a:stretch>
            <a:fillRect/>
          </a:stretch>
        </p:blipFill>
        <p:spPr>
          <a:xfrm>
            <a:off x="2645546" y="1774880"/>
            <a:ext cx="7438193" cy="4740025"/>
          </a:xfrm>
          <a:prstGeom prst="rect">
            <a:avLst/>
          </a:prstGeom>
        </p:spPr>
      </p:pic>
    </p:spTree>
  </p:cSld>
  <p:clrMapOvr>
    <a:masterClrMapping/>
  </p:clrMapOvr>
  <p:transition spd="med"/>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62526" y="176378"/>
            <a:ext cx="7150695" cy="786149"/>
          </a:xfrm>
        </p:spPr>
        <p:txBody>
          <a:bodyPr>
            <a:normAutofit/>
          </a:bodyPr>
          <a:lstStyle/>
          <a:p>
            <a:pPr>
              <a:lnSpc>
                <a:spcPct val="150000"/>
              </a:lnSpc>
            </a:pPr>
            <a:r>
              <a:rPr kumimoji="1" lang="en-US" altLang="zh-CN" b="0" dirty="0">
                <a:sym typeface="+mn-ea"/>
              </a:rPr>
              <a:t>4.5.4</a:t>
            </a:r>
            <a:r>
              <a:rPr kumimoji="1" lang="zh-CN" altLang="en-US" b="0" dirty="0">
                <a:sym typeface="+mn-ea"/>
              </a:rPr>
              <a:t>、案例分析及实验</a:t>
            </a:r>
            <a:endParaRPr kumimoji="1" lang="zh-CN" altLang="en-US" b="0" dirty="0">
              <a:sym typeface="+mn-ea"/>
            </a:endParaRPr>
          </a:p>
        </p:txBody>
      </p:sp>
      <p:sp>
        <p:nvSpPr>
          <p:cNvPr id="3" name="文本占位符 2"/>
          <p:cNvSpPr>
            <a:spLocks noGrp="1"/>
          </p:cNvSpPr>
          <p:nvPr>
            <p:ph type="body" idx="1"/>
          </p:nvPr>
        </p:nvSpPr>
        <p:spPr>
          <a:xfrm>
            <a:off x="532015" y="1155033"/>
            <a:ext cx="11014363" cy="5137702"/>
          </a:xfrm>
        </p:spPr>
        <p:txBody>
          <a:bodyPr>
            <a:normAutofit/>
          </a:bodyPr>
          <a:lstStyle/>
          <a:p>
            <a:pPr>
              <a:lnSpc>
                <a:spcPct val="150000"/>
              </a:lnSpc>
            </a:pPr>
            <a:r>
              <a:rPr lang="zh-CN" altLang="en-US" dirty="0">
                <a:solidFill>
                  <a:srgbClr val="0000FF"/>
                </a:solidFill>
              </a:rPr>
              <a:t>在线</a:t>
            </a:r>
            <a:r>
              <a:rPr lang="en-US" altLang="zh-CN" dirty="0">
                <a:solidFill>
                  <a:srgbClr val="0000FF"/>
                </a:solidFill>
              </a:rPr>
              <a:t>AI Studio</a:t>
            </a:r>
            <a:endParaRPr lang="en-US" altLang="zh-CN" dirty="0">
              <a:solidFill>
                <a:srgbClr val="0000FF"/>
              </a:solidFill>
            </a:endParaRPr>
          </a:p>
          <a:p>
            <a:pPr marL="0" indent="0">
              <a:lnSpc>
                <a:spcPct val="150000"/>
              </a:lnSpc>
              <a:buNone/>
            </a:pPr>
            <a:endParaRPr lang="en-US" altLang="zh-CN" sz="1800" dirty="0"/>
          </a:p>
        </p:txBody>
      </p:sp>
      <p:sp>
        <p:nvSpPr>
          <p:cNvPr id="5" name="文本框 4"/>
          <p:cNvSpPr txBox="1"/>
          <p:nvPr/>
        </p:nvSpPr>
        <p:spPr>
          <a:xfrm>
            <a:off x="1102025" y="1786322"/>
            <a:ext cx="2148252" cy="1338828"/>
          </a:xfrm>
          <a:prstGeom prst="rect">
            <a:avLst/>
          </a:prstGeom>
          <a:noFill/>
        </p:spPr>
        <p:txBody>
          <a:bodyPr wrap="square" rtlCol="0">
            <a:spAutoFit/>
          </a:bodyPr>
          <a:lstStyle/>
          <a:p>
            <a:pPr>
              <a:lnSpc>
                <a:spcPct val="150000"/>
              </a:lnSpc>
            </a:pPr>
            <a:r>
              <a:rPr lang="zh-CN" altLang="en-US" dirty="0">
                <a:latin typeface="黑体" panose="02010609060101010101" charset="-122"/>
                <a:ea typeface="黑体" panose="02010609060101010101" charset="-122"/>
                <a:cs typeface="Times New Roman" panose="02020603050405020304" pitchFamily="18" charset="0"/>
              </a:rPr>
              <a:t>创建并训练</a:t>
            </a:r>
            <a:r>
              <a:rPr lang="en-US" altLang="zh-CN" dirty="0" err="1">
                <a:latin typeface="黑体" panose="02010609060101010101" charset="-122"/>
                <a:ea typeface="黑体" panose="02010609060101010101" charset="-122"/>
                <a:cs typeface="Times New Roman" panose="02020603050405020304" pitchFamily="18" charset="0"/>
              </a:rPr>
              <a:t>GBDT+LR</a:t>
            </a:r>
            <a:r>
              <a:rPr lang="zh-CN" altLang="en-US" dirty="0">
                <a:latin typeface="黑体" panose="02010609060101010101" charset="-122"/>
                <a:ea typeface="黑体" panose="02010609060101010101" charset="-122"/>
                <a:cs typeface="Times New Roman" panose="02020603050405020304" pitchFamily="18" charset="0"/>
              </a:rPr>
              <a:t>模型，进行预测得到评估结果。</a:t>
            </a:r>
            <a:endParaRPr lang="zh-CN" altLang="en-US" dirty="0">
              <a:latin typeface="黑体" panose="02010609060101010101" charset="-122"/>
              <a:ea typeface="黑体" panose="02010609060101010101" charset="-122"/>
              <a:cs typeface="Times New Roman" panose="02020603050405020304" pitchFamily="18" charset="0"/>
            </a:endParaRPr>
          </a:p>
        </p:txBody>
      </p:sp>
      <p:pic>
        <p:nvPicPr>
          <p:cNvPr id="6" name="图片 5"/>
          <p:cNvPicPr>
            <a:picLocks noChangeAspect="1"/>
          </p:cNvPicPr>
          <p:nvPr/>
        </p:nvPicPr>
        <p:blipFill>
          <a:blip r:embed="rId1"/>
          <a:stretch>
            <a:fillRect/>
          </a:stretch>
        </p:blipFill>
        <p:spPr>
          <a:xfrm>
            <a:off x="3578116" y="1642652"/>
            <a:ext cx="5653935" cy="4930345"/>
          </a:xfrm>
          <a:prstGeom prst="rect">
            <a:avLst/>
          </a:prstGeom>
        </p:spPr>
      </p:pic>
    </p:spTree>
  </p:cSld>
  <p:clrMapOvr>
    <a:masterClrMapping/>
  </p:clrMapOvr>
  <p:transition spd="med"/>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62526" y="176378"/>
            <a:ext cx="7150695" cy="786149"/>
          </a:xfrm>
        </p:spPr>
        <p:txBody>
          <a:bodyPr>
            <a:normAutofit/>
          </a:bodyPr>
          <a:lstStyle/>
          <a:p>
            <a:pPr>
              <a:lnSpc>
                <a:spcPct val="150000"/>
              </a:lnSpc>
            </a:pPr>
            <a:r>
              <a:rPr kumimoji="1" lang="en-US" altLang="zh-CN" b="0" dirty="0">
                <a:sym typeface="+mn-ea"/>
              </a:rPr>
              <a:t>4.5.4</a:t>
            </a:r>
            <a:r>
              <a:rPr kumimoji="1" lang="zh-CN" altLang="en-US" b="0" dirty="0">
                <a:sym typeface="+mn-ea"/>
              </a:rPr>
              <a:t>、案例分析及实验</a:t>
            </a:r>
            <a:endParaRPr kumimoji="1" lang="zh-CN" altLang="en-US" b="0" dirty="0">
              <a:sym typeface="+mn-ea"/>
            </a:endParaRPr>
          </a:p>
        </p:txBody>
      </p:sp>
      <p:sp>
        <p:nvSpPr>
          <p:cNvPr id="3" name="文本占位符 2"/>
          <p:cNvSpPr>
            <a:spLocks noGrp="1"/>
          </p:cNvSpPr>
          <p:nvPr>
            <p:ph type="body" idx="1"/>
          </p:nvPr>
        </p:nvSpPr>
        <p:spPr>
          <a:xfrm>
            <a:off x="532015" y="1155033"/>
            <a:ext cx="11014363" cy="5137702"/>
          </a:xfrm>
        </p:spPr>
        <p:txBody>
          <a:bodyPr>
            <a:normAutofit/>
          </a:bodyPr>
          <a:lstStyle/>
          <a:p>
            <a:pPr>
              <a:lnSpc>
                <a:spcPct val="150000"/>
              </a:lnSpc>
            </a:pPr>
            <a:r>
              <a:rPr lang="zh-CN" altLang="en-US" dirty="0">
                <a:solidFill>
                  <a:srgbClr val="0000FF"/>
                </a:solidFill>
              </a:rPr>
              <a:t>在线</a:t>
            </a:r>
            <a:r>
              <a:rPr lang="en-US" altLang="zh-CN" dirty="0">
                <a:solidFill>
                  <a:srgbClr val="0000FF"/>
                </a:solidFill>
              </a:rPr>
              <a:t>AI Studio</a:t>
            </a:r>
            <a:endParaRPr lang="en-US" altLang="zh-CN" dirty="0">
              <a:solidFill>
                <a:srgbClr val="0000FF"/>
              </a:solidFill>
            </a:endParaRPr>
          </a:p>
          <a:p>
            <a:pPr marL="0" indent="0">
              <a:lnSpc>
                <a:spcPct val="150000"/>
              </a:lnSpc>
              <a:buNone/>
            </a:pPr>
            <a:endParaRPr lang="en-US" altLang="zh-CN" sz="1800" dirty="0"/>
          </a:p>
        </p:txBody>
      </p:sp>
      <p:sp>
        <p:nvSpPr>
          <p:cNvPr id="5" name="文本框 4"/>
          <p:cNvSpPr txBox="1"/>
          <p:nvPr/>
        </p:nvSpPr>
        <p:spPr>
          <a:xfrm>
            <a:off x="1102024" y="1786322"/>
            <a:ext cx="7767655" cy="507831"/>
          </a:xfrm>
          <a:prstGeom prst="rect">
            <a:avLst/>
          </a:prstGeom>
          <a:noFill/>
        </p:spPr>
        <p:txBody>
          <a:bodyPr wrap="square" rtlCol="0">
            <a:spAutoFit/>
          </a:bodyPr>
          <a:lstStyle/>
          <a:p>
            <a:pPr>
              <a:lnSpc>
                <a:spcPct val="150000"/>
              </a:lnSpc>
            </a:pPr>
            <a:r>
              <a:rPr lang="zh-CN" altLang="en-US" dirty="0">
                <a:latin typeface="黑体" panose="02010609060101010101" charset="-122"/>
                <a:ea typeface="黑体" panose="02010609060101010101" charset="-122"/>
                <a:cs typeface="Times New Roman" panose="02020603050405020304" pitchFamily="18" charset="0"/>
              </a:rPr>
              <a:t>创建并训练</a:t>
            </a:r>
            <a:r>
              <a:rPr lang="en-US" altLang="zh-CN" dirty="0">
                <a:latin typeface="黑体" panose="02010609060101010101" charset="-122"/>
                <a:ea typeface="黑体" panose="02010609060101010101" charset="-122"/>
                <a:cs typeface="Times New Roman" panose="02020603050405020304" pitchFamily="18" charset="0"/>
              </a:rPr>
              <a:t>Baseline</a:t>
            </a:r>
            <a:r>
              <a:rPr lang="zh-CN" altLang="en-US" dirty="0">
                <a:latin typeface="黑体" panose="02010609060101010101" charset="-122"/>
                <a:ea typeface="黑体" panose="02010609060101010101" charset="-122"/>
                <a:cs typeface="Times New Roman" panose="02020603050405020304" pitchFamily="18" charset="0"/>
              </a:rPr>
              <a:t>模型（</a:t>
            </a:r>
            <a:r>
              <a:rPr lang="en-US" altLang="zh-CN" dirty="0">
                <a:latin typeface="黑体" panose="02010609060101010101" charset="-122"/>
                <a:ea typeface="黑体" panose="02010609060101010101" charset="-122"/>
                <a:cs typeface="Times New Roman" panose="02020603050405020304" pitchFamily="18" charset="0"/>
              </a:rPr>
              <a:t>GBDT</a:t>
            </a:r>
            <a:r>
              <a:rPr lang="zh-CN" altLang="en-US" dirty="0">
                <a:latin typeface="黑体" panose="02010609060101010101" charset="-122"/>
                <a:ea typeface="黑体" panose="02010609060101010101" charset="-122"/>
                <a:cs typeface="Times New Roman" panose="02020603050405020304" pitchFamily="18" charset="0"/>
              </a:rPr>
              <a:t>模型和</a:t>
            </a:r>
            <a:r>
              <a:rPr lang="en-US" altLang="zh-CN" dirty="0" err="1">
                <a:latin typeface="黑体" panose="02010609060101010101" charset="-122"/>
                <a:ea typeface="黑体" panose="02010609060101010101" charset="-122"/>
                <a:cs typeface="Times New Roman" panose="02020603050405020304" pitchFamily="18" charset="0"/>
              </a:rPr>
              <a:t>LR</a:t>
            </a:r>
            <a:r>
              <a:rPr lang="zh-CN" altLang="en-US" dirty="0">
                <a:latin typeface="黑体" panose="02010609060101010101" charset="-122"/>
                <a:ea typeface="黑体" panose="02010609060101010101" charset="-122"/>
                <a:cs typeface="Times New Roman" panose="02020603050405020304" pitchFamily="18" charset="0"/>
              </a:rPr>
              <a:t>模型），进行预测得到评估结果。</a:t>
            </a:r>
            <a:endParaRPr lang="zh-CN" altLang="en-US" dirty="0">
              <a:latin typeface="黑体" panose="02010609060101010101" charset="-122"/>
              <a:ea typeface="黑体" panose="02010609060101010101" charset="-122"/>
              <a:cs typeface="Times New Roman" panose="02020603050405020304" pitchFamily="18" charset="0"/>
            </a:endParaRPr>
          </a:p>
        </p:txBody>
      </p:sp>
      <p:pic>
        <p:nvPicPr>
          <p:cNvPr id="7" name="图片 6"/>
          <p:cNvPicPr>
            <a:picLocks noChangeAspect="1"/>
          </p:cNvPicPr>
          <p:nvPr/>
        </p:nvPicPr>
        <p:blipFill>
          <a:blip r:embed="rId1"/>
          <a:stretch>
            <a:fillRect/>
          </a:stretch>
        </p:blipFill>
        <p:spPr>
          <a:xfrm>
            <a:off x="1207713" y="2550265"/>
            <a:ext cx="8524380" cy="2532901"/>
          </a:xfrm>
          <a:prstGeom prst="rect">
            <a:avLst/>
          </a:prstGeom>
        </p:spPr>
      </p:pic>
    </p:spTree>
  </p:cSld>
  <p:clrMapOvr>
    <a:masterClrMapping/>
  </p:clrMapOvr>
  <p:transition spd="med"/>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62526" y="176378"/>
            <a:ext cx="7150695" cy="786149"/>
          </a:xfrm>
        </p:spPr>
        <p:txBody>
          <a:bodyPr>
            <a:normAutofit/>
          </a:bodyPr>
          <a:lstStyle/>
          <a:p>
            <a:pPr>
              <a:lnSpc>
                <a:spcPct val="150000"/>
              </a:lnSpc>
            </a:pPr>
            <a:r>
              <a:rPr kumimoji="1" lang="en-US" altLang="zh-CN" b="0" dirty="0">
                <a:sym typeface="+mn-ea"/>
              </a:rPr>
              <a:t>4.5.4</a:t>
            </a:r>
            <a:r>
              <a:rPr kumimoji="1" lang="zh-CN" altLang="en-US" b="0" dirty="0">
                <a:sym typeface="+mn-ea"/>
              </a:rPr>
              <a:t>、案例分析及实验</a:t>
            </a:r>
            <a:endParaRPr kumimoji="1" lang="zh-CN" altLang="en-US" b="0" dirty="0">
              <a:sym typeface="+mn-ea"/>
            </a:endParaRPr>
          </a:p>
        </p:txBody>
      </p:sp>
      <p:sp>
        <p:nvSpPr>
          <p:cNvPr id="3" name="文本占位符 2"/>
          <p:cNvSpPr>
            <a:spLocks noGrp="1"/>
          </p:cNvSpPr>
          <p:nvPr>
            <p:ph type="body" idx="1"/>
          </p:nvPr>
        </p:nvSpPr>
        <p:spPr>
          <a:xfrm>
            <a:off x="532015" y="1155033"/>
            <a:ext cx="11014363" cy="5137702"/>
          </a:xfrm>
        </p:spPr>
        <p:txBody>
          <a:bodyPr>
            <a:normAutofit/>
          </a:bodyPr>
          <a:lstStyle/>
          <a:p>
            <a:pPr>
              <a:lnSpc>
                <a:spcPct val="150000"/>
              </a:lnSpc>
            </a:pPr>
            <a:r>
              <a:rPr lang="zh-CN" altLang="en-US" dirty="0">
                <a:solidFill>
                  <a:srgbClr val="0000FF"/>
                </a:solidFill>
              </a:rPr>
              <a:t>离线</a:t>
            </a:r>
            <a:r>
              <a:rPr lang="en-US" altLang="zh-CN" dirty="0" err="1">
                <a:solidFill>
                  <a:srgbClr val="0000FF"/>
                </a:solidFill>
              </a:rPr>
              <a:t>PyCharm</a:t>
            </a:r>
            <a:r>
              <a:rPr lang="zh-CN" altLang="en-US" dirty="0">
                <a:solidFill>
                  <a:srgbClr val="0000FF"/>
                </a:solidFill>
              </a:rPr>
              <a:t>（核心代码）</a:t>
            </a:r>
            <a:endParaRPr lang="zh-CN" altLang="en-US" dirty="0">
              <a:solidFill>
                <a:srgbClr val="0000FF"/>
              </a:solidFill>
            </a:endParaRPr>
          </a:p>
          <a:p>
            <a:pPr marL="0" indent="0">
              <a:lnSpc>
                <a:spcPct val="150000"/>
              </a:lnSpc>
              <a:buNone/>
            </a:pPr>
            <a:endParaRPr lang="en-US" altLang="zh-CN" sz="1800" dirty="0"/>
          </a:p>
        </p:txBody>
      </p:sp>
      <p:pic>
        <p:nvPicPr>
          <p:cNvPr id="6" name="图片 5"/>
          <p:cNvPicPr>
            <a:picLocks noChangeAspect="1"/>
          </p:cNvPicPr>
          <p:nvPr/>
        </p:nvPicPr>
        <p:blipFill>
          <a:blip r:embed="rId1"/>
          <a:stretch>
            <a:fillRect/>
          </a:stretch>
        </p:blipFill>
        <p:spPr>
          <a:xfrm>
            <a:off x="1255386" y="1722977"/>
            <a:ext cx="4612014" cy="4712950"/>
          </a:xfrm>
          <a:prstGeom prst="rect">
            <a:avLst/>
          </a:prstGeom>
        </p:spPr>
      </p:pic>
      <p:sp>
        <p:nvSpPr>
          <p:cNvPr id="8" name="文本框 7"/>
          <p:cNvSpPr txBox="1"/>
          <p:nvPr/>
        </p:nvSpPr>
        <p:spPr>
          <a:xfrm>
            <a:off x="1255386" y="1742027"/>
            <a:ext cx="3104798" cy="3752064"/>
          </a:xfrm>
          <a:prstGeom prst="rect">
            <a:avLst/>
          </a:prstGeom>
          <a:noFill/>
          <a:ln w="19050">
            <a:solidFill>
              <a:srgbClr val="0000FF"/>
            </a:solidFill>
          </a:ln>
        </p:spPr>
        <p:txBody>
          <a:bodyPr wrap="square" rtlCol="0">
            <a:spAutoFit/>
          </a:bodyPr>
          <a:lstStyle/>
          <a:p>
            <a:endParaRPr lang="zh-CN" altLang="en-US" dirty="0">
              <a:latin typeface="Times New Roman" panose="02020603050405020304" pitchFamily="18" charset="0"/>
              <a:cs typeface="Times New Roman" panose="02020603050405020304" pitchFamily="18" charset="0"/>
            </a:endParaRPr>
          </a:p>
        </p:txBody>
      </p:sp>
      <p:cxnSp>
        <p:nvCxnSpPr>
          <p:cNvPr id="9" name="直接箭头连接符 8"/>
          <p:cNvCxnSpPr>
            <a:stCxn id="10" idx="2"/>
          </p:cNvCxnSpPr>
          <p:nvPr/>
        </p:nvCxnSpPr>
        <p:spPr>
          <a:xfrm flipH="1">
            <a:off x="4335793" y="2310434"/>
            <a:ext cx="2708747" cy="854445"/>
          </a:xfrm>
          <a:prstGeom prst="straightConnector1">
            <a:avLst/>
          </a:prstGeom>
          <a:ln w="12700">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5352404" y="1602548"/>
            <a:ext cx="3384271" cy="707886"/>
          </a:xfrm>
          <a:prstGeom prst="rect">
            <a:avLst/>
          </a:prstGeom>
          <a:noFill/>
          <a:ln w="19050">
            <a:solidFill>
              <a:srgbClr val="0000FF"/>
            </a:solidFill>
          </a:ln>
        </p:spPr>
        <p:txBody>
          <a:bodyPr wrap="square" rtlCol="0">
            <a:spAutoFit/>
          </a:bodyPr>
          <a:lstStyle/>
          <a:p>
            <a:r>
              <a:rPr lang="zh-CN" altLang="en-US" sz="2000" dirty="0">
                <a:solidFill>
                  <a:srgbClr val="0000FF"/>
                </a:solidFill>
                <a:latin typeface="黑体" panose="02010609060101010101" charset="-122"/>
                <a:ea typeface="黑体" panose="02010609060101010101" charset="-122"/>
                <a:cs typeface="Times New Roman" panose="02020603050405020304" pitchFamily="18" charset="0"/>
              </a:rPr>
              <a:t>构建</a:t>
            </a:r>
            <a:r>
              <a:rPr lang="en-US" altLang="zh-CN" sz="2000" dirty="0" err="1">
                <a:solidFill>
                  <a:srgbClr val="0000FF"/>
                </a:solidFill>
                <a:latin typeface="黑体" panose="02010609060101010101" charset="-122"/>
                <a:ea typeface="黑体" panose="02010609060101010101" charset="-122"/>
                <a:cs typeface="Times New Roman" panose="02020603050405020304" pitchFamily="18" charset="0"/>
              </a:rPr>
              <a:t>GBDT</a:t>
            </a:r>
            <a:r>
              <a:rPr lang="zh-CN" altLang="en-US" sz="2000" dirty="0">
                <a:solidFill>
                  <a:srgbClr val="0000FF"/>
                </a:solidFill>
                <a:latin typeface="黑体" panose="02010609060101010101" charset="-122"/>
                <a:ea typeface="黑体" panose="02010609060101010101" charset="-122"/>
                <a:cs typeface="Times New Roman" panose="02020603050405020304" pitchFamily="18" charset="0"/>
              </a:rPr>
              <a:t>模型，并且输入原始数据训练。</a:t>
            </a:r>
            <a:endParaRPr lang="zh-CN" altLang="en-US" sz="2000" dirty="0">
              <a:solidFill>
                <a:srgbClr val="0000FF"/>
              </a:solidFill>
              <a:latin typeface="黑体" panose="02010609060101010101" charset="-122"/>
              <a:ea typeface="黑体" panose="02010609060101010101" charset="-122"/>
              <a:cs typeface="Times New Roman" panose="02020603050405020304" pitchFamily="18" charset="0"/>
            </a:endParaRPr>
          </a:p>
        </p:txBody>
      </p:sp>
      <p:cxnSp>
        <p:nvCxnSpPr>
          <p:cNvPr id="11" name="直接箭头连接符 10"/>
          <p:cNvCxnSpPr>
            <a:stCxn id="12" idx="2"/>
          </p:cNvCxnSpPr>
          <p:nvPr/>
        </p:nvCxnSpPr>
        <p:spPr>
          <a:xfrm flipH="1">
            <a:off x="5083555" y="4663336"/>
            <a:ext cx="2306720" cy="1420823"/>
          </a:xfrm>
          <a:prstGeom prst="straightConnector1">
            <a:avLst/>
          </a:prstGeom>
          <a:ln w="12700">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5686426" y="3955450"/>
            <a:ext cx="3407697" cy="707886"/>
          </a:xfrm>
          <a:prstGeom prst="rect">
            <a:avLst/>
          </a:prstGeom>
          <a:noFill/>
          <a:ln w="19050">
            <a:solidFill>
              <a:srgbClr val="0000FF"/>
            </a:solidFill>
          </a:ln>
        </p:spPr>
        <p:txBody>
          <a:bodyPr wrap="square" rtlCol="0">
            <a:spAutoFit/>
          </a:bodyPr>
          <a:lstStyle/>
          <a:p>
            <a:r>
              <a:rPr lang="zh-CN" altLang="en-US" sz="2000" dirty="0">
                <a:solidFill>
                  <a:srgbClr val="0000FF"/>
                </a:solidFill>
                <a:latin typeface="黑体" panose="02010609060101010101" charset="-122"/>
                <a:ea typeface="黑体" panose="02010609060101010101" charset="-122"/>
                <a:cs typeface="Times New Roman" panose="02020603050405020304" pitchFamily="18" charset="0"/>
              </a:rPr>
              <a:t>使用训练好的</a:t>
            </a:r>
            <a:r>
              <a:rPr lang="en-US" altLang="zh-CN" sz="2000" dirty="0" err="1">
                <a:solidFill>
                  <a:srgbClr val="0000FF"/>
                </a:solidFill>
                <a:latin typeface="黑体" panose="02010609060101010101" charset="-122"/>
                <a:ea typeface="黑体" panose="02010609060101010101" charset="-122"/>
                <a:cs typeface="Times New Roman" panose="02020603050405020304" pitchFamily="18" charset="0"/>
              </a:rPr>
              <a:t>GBDT</a:t>
            </a:r>
            <a:r>
              <a:rPr lang="zh-CN" altLang="en-US" sz="2000" dirty="0">
                <a:solidFill>
                  <a:srgbClr val="0000FF"/>
                </a:solidFill>
                <a:latin typeface="黑体" panose="02010609060101010101" charset="-122"/>
                <a:ea typeface="黑体" panose="02010609060101010101" charset="-122"/>
                <a:cs typeface="Times New Roman" panose="02020603050405020304" pitchFamily="18" charset="0"/>
              </a:rPr>
              <a:t>模型来提取有效特征</a:t>
            </a:r>
            <a:endParaRPr lang="zh-CN" altLang="en-US" sz="2000" dirty="0">
              <a:solidFill>
                <a:srgbClr val="0000FF"/>
              </a:solidFill>
              <a:latin typeface="黑体" panose="02010609060101010101" charset="-122"/>
              <a:ea typeface="黑体" panose="02010609060101010101" charset="-122"/>
              <a:cs typeface="Times New Roman" panose="02020603050405020304" pitchFamily="18" charset="0"/>
            </a:endParaRPr>
          </a:p>
        </p:txBody>
      </p:sp>
      <p:sp>
        <p:nvSpPr>
          <p:cNvPr id="13" name="文本框 12"/>
          <p:cNvSpPr txBox="1"/>
          <p:nvPr/>
        </p:nvSpPr>
        <p:spPr>
          <a:xfrm>
            <a:off x="1179651" y="6084159"/>
            <a:ext cx="4687749" cy="369332"/>
          </a:xfrm>
          <a:prstGeom prst="rect">
            <a:avLst/>
          </a:prstGeom>
          <a:noFill/>
          <a:ln w="19050">
            <a:solidFill>
              <a:srgbClr val="0000FF"/>
            </a:solidFill>
          </a:ln>
        </p:spPr>
        <p:txBody>
          <a:bodyPr wrap="square" rtlCol="0">
            <a:spAutoFit/>
          </a:bodyPr>
          <a:lstStyle/>
          <a:p>
            <a:endParaRPr lang="zh-CN" altLang="en-US" dirty="0">
              <a:latin typeface="Times New Roman" panose="02020603050405020304" pitchFamily="18" charset="0"/>
              <a:cs typeface="Times New Roman" panose="02020603050405020304" pitchFamily="18" charset="0"/>
            </a:endParaRPr>
          </a:p>
        </p:txBody>
      </p:sp>
    </p:spTree>
  </p:cSld>
  <p:clrMapOvr>
    <a:masterClrMapping/>
  </p:clrMapOvr>
  <p:transition spd="med"/>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62526" y="176378"/>
            <a:ext cx="7150695" cy="786149"/>
          </a:xfrm>
        </p:spPr>
        <p:txBody>
          <a:bodyPr>
            <a:normAutofit/>
          </a:bodyPr>
          <a:lstStyle/>
          <a:p>
            <a:pPr>
              <a:lnSpc>
                <a:spcPct val="150000"/>
              </a:lnSpc>
            </a:pPr>
            <a:r>
              <a:rPr kumimoji="1" lang="en-US" altLang="zh-CN" b="0" dirty="0">
                <a:sym typeface="+mn-ea"/>
              </a:rPr>
              <a:t>4.5.4</a:t>
            </a:r>
            <a:r>
              <a:rPr kumimoji="1" lang="zh-CN" altLang="en-US" b="0" dirty="0">
                <a:sym typeface="+mn-ea"/>
              </a:rPr>
              <a:t>、案例分析及实验</a:t>
            </a:r>
            <a:endParaRPr kumimoji="1" lang="zh-CN" altLang="en-US" b="0" dirty="0">
              <a:sym typeface="+mn-ea"/>
            </a:endParaRPr>
          </a:p>
        </p:txBody>
      </p:sp>
      <p:sp>
        <p:nvSpPr>
          <p:cNvPr id="3" name="文本占位符 2"/>
          <p:cNvSpPr>
            <a:spLocks noGrp="1"/>
          </p:cNvSpPr>
          <p:nvPr>
            <p:ph type="body" idx="1"/>
          </p:nvPr>
        </p:nvSpPr>
        <p:spPr>
          <a:xfrm>
            <a:off x="532015" y="1155033"/>
            <a:ext cx="11014363" cy="5137702"/>
          </a:xfrm>
        </p:spPr>
        <p:txBody>
          <a:bodyPr>
            <a:normAutofit/>
          </a:bodyPr>
          <a:lstStyle/>
          <a:p>
            <a:pPr>
              <a:lnSpc>
                <a:spcPct val="150000"/>
              </a:lnSpc>
            </a:pPr>
            <a:r>
              <a:rPr lang="zh-CN" altLang="en-US" dirty="0">
                <a:solidFill>
                  <a:srgbClr val="0000FF"/>
                </a:solidFill>
              </a:rPr>
              <a:t>离线</a:t>
            </a:r>
            <a:r>
              <a:rPr lang="en-US" altLang="zh-CN" dirty="0" err="1">
                <a:solidFill>
                  <a:srgbClr val="0000FF"/>
                </a:solidFill>
              </a:rPr>
              <a:t>PyCharm</a:t>
            </a:r>
            <a:r>
              <a:rPr lang="zh-CN" altLang="en-US" dirty="0">
                <a:solidFill>
                  <a:srgbClr val="0000FF"/>
                </a:solidFill>
              </a:rPr>
              <a:t>（核心代码）</a:t>
            </a:r>
            <a:endParaRPr lang="zh-CN" altLang="en-US" dirty="0">
              <a:solidFill>
                <a:srgbClr val="0000FF"/>
              </a:solidFill>
            </a:endParaRPr>
          </a:p>
          <a:p>
            <a:pPr marL="0" indent="0">
              <a:lnSpc>
                <a:spcPct val="150000"/>
              </a:lnSpc>
              <a:buNone/>
            </a:pPr>
            <a:endParaRPr lang="en-US" altLang="zh-CN" sz="1800" dirty="0"/>
          </a:p>
        </p:txBody>
      </p:sp>
      <p:pic>
        <p:nvPicPr>
          <p:cNvPr id="14" name="图片 13"/>
          <p:cNvPicPr>
            <a:picLocks noChangeAspect="1"/>
          </p:cNvPicPr>
          <p:nvPr/>
        </p:nvPicPr>
        <p:blipFill>
          <a:blip r:embed="rId1"/>
          <a:stretch>
            <a:fillRect/>
          </a:stretch>
        </p:blipFill>
        <p:spPr>
          <a:xfrm>
            <a:off x="813274" y="2485854"/>
            <a:ext cx="7571428" cy="3152381"/>
          </a:xfrm>
          <a:prstGeom prst="rect">
            <a:avLst/>
          </a:prstGeom>
        </p:spPr>
      </p:pic>
      <p:sp>
        <p:nvSpPr>
          <p:cNvPr id="15" name="文本框 14"/>
          <p:cNvSpPr txBox="1"/>
          <p:nvPr/>
        </p:nvSpPr>
        <p:spPr>
          <a:xfrm>
            <a:off x="813274" y="2472407"/>
            <a:ext cx="7065948" cy="2184145"/>
          </a:xfrm>
          <a:prstGeom prst="rect">
            <a:avLst/>
          </a:prstGeom>
          <a:noFill/>
          <a:ln w="19050">
            <a:solidFill>
              <a:srgbClr val="0000FF"/>
            </a:solidFill>
          </a:ln>
        </p:spPr>
        <p:txBody>
          <a:bodyPr wrap="square" rtlCol="0">
            <a:spAutoFit/>
          </a:bodyPr>
          <a:lstStyle/>
          <a:p>
            <a:endParaRPr lang="zh-CN" altLang="en-US" dirty="0">
              <a:latin typeface="Times New Roman" panose="02020603050405020304" pitchFamily="18" charset="0"/>
              <a:cs typeface="Times New Roman" panose="02020603050405020304" pitchFamily="18" charset="0"/>
            </a:endParaRPr>
          </a:p>
        </p:txBody>
      </p:sp>
      <p:cxnSp>
        <p:nvCxnSpPr>
          <p:cNvPr id="16" name="直接箭头连接符 15"/>
          <p:cNvCxnSpPr/>
          <p:nvPr/>
        </p:nvCxnSpPr>
        <p:spPr>
          <a:xfrm flipH="1">
            <a:off x="3892755" y="1947064"/>
            <a:ext cx="1199947" cy="509180"/>
          </a:xfrm>
          <a:prstGeom prst="straightConnector1">
            <a:avLst/>
          </a:prstGeom>
          <a:ln w="127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a:stCxn id="18" idx="1"/>
            <a:endCxn id="19" idx="2"/>
          </p:cNvCxnSpPr>
          <p:nvPr/>
        </p:nvCxnSpPr>
        <p:spPr>
          <a:xfrm flipH="1" flipV="1">
            <a:off x="4525710" y="5638235"/>
            <a:ext cx="913065" cy="455096"/>
          </a:xfrm>
          <a:prstGeom prst="straightConnector1">
            <a:avLst/>
          </a:prstGeom>
          <a:ln w="19050">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18" name="文本框 17"/>
          <p:cNvSpPr txBox="1"/>
          <p:nvPr/>
        </p:nvSpPr>
        <p:spPr>
          <a:xfrm>
            <a:off x="5438775" y="5739388"/>
            <a:ext cx="4345305" cy="707886"/>
          </a:xfrm>
          <a:prstGeom prst="rect">
            <a:avLst/>
          </a:prstGeom>
          <a:noFill/>
          <a:ln w="19050">
            <a:solidFill>
              <a:srgbClr val="0000FF"/>
            </a:solidFill>
          </a:ln>
        </p:spPr>
        <p:txBody>
          <a:bodyPr wrap="square" rtlCol="0">
            <a:spAutoFit/>
          </a:bodyPr>
          <a:lstStyle/>
          <a:p>
            <a:r>
              <a:rPr lang="zh-CN" altLang="en-US" sz="2000" dirty="0">
                <a:solidFill>
                  <a:srgbClr val="0000FF"/>
                </a:solidFill>
                <a:latin typeface="黑体" panose="02010609060101010101" charset="-122"/>
                <a:ea typeface="黑体" panose="02010609060101010101" charset="-122"/>
                <a:cs typeface="Times New Roman" panose="02020603050405020304" pitchFamily="18" charset="0"/>
              </a:rPr>
              <a:t>构建并且训练逻辑回归模型，输出该模型在测试集上的</a:t>
            </a:r>
            <a:r>
              <a:rPr lang="en-US" altLang="zh-CN" sz="2000" dirty="0" err="1">
                <a:solidFill>
                  <a:srgbClr val="0000FF"/>
                </a:solidFill>
                <a:latin typeface="黑体" panose="02010609060101010101" charset="-122"/>
                <a:ea typeface="黑体" panose="02010609060101010101" charset="-122"/>
                <a:cs typeface="Times New Roman" panose="02020603050405020304" pitchFamily="18" charset="0"/>
              </a:rPr>
              <a:t>logloss</a:t>
            </a:r>
            <a:endParaRPr lang="zh-CN" altLang="en-US" sz="2000" dirty="0">
              <a:solidFill>
                <a:srgbClr val="0000FF"/>
              </a:solidFill>
              <a:latin typeface="黑体" panose="02010609060101010101" charset="-122"/>
              <a:ea typeface="黑体" panose="02010609060101010101" charset="-122"/>
              <a:cs typeface="Times New Roman" panose="02020603050405020304" pitchFamily="18" charset="0"/>
            </a:endParaRPr>
          </a:p>
        </p:txBody>
      </p:sp>
      <p:sp>
        <p:nvSpPr>
          <p:cNvPr id="19" name="文本框 18"/>
          <p:cNvSpPr txBox="1"/>
          <p:nvPr/>
        </p:nvSpPr>
        <p:spPr>
          <a:xfrm>
            <a:off x="813274" y="4742317"/>
            <a:ext cx="7424872" cy="895918"/>
          </a:xfrm>
          <a:prstGeom prst="rect">
            <a:avLst/>
          </a:prstGeom>
          <a:noFill/>
          <a:ln w="19050">
            <a:solidFill>
              <a:srgbClr val="0000FF"/>
            </a:solidFill>
          </a:ln>
        </p:spPr>
        <p:txBody>
          <a:bodyPr wrap="square" rtlCol="0">
            <a:spAutoFit/>
          </a:bodyPr>
          <a:lstStyle/>
          <a:p>
            <a:endParaRPr lang="zh-CN" altLang="en-US" dirty="0">
              <a:latin typeface="Times New Roman" panose="02020603050405020304" pitchFamily="18" charset="0"/>
              <a:cs typeface="Times New Roman" panose="02020603050405020304" pitchFamily="18" charset="0"/>
            </a:endParaRPr>
          </a:p>
        </p:txBody>
      </p:sp>
      <p:sp>
        <p:nvSpPr>
          <p:cNvPr id="20" name="文本框 19"/>
          <p:cNvSpPr txBox="1"/>
          <p:nvPr/>
        </p:nvSpPr>
        <p:spPr>
          <a:xfrm>
            <a:off x="5102228" y="1584760"/>
            <a:ext cx="3994150" cy="707886"/>
          </a:xfrm>
          <a:prstGeom prst="rect">
            <a:avLst/>
          </a:prstGeom>
          <a:noFill/>
          <a:ln w="19050">
            <a:solidFill>
              <a:srgbClr val="0000FF"/>
            </a:solidFill>
          </a:ln>
        </p:spPr>
        <p:txBody>
          <a:bodyPr wrap="square" rtlCol="0">
            <a:spAutoFit/>
          </a:bodyPr>
          <a:lstStyle/>
          <a:p>
            <a:r>
              <a:rPr lang="zh-CN" altLang="en-US" sz="2000" dirty="0">
                <a:solidFill>
                  <a:srgbClr val="0000FF"/>
                </a:solidFill>
                <a:latin typeface="黑体" panose="02010609060101010101" charset="-122"/>
                <a:ea typeface="黑体" panose="02010609060101010101" charset="-122"/>
                <a:cs typeface="Times New Roman" panose="02020603050405020304" pitchFamily="18" charset="0"/>
              </a:rPr>
              <a:t>利用</a:t>
            </a:r>
            <a:r>
              <a:rPr lang="en-US" altLang="zh-CN" sz="2000" dirty="0" err="1">
                <a:solidFill>
                  <a:srgbClr val="0000FF"/>
                </a:solidFill>
                <a:latin typeface="黑体" panose="02010609060101010101" charset="-122"/>
                <a:ea typeface="黑体" panose="02010609060101010101" charset="-122"/>
                <a:cs typeface="Times New Roman" panose="02020603050405020304" pitchFamily="18" charset="0"/>
              </a:rPr>
              <a:t>gbdt</a:t>
            </a:r>
            <a:r>
              <a:rPr lang="zh-CN" altLang="en-US" sz="2000" dirty="0">
                <a:solidFill>
                  <a:srgbClr val="0000FF"/>
                </a:solidFill>
                <a:latin typeface="黑体" panose="02010609060101010101" charset="-122"/>
                <a:ea typeface="黑体" panose="02010609060101010101" charset="-122"/>
                <a:cs typeface="Times New Roman" panose="02020603050405020304" pitchFamily="18" charset="0"/>
              </a:rPr>
              <a:t>提取的有效特征来构建新的训练集和测试集</a:t>
            </a:r>
            <a:endParaRPr lang="zh-CN" altLang="en-US" sz="2000" dirty="0">
              <a:solidFill>
                <a:srgbClr val="0000FF"/>
              </a:solidFill>
              <a:latin typeface="黑体" panose="02010609060101010101" charset="-122"/>
              <a:ea typeface="黑体" panose="02010609060101010101" charset="-122"/>
              <a:cs typeface="Times New Roman" panose="02020603050405020304" pitchFamily="18" charset="0"/>
            </a:endParaRPr>
          </a:p>
        </p:txBody>
      </p:sp>
    </p:spTree>
  </p:cSld>
  <p:clrMapOvr>
    <a:masterClrMapping/>
  </p:clrMapOvr>
  <p:transition spd="med"/>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62526" y="176378"/>
            <a:ext cx="7150695" cy="786149"/>
          </a:xfrm>
        </p:spPr>
        <p:txBody>
          <a:bodyPr>
            <a:normAutofit/>
          </a:bodyPr>
          <a:lstStyle/>
          <a:p>
            <a:pPr>
              <a:lnSpc>
                <a:spcPct val="150000"/>
              </a:lnSpc>
            </a:pPr>
            <a:r>
              <a:rPr kumimoji="1" lang="en-US" altLang="zh-CN" b="0" dirty="0">
                <a:sym typeface="+mn-ea"/>
              </a:rPr>
              <a:t>4.5.4</a:t>
            </a:r>
            <a:r>
              <a:rPr kumimoji="1" lang="zh-CN" altLang="en-US" b="0" dirty="0">
                <a:sym typeface="+mn-ea"/>
              </a:rPr>
              <a:t>、案例分析及实验</a:t>
            </a:r>
            <a:endParaRPr kumimoji="1" lang="zh-CN" altLang="en-US" b="0" dirty="0">
              <a:sym typeface="+mn-ea"/>
            </a:endParaRPr>
          </a:p>
        </p:txBody>
      </p:sp>
      <p:sp>
        <p:nvSpPr>
          <p:cNvPr id="3" name="文本占位符 2"/>
          <p:cNvSpPr>
            <a:spLocks noGrp="1"/>
          </p:cNvSpPr>
          <p:nvPr>
            <p:ph type="body" idx="1"/>
          </p:nvPr>
        </p:nvSpPr>
        <p:spPr>
          <a:xfrm>
            <a:off x="532015" y="1155033"/>
            <a:ext cx="11014363" cy="5137702"/>
          </a:xfrm>
        </p:spPr>
        <p:txBody>
          <a:bodyPr>
            <a:normAutofit/>
          </a:bodyPr>
          <a:lstStyle/>
          <a:p>
            <a:pPr>
              <a:lnSpc>
                <a:spcPct val="150000"/>
              </a:lnSpc>
            </a:pPr>
            <a:r>
              <a:rPr lang="zh-CN" altLang="en-US" dirty="0">
                <a:solidFill>
                  <a:srgbClr val="0000FF"/>
                </a:solidFill>
              </a:rPr>
              <a:t>实验指标</a:t>
            </a:r>
            <a:endParaRPr lang="zh-CN" altLang="en-US" dirty="0">
              <a:solidFill>
                <a:srgbClr val="0000FF"/>
              </a:solidFill>
            </a:endParaRPr>
          </a:p>
          <a:p>
            <a:pPr marL="0" indent="0">
              <a:lnSpc>
                <a:spcPct val="150000"/>
              </a:lnSpc>
              <a:buNone/>
            </a:pPr>
            <a:r>
              <a:rPr lang="en-US" altLang="zh-CN" sz="1800" dirty="0"/>
              <a:t>RMSE</a:t>
            </a:r>
            <a:r>
              <a:rPr lang="zh-CN" altLang="en-US" sz="1800" dirty="0"/>
              <a:t>：回归模型中最常用的评价模型便是</a:t>
            </a:r>
            <a:r>
              <a:rPr lang="en-US" altLang="zh-CN" sz="1800" dirty="0"/>
              <a:t>RMSE</a:t>
            </a:r>
            <a:r>
              <a:rPr lang="zh-CN" altLang="en-US" sz="1800" dirty="0"/>
              <a:t>（</a:t>
            </a:r>
            <a:r>
              <a:rPr lang="en-US" altLang="zh-CN" sz="1800" dirty="0"/>
              <a:t>root mean square error</a:t>
            </a:r>
            <a:r>
              <a:rPr lang="zh-CN" altLang="en-US" sz="1800" dirty="0"/>
              <a:t>，平方根误差），其又被称为</a:t>
            </a:r>
            <a:r>
              <a:rPr lang="en-US" altLang="zh-CN" sz="1800" dirty="0" err="1"/>
              <a:t>RMSD</a:t>
            </a:r>
            <a:r>
              <a:rPr lang="zh-CN" altLang="en-US" sz="1800" dirty="0"/>
              <a:t>（</a:t>
            </a:r>
            <a:r>
              <a:rPr lang="en-US" altLang="zh-CN" sz="1800" dirty="0"/>
              <a:t>root mean square deviation</a:t>
            </a:r>
            <a:r>
              <a:rPr lang="zh-CN" altLang="en-US" sz="1800" dirty="0"/>
              <a:t>），定义如下：</a:t>
            </a:r>
            <a:endParaRPr lang="en-US" altLang="zh-CN" sz="1800" dirty="0"/>
          </a:p>
          <a:p>
            <a:pPr marL="0" indent="0">
              <a:lnSpc>
                <a:spcPct val="150000"/>
              </a:lnSpc>
              <a:buNone/>
            </a:pPr>
            <a:endParaRPr lang="zh-CN" altLang="en-US" sz="1800" dirty="0"/>
          </a:p>
          <a:p>
            <a:pPr marL="0" indent="0">
              <a:lnSpc>
                <a:spcPct val="150000"/>
              </a:lnSpc>
              <a:buNone/>
            </a:pPr>
            <a:endParaRPr lang="en-US" altLang="zh-CN" sz="1800" dirty="0"/>
          </a:p>
          <a:p>
            <a:pPr marL="0" indent="0">
              <a:lnSpc>
                <a:spcPct val="150000"/>
              </a:lnSpc>
              <a:buNone/>
            </a:pPr>
            <a:endParaRPr lang="en-US" altLang="zh-CN" sz="1800" dirty="0"/>
          </a:p>
          <a:p>
            <a:pPr marL="0" indent="0">
              <a:lnSpc>
                <a:spcPct val="150000"/>
              </a:lnSpc>
              <a:buNone/>
            </a:pPr>
            <a:r>
              <a:rPr lang="en-US" altLang="zh-CN" sz="1800" dirty="0" err="1"/>
              <a:t>Logloss</a:t>
            </a:r>
            <a:r>
              <a:rPr lang="zh-CN" altLang="en-US" sz="1800" dirty="0"/>
              <a:t>：</a:t>
            </a:r>
            <a:r>
              <a:rPr lang="en-US" altLang="zh-CN" sz="1800" dirty="0"/>
              <a:t>Log-loss</a:t>
            </a:r>
            <a:r>
              <a:rPr lang="zh-CN" altLang="en-US" sz="1800" dirty="0"/>
              <a:t>是一个软的分类准确率度量方法，使用概率来表示其所属的类别的置信度，定义如下：</a:t>
            </a:r>
            <a:endParaRPr lang="zh-CN" altLang="en-US" sz="1800" dirty="0"/>
          </a:p>
          <a:p>
            <a:pPr marL="0" indent="0">
              <a:lnSpc>
                <a:spcPct val="150000"/>
              </a:lnSpc>
              <a:buNone/>
            </a:pPr>
            <a:endParaRPr lang="en-US" altLang="zh-CN" sz="1800" dirty="0"/>
          </a:p>
        </p:txBody>
      </p:sp>
      <p:pic>
        <p:nvPicPr>
          <p:cNvPr id="4" name="图片 3"/>
          <p:cNvPicPr>
            <a:picLocks noChangeAspect="1"/>
          </p:cNvPicPr>
          <p:nvPr/>
        </p:nvPicPr>
        <p:blipFill>
          <a:blip r:embed="rId1"/>
          <a:stretch>
            <a:fillRect/>
          </a:stretch>
        </p:blipFill>
        <p:spPr>
          <a:xfrm>
            <a:off x="4309345" y="2652770"/>
            <a:ext cx="3659430" cy="1156513"/>
          </a:xfrm>
          <a:prstGeom prst="rect">
            <a:avLst/>
          </a:prstGeom>
          <a:noFill/>
          <a:ln>
            <a:noFill/>
          </a:ln>
        </p:spPr>
      </p:pic>
      <p:pic>
        <p:nvPicPr>
          <p:cNvPr id="5" name="图片 4"/>
          <p:cNvPicPr>
            <a:picLocks noChangeAspect="1"/>
          </p:cNvPicPr>
          <p:nvPr/>
        </p:nvPicPr>
        <p:blipFill>
          <a:blip r:embed="rId2"/>
          <a:stretch>
            <a:fillRect/>
          </a:stretch>
        </p:blipFill>
        <p:spPr>
          <a:xfrm>
            <a:off x="3626834" y="4740258"/>
            <a:ext cx="5024451" cy="855031"/>
          </a:xfrm>
          <a:prstGeom prst="rect">
            <a:avLst/>
          </a:prstGeom>
          <a:noFill/>
          <a:ln>
            <a:noFill/>
          </a:ln>
        </p:spPr>
      </p:pic>
    </p:spTree>
  </p:cSld>
  <p:clrMapOvr>
    <a:masterClrMapping/>
  </p:clrMapOvr>
  <p:transition spd="med"/>
</p:sld>
</file>

<file path=ppt/tags/tag1.xml><?xml version="1.0" encoding="utf-8"?>
<p:tagLst xmlns:p="http://schemas.openxmlformats.org/presentationml/2006/main">
  <p:tag name="KSO_WM_UNIT_PLACING_PICTURE_USER_VIEWPORT" val="{&quot;height&quot;:6564,&quot;width&quot;:9012}"/>
</p:tagLst>
</file>

<file path=ppt/tags/tag2.xml><?xml version="1.0" encoding="utf-8"?>
<p:tagLst xmlns:p="http://schemas.openxmlformats.org/presentationml/2006/main">
  <p:tag name="KSO_WM_UNIT_TABLE_BEAUTIFY" val="smartTable{ae4c8ea2-5ab2-4e60-a276-255ed80a3def}"/>
</p:tagLst>
</file>

<file path=ppt/tags/tag3.xml><?xml version="1.0" encoding="utf-8"?>
<p:tagLst xmlns:p="http://schemas.openxmlformats.org/presentationml/2006/main">
  <p:tag name="KSO_WM_UNIT_TABLE_BEAUTIFY" val="smartTable{fa553989-1486-446d-a5eb-57d882bf4493}"/>
  <p:tag name="TABLE_ENDDRAG_ORIGIN_RECT" val="476*174"/>
  <p:tag name="TABLE_ENDDRAG_RECT" val="145*137*476*174"/>
</p:tagLst>
</file>

<file path=ppt/theme/theme1.xml><?xml version="1.0" encoding="utf-8"?>
<a:theme xmlns:a="http://schemas.openxmlformats.org/drawingml/2006/main" name="PaddlPaddl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ddlPaddl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lumOff val="44000"/>
          </a:schemeClr>
        </a:solidFill>
        <a:ln w="25400" cap="flat">
          <a:solidFill>
            <a:schemeClr val="accent1"/>
          </a:solidFill>
          <a:prstDash val="solid"/>
          <a:round/>
        </a:ln>
        <a:effectLst>
          <a:outerShdw blurRad="38100" dist="23000" dir="5400000" rotWithShape="0">
            <a:srgbClr val="000000">
              <a:alpha val="35000"/>
            </a:srgbClr>
          </a:outerShdw>
        </a:effectLst>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Calibri" panose="020F0502020204030204"/>
            <a:ea typeface="Calibri" panose="020F0502020204030204"/>
            <a:cs typeface="Calibri" panose="020F0502020204030204"/>
            <a:sym typeface="Calibri" panose="020F05020202040302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Calibri" panose="020F0502020204030204"/>
            <a:ea typeface="Calibri" panose="020F0502020204030204"/>
            <a:cs typeface="Calibri" panose="020F0502020204030204"/>
            <a:sym typeface="Calibri" panose="020F05020202040302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PaddlPaddle">
  <a:themeElements>
    <a:clrScheme name="PaddlPaddle">
      <a:dk1>
        <a:srgbClr val="000000"/>
      </a:dk1>
      <a:lt1>
        <a:srgbClr val="FFFFFF"/>
      </a:lt1>
      <a:dk2>
        <a:srgbClr val="A7A7A7"/>
      </a:dk2>
      <a:lt2>
        <a:srgbClr val="535353"/>
      </a:lt2>
      <a:accent1>
        <a:srgbClr val="4F81BD"/>
      </a:accent1>
      <a:accent2>
        <a:srgbClr val="C0504D"/>
      </a:accent2>
      <a:accent3>
        <a:srgbClr val="8F8F8F"/>
      </a:accent3>
      <a:accent4>
        <a:srgbClr val="707070"/>
      </a:accent4>
      <a:accent5>
        <a:srgbClr val="B2C1DB"/>
      </a:accent5>
      <a:accent6>
        <a:srgbClr val="AE4845"/>
      </a:accent6>
      <a:hlink>
        <a:srgbClr val="0000FF"/>
      </a:hlink>
      <a:folHlink>
        <a:srgbClr val="FF00FF"/>
      </a:folHlink>
    </a:clrScheme>
    <a:fontScheme name="PaddlPaddle">
      <a:majorFont>
        <a:latin typeface="等线"/>
        <a:ea typeface="等线"/>
        <a:cs typeface="等线"/>
      </a:majorFont>
      <a:minorFont>
        <a:latin typeface="Helvetica"/>
        <a:ea typeface="Helvetica"/>
        <a:cs typeface="Helvetica"/>
      </a:minorFont>
    </a:fontScheme>
    <a:fmtScheme name="PaddlPaddl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lumOff val="44000"/>
          </a:schemeClr>
        </a:solidFill>
        <a:ln w="25400" cap="flat">
          <a:solidFill>
            <a:schemeClr val="accent1"/>
          </a:solidFill>
          <a:prstDash val="solid"/>
          <a:round/>
        </a:ln>
        <a:effectLst>
          <a:outerShdw blurRad="38100" dist="23000" dir="5400000" rotWithShape="0">
            <a:srgbClr val="000000">
              <a:alpha val="35000"/>
            </a:srgbClr>
          </a:outerShdw>
        </a:effectLst>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Calibri" panose="020F0502020204030204"/>
            <a:ea typeface="Calibri" panose="020F0502020204030204"/>
            <a:cs typeface="Calibri" panose="020F0502020204030204"/>
            <a:sym typeface="Calibri" panose="020F05020202040302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Calibri" panose="020F0502020204030204"/>
            <a:ea typeface="Calibri" panose="020F0502020204030204"/>
            <a:cs typeface="Calibri" panose="020F0502020204030204"/>
            <a:sym typeface="Calibri" panose="020F05020202040302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18287</Words>
  <Application>WPS 演示</Application>
  <PresentationFormat>宽屏</PresentationFormat>
  <Paragraphs>1209</Paragraphs>
  <Slides>106</Slides>
  <Notes>1</Notes>
  <HiddenSlides>0</HiddenSlides>
  <MMClips>0</MMClips>
  <ScaleCrop>false</ScaleCrop>
  <HeadingPairs>
    <vt:vector size="8" baseType="variant">
      <vt:variant>
        <vt:lpstr>已用的字体</vt:lpstr>
      </vt:variant>
      <vt:variant>
        <vt:i4>16</vt:i4>
      </vt:variant>
      <vt:variant>
        <vt:lpstr>主题</vt:lpstr>
      </vt:variant>
      <vt:variant>
        <vt:i4>1</vt:i4>
      </vt:variant>
      <vt:variant>
        <vt:lpstr>嵌入 OLE 服务器</vt:lpstr>
      </vt:variant>
      <vt:variant>
        <vt:i4>1</vt:i4>
      </vt:variant>
      <vt:variant>
        <vt:lpstr>幻灯片标题</vt:lpstr>
      </vt:variant>
      <vt:variant>
        <vt:i4>106</vt:i4>
      </vt:variant>
    </vt:vector>
  </HeadingPairs>
  <TitlesOfParts>
    <vt:vector size="124" baseType="lpstr">
      <vt:lpstr>Arial</vt:lpstr>
      <vt:lpstr>宋体</vt:lpstr>
      <vt:lpstr>Wingdings</vt:lpstr>
      <vt:lpstr>Calibri</vt:lpstr>
      <vt:lpstr>微软雅黑</vt:lpstr>
      <vt:lpstr>FZLanTingKanHei-R-GBK</vt:lpstr>
      <vt:lpstr>华文细黑</vt:lpstr>
      <vt:lpstr>Arial</vt:lpstr>
      <vt:lpstr>方正兰亭刊黑简体</vt:lpstr>
      <vt:lpstr>等线</vt:lpstr>
      <vt:lpstr>方正兰亭刊黑_GBK</vt:lpstr>
      <vt:lpstr>Arial Unicode MS</vt:lpstr>
      <vt:lpstr>黑体</vt:lpstr>
      <vt:lpstr>Times New Roman</vt:lpstr>
      <vt:lpstr>PingFang SC Regular</vt:lpstr>
      <vt:lpstr>方正兰亭刊黑简体</vt:lpstr>
      <vt:lpstr>PaddlPaddle</vt:lpstr>
      <vt:lpstr>Equation.DSMT4</vt:lpstr>
      <vt:lpstr>智能推荐系统  合肥工业大学 薛峰</vt:lpstr>
      <vt:lpstr>第四章 基于CTR的个性化推荐算法</vt:lpstr>
      <vt:lpstr>背景</vt:lpstr>
      <vt:lpstr>课程目录</vt:lpstr>
      <vt:lpstr>4.1.1、CTR预估算法</vt:lpstr>
      <vt:lpstr>4.1.2、为什么需要CTR预估？</vt:lpstr>
      <vt:lpstr>4.1.2、为什么需要CTR预估？</vt:lpstr>
      <vt:lpstr>4.1.2、为什么需要CTR预估？</vt:lpstr>
      <vt:lpstr>4.1.3、CTR预估如何进行？</vt:lpstr>
      <vt:lpstr>4.1.3、CTR预估如何进行？</vt:lpstr>
      <vt:lpstr>4.1.4、CTR预估流程</vt:lpstr>
      <vt:lpstr>4.1.4、CTR预估流程</vt:lpstr>
      <vt:lpstr>4.1.4、CTR预估流程</vt:lpstr>
      <vt:lpstr>课程目录</vt:lpstr>
      <vt:lpstr>4.2.1、逻辑回归——背景</vt:lpstr>
      <vt:lpstr>4.2.2、逻辑回归——基本原理</vt:lpstr>
      <vt:lpstr>4.2.2、逻辑回归——基本原理</vt:lpstr>
      <vt:lpstr>4.2.3、sklearn.linear_model API参数介绍</vt:lpstr>
      <vt:lpstr>4.2.3、sklearn.linear_model API参数介绍</vt:lpstr>
      <vt:lpstr>4.2.3、sklearn.linear_model API参数介绍</vt:lpstr>
      <vt:lpstr>4.2.4、总结</vt:lpstr>
      <vt:lpstr>课程目录</vt:lpstr>
      <vt:lpstr>4.3.1、分解机模型FM——背景</vt:lpstr>
      <vt:lpstr>4.3.2、分解机模型FM——算法选型</vt:lpstr>
      <vt:lpstr>4.3.3、分解机模型FM——算法模型</vt:lpstr>
      <vt:lpstr>4.3.3、分解机模型FM——算法模型</vt:lpstr>
      <vt:lpstr>4.3.3、分解机模型FM——算法模型</vt:lpstr>
      <vt:lpstr>4.3.3、分解机模型FM——算法模型</vt:lpstr>
      <vt:lpstr>4.3.3、分解机模型FM——算法模型</vt:lpstr>
      <vt:lpstr>4.3.3、分解机模型FM——算法模型</vt:lpstr>
      <vt:lpstr>4.3.4、分解机模型FM——原理</vt:lpstr>
      <vt:lpstr>4.3.4、分解机模型FM——原理</vt:lpstr>
      <vt:lpstr>4.3.5、分解机模型FM——案例分析及实验</vt:lpstr>
      <vt:lpstr>4.3.5、分解机模型FM——案例分析及实验</vt:lpstr>
      <vt:lpstr>4.3.5、分解机模型FM——案例分析及实验</vt:lpstr>
      <vt:lpstr>4.3.5、分解机模型FM——案例分析及实验</vt:lpstr>
      <vt:lpstr>4.3.5、分解机模型FM——案例分析及实验</vt:lpstr>
      <vt:lpstr>4.3.5、分解机模型FM——案例分析及实验</vt:lpstr>
      <vt:lpstr>4.3.5、分解机模型FM——案例分析及实验</vt:lpstr>
      <vt:lpstr>4.3.5、分解机模型FM——案例分析及实验</vt:lpstr>
      <vt:lpstr>4.3.5、分解机模型FM——案例分析及实验</vt:lpstr>
      <vt:lpstr>4.3.5、分解机模型FM——案例分析及实验</vt:lpstr>
      <vt:lpstr>4.3.5、分解机模型FM——案例分析及实验</vt:lpstr>
      <vt:lpstr>4.3.5、分解机模型FM——案例分析及实验</vt:lpstr>
      <vt:lpstr>4.3.5、分解机模型FM——案例分析及实验</vt:lpstr>
      <vt:lpstr>4.3.6、深度FM</vt:lpstr>
      <vt:lpstr>4.3.6、深度FM</vt:lpstr>
      <vt:lpstr>4.3.6、深度FM</vt:lpstr>
      <vt:lpstr>4.3.6、深度FM</vt:lpstr>
      <vt:lpstr>4.3.6、深度FM</vt:lpstr>
      <vt:lpstr>4.3.6、深度FM</vt:lpstr>
      <vt:lpstr>4.3.6、深度FM</vt:lpstr>
      <vt:lpstr>4.3.6、深度FM</vt:lpstr>
      <vt:lpstr>4.3.6、深度FM</vt:lpstr>
      <vt:lpstr>4.3.6、深度FM</vt:lpstr>
      <vt:lpstr>4.3.6、深度FM</vt:lpstr>
      <vt:lpstr>4.3.6、深度FM</vt:lpstr>
      <vt:lpstr>课程目录</vt:lpstr>
      <vt:lpstr>4.4.2、什么是GBDT</vt:lpstr>
      <vt:lpstr>4.4.1、关于集成模型</vt:lpstr>
      <vt:lpstr>4.4.1、关于集成模型</vt:lpstr>
      <vt:lpstr>4.4.1、关于集成模型——Bagging</vt:lpstr>
      <vt:lpstr>4.4.1、关于集成模型——Stacking</vt:lpstr>
      <vt:lpstr>4.4.1、关于集成模型——Boosting</vt:lpstr>
      <vt:lpstr>4.4.2、什么是GBDT</vt:lpstr>
      <vt:lpstr>4.4.3、GB和DT</vt:lpstr>
      <vt:lpstr>4.4.3、GB和DT</vt:lpstr>
      <vt:lpstr>4.4.2、什么是GBDT——构建Cart回归树</vt:lpstr>
      <vt:lpstr>4.4.2、什么是GBDT——构建Cart回归树</vt:lpstr>
      <vt:lpstr>4.4.2、什么是GBDT——构建Cart回归树</vt:lpstr>
      <vt:lpstr>4.4.2、什么是GBDT</vt:lpstr>
      <vt:lpstr>4.4.2、什么是GBDT</vt:lpstr>
      <vt:lpstr>4.4.2、什么是GBDT</vt:lpstr>
      <vt:lpstr>4.4.2、什么是GBDT</vt:lpstr>
      <vt:lpstr>4.4.2、什么是GBDT</vt:lpstr>
      <vt:lpstr>4.4.2、什么是GBDT</vt:lpstr>
      <vt:lpstr>4.4.2、什么是GBDT</vt:lpstr>
      <vt:lpstr>4.4.2、什么是GBDT</vt:lpstr>
      <vt:lpstr>4.4.2、什么是GBDT</vt:lpstr>
      <vt:lpstr>4.4.3、GB和DT</vt:lpstr>
      <vt:lpstr>4.4.4、GBDT的优缺点</vt:lpstr>
      <vt:lpstr>4.4.4、GBDT的优缺点</vt:lpstr>
      <vt:lpstr>课程目录</vt:lpstr>
      <vt:lpstr>4.5.1、背景介绍</vt:lpstr>
      <vt:lpstr>4.5.2、算法选型</vt:lpstr>
      <vt:lpstr>4.5.3、算法原理</vt:lpstr>
      <vt:lpstr>4.5.3、算法原理</vt:lpstr>
      <vt:lpstr>4.5.3、算法原理</vt:lpstr>
      <vt:lpstr>4.5.3、算法原理</vt:lpstr>
      <vt:lpstr>4.5.3、算法原理</vt:lpstr>
      <vt:lpstr>4.5.4、案例分析及实验</vt:lpstr>
      <vt:lpstr>4.5.4、案例分析及实验</vt:lpstr>
      <vt:lpstr>4.5.4、案例分析及实验</vt:lpstr>
      <vt:lpstr>4.5.4、案例分析及实验</vt:lpstr>
      <vt:lpstr>4.5.4、案例分析及实验</vt:lpstr>
      <vt:lpstr>4.5.4、案例分析及实验</vt:lpstr>
      <vt:lpstr>4.5.4、案例分析及实验</vt:lpstr>
      <vt:lpstr>4.5.4、案例分析及实验</vt:lpstr>
      <vt:lpstr>4.5.4、案例分析及实验</vt:lpstr>
      <vt:lpstr>4.5.4、案例分析及实验</vt:lpstr>
      <vt:lpstr>4.5.4、案例分析及实验</vt:lpstr>
      <vt:lpstr>4.5.4、案例分析及实验</vt:lpstr>
      <vt:lpstr>4.5.4、案例分析及实验</vt:lpstr>
      <vt:lpstr>4.5.4、案例分析及实验</vt:lpstr>
      <vt:lpstr>本章小结</vt:lpstr>
      <vt:lpstr>谢谢</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数学基础</dc:title>
  <dc:creator>1</dc:creator>
  <cp:lastModifiedBy>鬼迷心窍1427452447</cp:lastModifiedBy>
  <cp:revision>300</cp:revision>
  <dcterms:created xsi:type="dcterms:W3CDTF">2020-11-23T01:58:00Z</dcterms:created>
  <dcterms:modified xsi:type="dcterms:W3CDTF">2020-12-15T10:09:38Z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2052-11.1.0.10132</vt:lpwstr>
  </property>
</Properties>
</file>